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4"/>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9" autoAdjust="0"/>
    <p:restoredTop sz="94660"/>
  </p:normalViewPr>
  <p:slideViewPr>
    <p:cSldViewPr>
      <p:cViewPr>
        <p:scale>
          <a:sx n="66" d="100"/>
          <a:sy n="66" d="100"/>
        </p:scale>
        <p:origin x="-642"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9D94BAB-C376-43F2-8CA7-A9A5E0953E23}" type="datetimeFigureOut">
              <a:rPr lang="it-IT"/>
              <a:pPr>
                <a:defRPr/>
              </a:pPr>
              <a:t>13/03/2010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A7DC511-038A-4FAD-B3B4-104E13D84018}"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egnaposto immagine diapositiva 1"/>
          <p:cNvSpPr>
            <a:spLocks noGrp="1" noRot="1" noChangeAspect="1"/>
          </p:cNvSpPr>
          <p:nvPr>
            <p:ph type="sldImg"/>
          </p:nvPr>
        </p:nvSpPr>
        <p:spPr bwMode="auto">
          <a:noFill/>
          <a:ln>
            <a:solidFill>
              <a:srgbClr val="000000"/>
            </a:solidFill>
            <a:miter lim="800000"/>
            <a:headEnd/>
            <a:tailEnd/>
          </a:ln>
        </p:spPr>
      </p:sp>
      <p:sp>
        <p:nvSpPr>
          <p:cNvPr id="19458"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19459"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533FFF-5A0E-448A-A450-A75FE735BABE}" type="slidenum">
              <a:rPr lang="it-IT"/>
              <a:pPr fontAlgn="base">
                <a:spcBef>
                  <a:spcPct val="0"/>
                </a:spcBef>
                <a:spcAft>
                  <a:spcPct val="0"/>
                </a:spcAft>
                <a:defRPr/>
              </a:pPr>
              <a:t>5</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5075B86C-4C70-41C0-B512-B6BC820EE613}" type="datetimeFigureOut">
              <a:rPr lang="it-IT"/>
              <a:pPr>
                <a:defRPr/>
              </a:pPr>
              <a:t>13/03/2010</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903F0BA-3419-4D24-8095-5DBD1D45EA38}" type="slidenum">
              <a:rPr lang="it-IT"/>
              <a:pPr>
                <a:defRPr/>
              </a:pPr>
              <a:t>‹N›</a:t>
            </a:fld>
            <a:endParaRPr lang="it-IT"/>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E89A1DFB-D07A-44FF-998A-F3D593CFD22B}" type="datetimeFigureOut">
              <a:rPr lang="it-IT"/>
              <a:pPr>
                <a:defRPr/>
              </a:pPr>
              <a:t>13/03/2010</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C867E80-F6BB-4E0F-B35A-083C3ADBD023}" type="slidenum">
              <a:rPr lang="it-IT"/>
              <a:pPr>
                <a:defRPr/>
              </a:pPr>
              <a:t>‹N›</a:t>
            </a:fld>
            <a:endParaRPr lang="it-IT"/>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A150499B-F63C-40BD-A465-9B55F1DC1D46}" type="datetimeFigureOut">
              <a:rPr lang="it-IT"/>
              <a:pPr>
                <a:defRPr/>
              </a:pPr>
              <a:t>13/03/2010</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1A11678-78A6-4E85-A2AC-A98AB10E5FF3}" type="slidenum">
              <a:rPr lang="it-IT"/>
              <a:pPr>
                <a:defRPr/>
              </a:pPr>
              <a:t>‹N›</a:t>
            </a:fld>
            <a:endParaRPr lang="it-IT"/>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E7B3C5DC-2E58-4228-AE41-9DADB66329E3}" type="datetimeFigureOut">
              <a:rPr lang="it-IT"/>
              <a:pPr>
                <a:defRPr/>
              </a:pPr>
              <a:t>13/03/2010</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86594338-C21A-4698-9A10-9E64BA476987}" type="slidenum">
              <a:rPr lang="it-IT"/>
              <a:pPr>
                <a:defRPr/>
              </a:pPr>
              <a:t>‹N›</a:t>
            </a:fld>
            <a:endParaRPr lang="it-IT"/>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E1876853-4F98-4999-BBE5-509882FB910E}" type="datetimeFigureOut">
              <a:rPr lang="it-IT"/>
              <a:pPr>
                <a:defRPr/>
              </a:pPr>
              <a:t>13/03/2010</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887196C4-2FD7-4A3F-B9C3-22AFFA23391A}" type="slidenum">
              <a:rPr lang="it-IT"/>
              <a:pPr>
                <a:defRPr/>
              </a:pPr>
              <a:t>‹N›</a:t>
            </a:fld>
            <a:endParaRPr lang="it-IT"/>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14CFF4C5-072A-44D5-9B01-3DB050AE4B67}" type="datetimeFigureOut">
              <a:rPr lang="it-IT"/>
              <a:pPr>
                <a:defRPr/>
              </a:pPr>
              <a:t>13/03/2010</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18A5373-C02C-4F4A-9D51-C2269D4C1B6D}" type="slidenum">
              <a:rPr lang="it-IT"/>
              <a:pPr>
                <a:defRPr/>
              </a:pPr>
              <a:t>‹N›</a:t>
            </a:fld>
            <a:endParaRPr lang="it-IT"/>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C23DBD13-2151-4C59-8A74-4A73038873DB}" type="datetimeFigureOut">
              <a:rPr lang="it-IT"/>
              <a:pPr>
                <a:defRPr/>
              </a:pPr>
              <a:t>13/03/2010</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44E1B5E1-3612-4A22-B86A-DC9EC6235FA4}" type="slidenum">
              <a:rPr lang="it-IT"/>
              <a:pPr>
                <a:defRPr/>
              </a:pPr>
              <a:t>‹N›</a:t>
            </a:fld>
            <a:endParaRPr lang="it-IT"/>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83E3B3D8-B82A-4C76-BF1D-4F9FCB18E19E}" type="datetimeFigureOut">
              <a:rPr lang="it-IT"/>
              <a:pPr>
                <a:defRPr/>
              </a:pPr>
              <a:t>13/03/2010</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91362915-14AC-41F4-883D-00708B0616EE}" type="slidenum">
              <a:rPr lang="it-IT"/>
              <a:pPr>
                <a:defRPr/>
              </a:pPr>
              <a:t>‹N›</a:t>
            </a:fld>
            <a:endParaRPr lang="it-IT"/>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CF151713-76CB-4557-A997-5D53B3492F3E}" type="datetimeFigureOut">
              <a:rPr lang="it-IT"/>
              <a:pPr>
                <a:defRPr/>
              </a:pPr>
              <a:t>13/03/2010</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DB733ECB-6BBF-4B3D-894D-3C7699D66913}" type="slidenum">
              <a:rPr lang="it-IT"/>
              <a:pPr>
                <a:defRPr/>
              </a:pPr>
              <a:t>‹N›</a:t>
            </a:fld>
            <a:endParaRPr lang="it-IT"/>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5E05D010-908B-4E1F-9DAC-F76147F27B88}" type="datetimeFigureOut">
              <a:rPr lang="it-IT"/>
              <a:pPr>
                <a:defRPr/>
              </a:pPr>
              <a:t>13/03/2010</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5DFF2F41-65CA-4499-B154-5274A39F170B}" type="slidenum">
              <a:rPr lang="it-IT"/>
              <a:pPr>
                <a:defRPr/>
              </a:pPr>
              <a:t>‹N›</a:t>
            </a:fld>
            <a:endParaRPr lang="it-IT"/>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1ACA8A6F-F5AC-46EA-9A41-3C8F0FA2CB0A}" type="datetimeFigureOut">
              <a:rPr lang="it-IT"/>
              <a:pPr>
                <a:defRPr/>
              </a:pPr>
              <a:t>13/03/2010</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0DCEDC5-BAD9-4291-9276-3D5FBDF4EC9C}" type="slidenum">
              <a:rPr lang="it-IT"/>
              <a:pPr>
                <a:defRPr/>
              </a:pPr>
              <a:t>‹N›</a:t>
            </a:fld>
            <a:endParaRPr lang="it-IT"/>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7FA4152-6BCE-4A43-8FD8-4E864F9A4779}" type="datetimeFigureOut">
              <a:rPr lang="it-IT"/>
              <a:pPr>
                <a:defRPr/>
              </a:pPr>
              <a:t>13/03/2010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56EBB91-DA9C-4EFD-91EB-FF6EC4F04051}"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79" r:id="rId1"/>
    <p:sldLayoutId id="2147483778" r:id="rId2"/>
    <p:sldLayoutId id="2147483777" r:id="rId3"/>
    <p:sldLayoutId id="2147483776" r:id="rId4"/>
    <p:sldLayoutId id="2147483775" r:id="rId5"/>
    <p:sldLayoutId id="2147483774" r:id="rId6"/>
    <p:sldLayoutId id="2147483773" r:id="rId7"/>
    <p:sldLayoutId id="2147483772" r:id="rId8"/>
    <p:sldLayoutId id="2147483771" r:id="rId9"/>
    <p:sldLayoutId id="2147483770" r:id="rId10"/>
    <p:sldLayoutId id="2147483769"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H:\musica%20video\2.%20Papeete%20Beach%20Compilation%20vol%2012%20_%20BOB%20SINCLAR%20ft.%20Steve%20Edwards%20-%20Peace%20Song%20%5bHQ%5d.mp3" TargetMode="Externa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it.wikipedia.org/wiki/Francesco_Petrarca#cite_note-italica-0"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audio" Target="file:///C:\Users\Fabrizio\Desktop\vidtomp3.com-12681359726713.mp3" TargetMode="Externa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4000" r="-4000"/>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714375" y="1785938"/>
            <a:ext cx="7772400" cy="2857500"/>
          </a:xfrm>
        </p:spPr>
        <p:txBody>
          <a:bodyPr rtlCol="0">
            <a:normAutofit/>
          </a:bodyPr>
          <a:lstStyle/>
          <a:p>
            <a:pPr eaLnBrk="1" fontAlgn="auto" hangingPunct="1">
              <a:spcAft>
                <a:spcPts val="0"/>
              </a:spcAft>
              <a:defRPr/>
            </a:pPr>
            <a:r>
              <a:rPr lang="it-IT" dirty="0" smtClean="0">
                <a:solidFill>
                  <a:schemeClr val="accent3">
                    <a:lumMod val="75000"/>
                  </a:schemeClr>
                </a:solidFill>
                <a:latin typeface="Comic Sans MS" pitchFamily="66" charset="0"/>
              </a:rPr>
              <a:t>Signori e signore ecco a voi Francesco Petrarca</a:t>
            </a:r>
            <a:endParaRPr lang="it-IT" dirty="0">
              <a:solidFill>
                <a:schemeClr val="accent3">
                  <a:lumMod val="75000"/>
                </a:schemeClr>
              </a:solidFill>
              <a:latin typeface="Comic Sans MS" pitchFamily="66" charset="0"/>
            </a:endParaRPr>
          </a:p>
        </p:txBody>
      </p:sp>
    </p:spTree>
  </p:cSld>
  <p:clrMapOvr>
    <a:masterClrMapping/>
  </p:clrMapOvr>
  <p:transition>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2000" r="-12000"/>
          </a:stretch>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rtlCol="0">
            <a:normAutofit fontScale="62500" lnSpcReduction="20000"/>
          </a:bodyPr>
          <a:lstStyle/>
          <a:p>
            <a:pPr eaLnBrk="1" fontAlgn="auto" hangingPunct="1">
              <a:spcAft>
                <a:spcPts val="0"/>
              </a:spcAft>
              <a:buFont typeface="Arial" pitchFamily="34" charset="0"/>
              <a:buNone/>
              <a:defRPr/>
            </a:pPr>
            <a:r>
              <a:rPr lang="it-IT" dirty="0" smtClean="0">
                <a:solidFill>
                  <a:srgbClr val="FF0000"/>
                </a:solidFill>
              </a:rPr>
              <a:t>      Il Petrarca perfezionò le forme della tradizione lirica medievale, dai provenzali mutuò ad esempio la forma della sestina e ne rielaborò i modi poetici. Anche la raffigurazione della donna amata si inquadra nella tematica provenzale: Laura è una donna spiritualmente superiore alla quale il poeta rende omaggio, ma non ha tuttavia nulla di sovrumano; ella è modello di virtù e di bellezza, ma la sua figura non è palpitante di vita, non ha una vera realtà; i suoi tratti umani, i begli occhi, le trecce bionde, il dolce riso, si ripetono immutati. Tuttavia Laura costituisce il fulcro ideale intorno al quale si dispone la vita sentimentale del poeta. Petrarca associa il nome di Laura al lauro, simbolo della gloria poetica, ovvero della sua più grande aspirazione; e gioca sul nome Laura scambiandolo con l'aura.</a:t>
            </a:r>
          </a:p>
          <a:p>
            <a:pPr eaLnBrk="1" fontAlgn="auto" hangingPunct="1">
              <a:spcAft>
                <a:spcPts val="0"/>
              </a:spcAft>
              <a:buFont typeface="Arial" pitchFamily="34" charset="0"/>
              <a:buNone/>
              <a:defRPr/>
            </a:pPr>
            <a:r>
              <a:rPr lang="it-IT" dirty="0" smtClean="0">
                <a:solidFill>
                  <a:srgbClr val="FF0000"/>
                </a:solidFill>
              </a:rPr>
              <a:t>       La seconda parte del Canzoniere si chiude con la canzone cosiddetta </a:t>
            </a:r>
            <a:r>
              <a:rPr lang="it-IT" i="1" dirty="0" smtClean="0">
                <a:solidFill>
                  <a:srgbClr val="FF0000"/>
                </a:solidFill>
              </a:rPr>
              <a:t>Alla Vergine</a:t>
            </a:r>
            <a:r>
              <a:rPr lang="it-IT" dirty="0" smtClean="0">
                <a:solidFill>
                  <a:srgbClr val="FF0000"/>
                </a:solidFill>
              </a:rPr>
              <a:t>, nella quale il poeta implora perdono e protezione.</a:t>
            </a:r>
          </a:p>
          <a:p>
            <a:pPr eaLnBrk="1" fontAlgn="auto" hangingPunct="1">
              <a:spcAft>
                <a:spcPts val="0"/>
              </a:spcAft>
              <a:buFont typeface="Arial" pitchFamily="34" charset="0"/>
              <a:buNone/>
              <a:defRPr/>
            </a:pPr>
            <a:r>
              <a:rPr lang="it-IT" i="1" dirty="0" smtClean="0">
                <a:solidFill>
                  <a:srgbClr val="FF0000"/>
                </a:solidFill>
              </a:rPr>
              <a:t>       I Trionfi</a:t>
            </a:r>
            <a:r>
              <a:rPr lang="it-IT" dirty="0" smtClean="0">
                <a:solidFill>
                  <a:srgbClr val="FF0000"/>
                </a:solidFill>
              </a:rPr>
              <a:t> </a:t>
            </a:r>
          </a:p>
          <a:p>
            <a:pPr eaLnBrk="1" fontAlgn="auto" hangingPunct="1">
              <a:spcAft>
                <a:spcPts val="0"/>
              </a:spcAft>
              <a:buFont typeface="Arial" pitchFamily="34" charset="0"/>
              <a:buNone/>
              <a:defRPr/>
            </a:pPr>
            <a:r>
              <a:rPr lang="it-IT" i="1" dirty="0" smtClean="0">
                <a:solidFill>
                  <a:srgbClr val="FF0000"/>
                </a:solidFill>
              </a:rPr>
              <a:t>       Frammenti e rime extravaganti</a:t>
            </a:r>
            <a:r>
              <a:rPr lang="it-IT" dirty="0" smtClean="0">
                <a:solidFill>
                  <a:srgbClr val="FF0000"/>
                </a:solidFill>
              </a:rPr>
              <a:t> </a:t>
            </a:r>
          </a:p>
          <a:p>
            <a:pPr eaLnBrk="1" fontAlgn="auto" hangingPunct="1">
              <a:spcAft>
                <a:spcPts val="0"/>
              </a:spcAft>
              <a:buFont typeface="Arial" pitchFamily="34" charset="0"/>
              <a:buNone/>
              <a:defRPr/>
            </a:pPr>
            <a:r>
              <a:rPr lang="it-IT" i="1" dirty="0" smtClean="0">
                <a:solidFill>
                  <a:srgbClr val="FF0000"/>
                </a:solidFill>
              </a:rPr>
              <a:t>       Testi del Vaticano latino 3196</a:t>
            </a:r>
            <a:r>
              <a:rPr lang="it-IT" dirty="0" smtClean="0">
                <a:solidFill>
                  <a:srgbClr val="FF0000"/>
                </a:solidFill>
              </a:rPr>
              <a:t> </a:t>
            </a:r>
          </a:p>
          <a:p>
            <a:pPr eaLnBrk="1" fontAlgn="auto" hangingPunct="1">
              <a:spcAft>
                <a:spcPts val="0"/>
              </a:spcAft>
              <a:buFont typeface="Arial" pitchFamily="34" charset="0"/>
              <a:buChar char="•"/>
              <a:defRPr/>
            </a:pPr>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4)">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4)">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4)">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4)">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5602" name="Titolo 1"/>
          <p:cNvSpPr>
            <a:spLocks noGrp="1"/>
          </p:cNvSpPr>
          <p:nvPr>
            <p:ph type="title"/>
          </p:nvPr>
        </p:nvSpPr>
        <p:spPr/>
        <p:txBody>
          <a:bodyPr/>
          <a:lstStyle/>
          <a:p>
            <a:pPr eaLnBrk="1" hangingPunct="1"/>
            <a:r>
              <a:rPr lang="it-IT" smtClean="0"/>
              <a:t>ITALIA MIA</a:t>
            </a:r>
          </a:p>
        </p:txBody>
      </p:sp>
      <p:sp>
        <p:nvSpPr>
          <p:cNvPr id="3" name="Segnaposto contenuto 2"/>
          <p:cNvSpPr>
            <a:spLocks noGrp="1"/>
          </p:cNvSpPr>
          <p:nvPr>
            <p:ph idx="1"/>
          </p:nvPr>
        </p:nvSpPr>
        <p:spPr>
          <a:xfrm>
            <a:off x="457200" y="1600200"/>
            <a:ext cx="8186738" cy="4525963"/>
          </a:xfrm>
        </p:spPr>
        <p:txBody>
          <a:bodyPr rtlCol="0">
            <a:normAutofit fontScale="62500" lnSpcReduction="20000"/>
          </a:bodyPr>
          <a:lstStyle/>
          <a:p>
            <a:pPr eaLnBrk="1" fontAlgn="auto" hangingPunct="1">
              <a:spcAft>
                <a:spcPts val="0"/>
              </a:spcAft>
              <a:buFont typeface="Arial" pitchFamily="34" charset="0"/>
              <a:buNone/>
              <a:defRPr/>
            </a:pPr>
            <a:r>
              <a:rPr lang="it-IT" dirty="0" smtClean="0"/>
              <a:t>      Italia mia, benché 'l parlar sia indarno</a:t>
            </a:r>
            <a:br>
              <a:rPr lang="it-IT" dirty="0" smtClean="0"/>
            </a:br>
            <a:r>
              <a:rPr lang="it-IT" dirty="0" smtClean="0"/>
              <a:t>a le piaghe mortali</a:t>
            </a:r>
            <a:br>
              <a:rPr lang="it-IT" dirty="0" smtClean="0"/>
            </a:br>
            <a:r>
              <a:rPr lang="it-IT" dirty="0" smtClean="0"/>
              <a:t>che nel bel corpo tuo </a:t>
            </a:r>
            <a:r>
              <a:rPr lang="it-IT" dirty="0" err="1" smtClean="0"/>
              <a:t>sí</a:t>
            </a:r>
            <a:r>
              <a:rPr lang="it-IT" dirty="0" smtClean="0"/>
              <a:t> spesse </a:t>
            </a:r>
            <a:r>
              <a:rPr lang="it-IT" dirty="0" err="1" smtClean="0"/>
              <a:t>veggio</a:t>
            </a:r>
            <a:r>
              <a:rPr lang="it-IT" dirty="0" smtClean="0"/>
              <a:t>,</a:t>
            </a:r>
            <a:br>
              <a:rPr lang="it-IT" dirty="0" smtClean="0"/>
            </a:br>
            <a:r>
              <a:rPr lang="it-IT" dirty="0" err="1" smtClean="0"/>
              <a:t>piacemi</a:t>
            </a:r>
            <a:r>
              <a:rPr lang="it-IT" dirty="0" smtClean="0"/>
              <a:t> </a:t>
            </a:r>
            <a:r>
              <a:rPr lang="it-IT" dirty="0" err="1" smtClean="0"/>
              <a:t>almen</a:t>
            </a:r>
            <a:r>
              <a:rPr lang="it-IT" dirty="0" smtClean="0"/>
              <a:t> che ' miei </a:t>
            </a:r>
            <a:r>
              <a:rPr lang="it-IT" dirty="0" err="1" smtClean="0"/>
              <a:t>sospir</a:t>
            </a:r>
            <a:r>
              <a:rPr lang="it-IT" dirty="0" smtClean="0"/>
              <a:t>' </a:t>
            </a:r>
            <a:r>
              <a:rPr lang="it-IT" dirty="0" err="1" smtClean="0"/>
              <a:t>sian</a:t>
            </a:r>
            <a:r>
              <a:rPr lang="it-IT" dirty="0" smtClean="0"/>
              <a:t> quali</a:t>
            </a:r>
            <a:br>
              <a:rPr lang="it-IT" dirty="0" smtClean="0"/>
            </a:br>
            <a:r>
              <a:rPr lang="it-IT" dirty="0" smtClean="0"/>
              <a:t> spera 'l </a:t>
            </a:r>
            <a:r>
              <a:rPr lang="it-IT" dirty="0" err="1" smtClean="0"/>
              <a:t>Tevero</a:t>
            </a:r>
            <a:r>
              <a:rPr lang="it-IT" dirty="0" smtClean="0"/>
              <a:t> </a:t>
            </a:r>
            <a:r>
              <a:rPr lang="it-IT" dirty="0" err="1" smtClean="0"/>
              <a:t>et</a:t>
            </a:r>
            <a:r>
              <a:rPr lang="it-IT" dirty="0" smtClean="0"/>
              <a:t> l'Arno,</a:t>
            </a:r>
            <a:br>
              <a:rPr lang="it-IT" dirty="0" smtClean="0"/>
            </a:br>
            <a:r>
              <a:rPr lang="it-IT" dirty="0" smtClean="0"/>
              <a:t>e 'l Po, dove doglioso </a:t>
            </a:r>
            <a:r>
              <a:rPr lang="it-IT" dirty="0" err="1" smtClean="0"/>
              <a:t>et</a:t>
            </a:r>
            <a:r>
              <a:rPr lang="it-IT" dirty="0" smtClean="0"/>
              <a:t> grave or seggio.</a:t>
            </a:r>
            <a:br>
              <a:rPr lang="it-IT" dirty="0" smtClean="0"/>
            </a:br>
            <a:r>
              <a:rPr lang="it-IT" dirty="0" err="1" smtClean="0"/>
              <a:t>Rettor</a:t>
            </a:r>
            <a:r>
              <a:rPr lang="it-IT" dirty="0" smtClean="0"/>
              <a:t> del cielo, io </a:t>
            </a:r>
            <a:r>
              <a:rPr lang="it-IT" dirty="0" err="1" smtClean="0"/>
              <a:t>cheggio</a:t>
            </a:r>
            <a:r>
              <a:rPr lang="it-IT" dirty="0" smtClean="0"/>
              <a:t/>
            </a:r>
            <a:br>
              <a:rPr lang="it-IT" dirty="0" smtClean="0"/>
            </a:br>
            <a:r>
              <a:rPr lang="it-IT" dirty="0" smtClean="0"/>
              <a:t>che la pietà che Ti condusse in terra</a:t>
            </a:r>
            <a:br>
              <a:rPr lang="it-IT" dirty="0" smtClean="0"/>
            </a:br>
            <a:r>
              <a:rPr lang="it-IT" dirty="0" smtClean="0"/>
              <a:t>Ti volga al Tuo </a:t>
            </a:r>
            <a:r>
              <a:rPr lang="it-IT" dirty="0" err="1" smtClean="0"/>
              <a:t>dilecto</a:t>
            </a:r>
            <a:r>
              <a:rPr lang="it-IT" dirty="0" smtClean="0"/>
              <a:t> almo paese.</a:t>
            </a:r>
            <a:br>
              <a:rPr lang="it-IT" dirty="0" smtClean="0"/>
            </a:br>
            <a:r>
              <a:rPr lang="it-IT" dirty="0" smtClean="0"/>
              <a:t> Vedi, </a:t>
            </a:r>
            <a:r>
              <a:rPr lang="it-IT" dirty="0" err="1" smtClean="0"/>
              <a:t>Segnor</a:t>
            </a:r>
            <a:r>
              <a:rPr lang="it-IT" dirty="0" smtClean="0"/>
              <a:t> cortese,</a:t>
            </a:r>
            <a:br>
              <a:rPr lang="it-IT" dirty="0" smtClean="0"/>
            </a:br>
            <a:r>
              <a:rPr lang="it-IT" dirty="0" smtClean="0"/>
              <a:t>di che lievi </a:t>
            </a:r>
            <a:r>
              <a:rPr lang="it-IT" dirty="0" err="1" smtClean="0"/>
              <a:t>cagion</a:t>
            </a:r>
            <a:r>
              <a:rPr lang="it-IT" dirty="0" smtClean="0"/>
              <a:t>' che </a:t>
            </a:r>
            <a:r>
              <a:rPr lang="it-IT" dirty="0" err="1" smtClean="0"/>
              <a:t>crudel</a:t>
            </a:r>
            <a:r>
              <a:rPr lang="it-IT" dirty="0" smtClean="0"/>
              <a:t> guerra;</a:t>
            </a:r>
            <a:br>
              <a:rPr lang="it-IT" dirty="0" smtClean="0"/>
            </a:br>
            <a:r>
              <a:rPr lang="it-IT" dirty="0" smtClean="0"/>
              <a:t>e i </a:t>
            </a:r>
            <a:r>
              <a:rPr lang="it-IT" dirty="0" err="1" smtClean="0"/>
              <a:t>cor</a:t>
            </a:r>
            <a:r>
              <a:rPr lang="it-IT" dirty="0" smtClean="0"/>
              <a:t>', che '</a:t>
            </a:r>
            <a:r>
              <a:rPr lang="it-IT" dirty="0" err="1" smtClean="0"/>
              <a:t>ndura</a:t>
            </a:r>
            <a:r>
              <a:rPr lang="it-IT" dirty="0" smtClean="0"/>
              <a:t> </a:t>
            </a:r>
            <a:r>
              <a:rPr lang="it-IT" dirty="0" err="1" smtClean="0"/>
              <a:t>et</a:t>
            </a:r>
            <a:r>
              <a:rPr lang="it-IT" dirty="0" smtClean="0"/>
              <a:t> serra</a:t>
            </a:r>
            <a:br>
              <a:rPr lang="it-IT" dirty="0" smtClean="0"/>
            </a:br>
            <a:r>
              <a:rPr lang="it-IT" dirty="0" smtClean="0"/>
              <a:t>Marte superbo </a:t>
            </a:r>
            <a:r>
              <a:rPr lang="it-IT" dirty="0" err="1" smtClean="0"/>
              <a:t>et</a:t>
            </a:r>
            <a:r>
              <a:rPr lang="it-IT" dirty="0" smtClean="0"/>
              <a:t> fero,</a:t>
            </a:r>
            <a:br>
              <a:rPr lang="it-IT" dirty="0" smtClean="0"/>
            </a:br>
            <a:r>
              <a:rPr lang="it-IT" dirty="0" smtClean="0"/>
              <a:t>apri Tu, Padre, e '</a:t>
            </a:r>
            <a:r>
              <a:rPr lang="it-IT" dirty="0" err="1" smtClean="0"/>
              <a:t>ntenerisci</a:t>
            </a:r>
            <a:r>
              <a:rPr lang="it-IT" dirty="0" smtClean="0"/>
              <a:t> </a:t>
            </a:r>
            <a:r>
              <a:rPr lang="it-IT" dirty="0" err="1" smtClean="0"/>
              <a:t>et</a:t>
            </a:r>
            <a:r>
              <a:rPr lang="it-IT" dirty="0" smtClean="0"/>
              <a:t> snoda;</a:t>
            </a:r>
            <a:br>
              <a:rPr lang="it-IT" dirty="0" smtClean="0"/>
            </a:br>
            <a:r>
              <a:rPr lang="it-IT" dirty="0" smtClean="0"/>
              <a:t> ivi fa che 'l Tuo vero,</a:t>
            </a:r>
            <a:br>
              <a:rPr lang="it-IT" dirty="0" smtClean="0"/>
            </a:br>
            <a:r>
              <a:rPr lang="it-IT" dirty="0" smtClean="0"/>
              <a:t>qual io mi sia, per la mia lingua s'oda.</a:t>
            </a:r>
            <a:br>
              <a:rPr lang="it-IT" dirty="0" smtClean="0"/>
            </a:br>
            <a:r>
              <a:rPr lang="it-IT" dirty="0" smtClean="0"/>
              <a:t/>
            </a:r>
            <a:br>
              <a:rPr lang="it-IT" dirty="0" smtClean="0"/>
            </a:br>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plus(in)">
                                      <p:cBhvr>
                                        <p:cTn id="7" dur="2000"/>
                                        <p:tgtEl>
                                          <p:spTgt spid="25602"/>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None/>
              <a:defRPr/>
            </a:pPr>
            <a:r>
              <a:rPr lang="it-IT" dirty="0" smtClean="0"/>
              <a:t>     Voi cui Fortuna à posto in mano il freno</a:t>
            </a:r>
            <a:br>
              <a:rPr lang="it-IT" dirty="0" smtClean="0"/>
            </a:br>
            <a:r>
              <a:rPr lang="it-IT" dirty="0" smtClean="0"/>
              <a:t>de le belle contrade,</a:t>
            </a:r>
            <a:br>
              <a:rPr lang="it-IT" dirty="0" smtClean="0"/>
            </a:br>
            <a:r>
              <a:rPr lang="it-IT" dirty="0" smtClean="0"/>
              <a:t>di che nulla pietà par che vi stringa,</a:t>
            </a:r>
            <a:br>
              <a:rPr lang="it-IT" dirty="0" smtClean="0"/>
            </a:br>
            <a:r>
              <a:rPr lang="it-IT" dirty="0" smtClean="0"/>
              <a:t>che fan qui tante pellegrine spade?</a:t>
            </a:r>
            <a:br>
              <a:rPr lang="it-IT" dirty="0" smtClean="0"/>
            </a:br>
            <a:r>
              <a:rPr lang="it-IT" dirty="0" smtClean="0"/>
              <a:t>perché 'l verde terreno</a:t>
            </a:r>
            <a:br>
              <a:rPr lang="it-IT" dirty="0" smtClean="0"/>
            </a:br>
            <a:r>
              <a:rPr lang="it-IT" dirty="0" smtClean="0"/>
              <a:t>del barbarico sangue si </a:t>
            </a:r>
            <a:r>
              <a:rPr lang="it-IT" dirty="0" err="1" smtClean="0"/>
              <a:t>depinga</a:t>
            </a:r>
            <a:r>
              <a:rPr lang="it-IT" dirty="0" smtClean="0"/>
              <a:t>?</a:t>
            </a:r>
            <a:br>
              <a:rPr lang="it-IT" dirty="0" smtClean="0"/>
            </a:br>
            <a:r>
              <a:rPr lang="it-IT" dirty="0" smtClean="0"/>
              <a:t>Vano </a:t>
            </a:r>
            <a:r>
              <a:rPr lang="it-IT" dirty="0" err="1" smtClean="0"/>
              <a:t>error</a:t>
            </a:r>
            <a:r>
              <a:rPr lang="it-IT" dirty="0" smtClean="0"/>
              <a:t> vi lusinga:</a:t>
            </a:r>
            <a:br>
              <a:rPr lang="it-IT" dirty="0" smtClean="0"/>
            </a:br>
            <a:r>
              <a:rPr lang="it-IT" dirty="0" smtClean="0"/>
              <a:t>poco vedete, </a:t>
            </a:r>
            <a:r>
              <a:rPr lang="it-IT" dirty="0" err="1" smtClean="0"/>
              <a:t>et</a:t>
            </a:r>
            <a:r>
              <a:rPr lang="it-IT" dirty="0" smtClean="0"/>
              <a:t> parvi veder molto,</a:t>
            </a:r>
            <a:br>
              <a:rPr lang="it-IT" dirty="0" smtClean="0"/>
            </a:br>
            <a:r>
              <a:rPr lang="it-IT" dirty="0" smtClean="0"/>
              <a:t>ché 'n </a:t>
            </a:r>
            <a:r>
              <a:rPr lang="it-IT" dirty="0" err="1" smtClean="0"/>
              <a:t>cor</a:t>
            </a:r>
            <a:r>
              <a:rPr lang="it-IT" dirty="0" smtClean="0"/>
              <a:t> venale amor cercate o fede.</a:t>
            </a:r>
            <a:br>
              <a:rPr lang="it-IT" dirty="0" smtClean="0"/>
            </a:br>
            <a:r>
              <a:rPr lang="it-IT" dirty="0" smtClean="0"/>
              <a:t>Qual </a:t>
            </a:r>
            <a:r>
              <a:rPr lang="it-IT" dirty="0" err="1" smtClean="0"/>
              <a:t>piú</a:t>
            </a:r>
            <a:r>
              <a:rPr lang="it-IT" dirty="0" smtClean="0"/>
              <a:t> gente </a:t>
            </a:r>
            <a:r>
              <a:rPr lang="it-IT" dirty="0" err="1" smtClean="0"/>
              <a:t>possede</a:t>
            </a:r>
            <a:r>
              <a:rPr lang="it-IT" dirty="0" smtClean="0"/>
              <a:t>,</a:t>
            </a:r>
            <a:br>
              <a:rPr lang="it-IT" dirty="0" smtClean="0"/>
            </a:br>
            <a:r>
              <a:rPr lang="it-IT" dirty="0" smtClean="0"/>
              <a:t>colui è </a:t>
            </a:r>
            <a:r>
              <a:rPr lang="it-IT" dirty="0" err="1" smtClean="0"/>
              <a:t>piú</a:t>
            </a:r>
            <a:r>
              <a:rPr lang="it-IT" dirty="0" smtClean="0"/>
              <a:t> da' suoi nemici </a:t>
            </a:r>
            <a:r>
              <a:rPr lang="it-IT" dirty="0" err="1" smtClean="0"/>
              <a:t>avolto</a:t>
            </a:r>
            <a:r>
              <a:rPr lang="it-IT" dirty="0" smtClean="0"/>
              <a:t>.</a:t>
            </a:r>
            <a:br>
              <a:rPr lang="it-IT" dirty="0" smtClean="0"/>
            </a:br>
            <a:r>
              <a:rPr lang="it-IT" dirty="0" smtClean="0"/>
              <a:t>O diluvio raccolto</a:t>
            </a:r>
            <a:br>
              <a:rPr lang="it-IT" dirty="0" smtClean="0"/>
            </a:br>
            <a:r>
              <a:rPr lang="it-IT" dirty="0" smtClean="0"/>
              <a:t>di che deserti strani</a:t>
            </a:r>
            <a:br>
              <a:rPr lang="it-IT" dirty="0" smtClean="0"/>
            </a:br>
            <a:r>
              <a:rPr lang="it-IT" dirty="0" smtClean="0"/>
              <a:t>per inondar i nostri dolci campi!</a:t>
            </a:r>
            <a:br>
              <a:rPr lang="it-IT" dirty="0" smtClean="0"/>
            </a:br>
            <a:r>
              <a:rPr lang="it-IT" dirty="0" smtClean="0"/>
              <a:t>Se da le proprie mani</a:t>
            </a:r>
            <a:br>
              <a:rPr lang="it-IT" dirty="0" smtClean="0"/>
            </a:br>
            <a:r>
              <a:rPr lang="it-IT" dirty="0" smtClean="0"/>
              <a:t>questo n'avene, or chi </a:t>
            </a:r>
            <a:r>
              <a:rPr lang="it-IT" dirty="0" err="1" smtClean="0"/>
              <a:t>fia</a:t>
            </a:r>
            <a:r>
              <a:rPr lang="it-IT" dirty="0" smtClean="0"/>
              <a:t> che ne scampi?</a:t>
            </a:r>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Char char="•"/>
              <a:defRPr/>
            </a:pPr>
            <a:r>
              <a:rPr lang="it-IT" dirty="0" smtClean="0"/>
              <a:t>Ben </a:t>
            </a:r>
            <a:r>
              <a:rPr lang="it-IT" dirty="0" err="1" smtClean="0"/>
              <a:t>provide</a:t>
            </a:r>
            <a:r>
              <a:rPr lang="it-IT" dirty="0" smtClean="0"/>
              <a:t> Natura al nostro stato,</a:t>
            </a:r>
            <a:br>
              <a:rPr lang="it-IT" dirty="0" smtClean="0"/>
            </a:br>
            <a:r>
              <a:rPr lang="it-IT" dirty="0" smtClean="0"/>
              <a:t>quando de l'Alpi schermo</a:t>
            </a:r>
            <a:br>
              <a:rPr lang="it-IT" dirty="0" smtClean="0"/>
            </a:br>
            <a:r>
              <a:rPr lang="it-IT" dirty="0" smtClean="0"/>
              <a:t>pose fra noi </a:t>
            </a:r>
            <a:r>
              <a:rPr lang="it-IT" dirty="0" err="1" smtClean="0"/>
              <a:t>et</a:t>
            </a:r>
            <a:r>
              <a:rPr lang="it-IT" dirty="0" smtClean="0"/>
              <a:t> la tedesca rabbia;</a:t>
            </a:r>
            <a:br>
              <a:rPr lang="it-IT" dirty="0" smtClean="0"/>
            </a:br>
            <a:r>
              <a:rPr lang="it-IT" dirty="0" smtClean="0"/>
              <a:t>ma 'l </a:t>
            </a:r>
            <a:r>
              <a:rPr lang="it-IT" dirty="0" err="1" smtClean="0"/>
              <a:t>desir</a:t>
            </a:r>
            <a:r>
              <a:rPr lang="it-IT" dirty="0" smtClean="0"/>
              <a:t> cieco, e '</a:t>
            </a:r>
            <a:r>
              <a:rPr lang="it-IT" dirty="0" err="1" smtClean="0"/>
              <a:t>ncontr</a:t>
            </a:r>
            <a:r>
              <a:rPr lang="it-IT" dirty="0" smtClean="0"/>
              <a:t>'al suo ben fermo,</a:t>
            </a:r>
            <a:br>
              <a:rPr lang="it-IT" dirty="0" smtClean="0"/>
            </a:br>
            <a:r>
              <a:rPr lang="it-IT" dirty="0" smtClean="0"/>
              <a:t>s'è poi tanto ingegnato,</a:t>
            </a:r>
            <a:br>
              <a:rPr lang="it-IT" dirty="0" smtClean="0"/>
            </a:br>
            <a:r>
              <a:rPr lang="it-IT" dirty="0" smtClean="0"/>
              <a:t>ch'al corpo sano à procurato scabbia.</a:t>
            </a:r>
            <a:br>
              <a:rPr lang="it-IT" dirty="0" smtClean="0"/>
            </a:br>
            <a:r>
              <a:rPr lang="it-IT" dirty="0" smtClean="0"/>
              <a:t>Or dentro ad una gabbia</a:t>
            </a:r>
            <a:br>
              <a:rPr lang="it-IT" dirty="0" smtClean="0"/>
            </a:br>
            <a:r>
              <a:rPr lang="it-IT" dirty="0" smtClean="0"/>
              <a:t>fiere selvagge </a:t>
            </a:r>
            <a:r>
              <a:rPr lang="it-IT" dirty="0" err="1" smtClean="0"/>
              <a:t>et</a:t>
            </a:r>
            <a:r>
              <a:rPr lang="it-IT" dirty="0" smtClean="0"/>
              <a:t> mansüete gregge</a:t>
            </a:r>
            <a:br>
              <a:rPr lang="it-IT" dirty="0" smtClean="0"/>
            </a:br>
            <a:r>
              <a:rPr lang="it-IT" dirty="0" smtClean="0"/>
              <a:t>s'</a:t>
            </a:r>
            <a:r>
              <a:rPr lang="it-IT" dirty="0" err="1" smtClean="0"/>
              <a:t>annidan</a:t>
            </a:r>
            <a:r>
              <a:rPr lang="it-IT" dirty="0" smtClean="0"/>
              <a:t> </a:t>
            </a:r>
            <a:r>
              <a:rPr lang="it-IT" dirty="0" err="1" smtClean="0"/>
              <a:t>sí</a:t>
            </a:r>
            <a:r>
              <a:rPr lang="it-IT" dirty="0" smtClean="0"/>
              <a:t> che sempre il miglior geme:</a:t>
            </a:r>
            <a:br>
              <a:rPr lang="it-IT" dirty="0" smtClean="0"/>
            </a:br>
            <a:r>
              <a:rPr lang="it-IT" dirty="0" err="1" smtClean="0"/>
              <a:t>et</a:t>
            </a:r>
            <a:r>
              <a:rPr lang="it-IT" dirty="0" smtClean="0"/>
              <a:t> è questo del seme,</a:t>
            </a:r>
            <a:br>
              <a:rPr lang="it-IT" dirty="0" smtClean="0"/>
            </a:br>
            <a:r>
              <a:rPr lang="it-IT" dirty="0" smtClean="0"/>
              <a:t>per </a:t>
            </a:r>
            <a:r>
              <a:rPr lang="it-IT" dirty="0" err="1" smtClean="0"/>
              <a:t>piú</a:t>
            </a:r>
            <a:r>
              <a:rPr lang="it-IT" dirty="0" smtClean="0"/>
              <a:t> dolor, del </a:t>
            </a:r>
            <a:r>
              <a:rPr lang="it-IT" dirty="0" err="1" smtClean="0"/>
              <a:t>popol</a:t>
            </a:r>
            <a:r>
              <a:rPr lang="it-IT" dirty="0" smtClean="0"/>
              <a:t> senza legge,</a:t>
            </a:r>
            <a:br>
              <a:rPr lang="it-IT" dirty="0" smtClean="0"/>
            </a:br>
            <a:r>
              <a:rPr lang="it-IT" dirty="0" smtClean="0"/>
              <a:t>al qual, come si legge,</a:t>
            </a:r>
            <a:br>
              <a:rPr lang="it-IT" dirty="0" smtClean="0"/>
            </a:br>
            <a:r>
              <a:rPr lang="it-IT" dirty="0" smtClean="0"/>
              <a:t> Mario aperse </a:t>
            </a:r>
            <a:r>
              <a:rPr lang="it-IT" dirty="0" err="1" smtClean="0"/>
              <a:t>sí</a:t>
            </a:r>
            <a:r>
              <a:rPr lang="it-IT" dirty="0" smtClean="0"/>
              <a:t> 'l fianco,</a:t>
            </a:r>
            <a:br>
              <a:rPr lang="it-IT" dirty="0" smtClean="0"/>
            </a:br>
            <a:r>
              <a:rPr lang="it-IT" dirty="0" smtClean="0"/>
              <a:t>che memoria de l'</a:t>
            </a:r>
            <a:r>
              <a:rPr lang="it-IT" dirty="0" err="1" smtClean="0"/>
              <a:t>opra</a:t>
            </a:r>
            <a:r>
              <a:rPr lang="it-IT" dirty="0" smtClean="0"/>
              <a:t> </a:t>
            </a:r>
            <a:r>
              <a:rPr lang="it-IT" dirty="0" err="1" smtClean="0"/>
              <a:t>ancho</a:t>
            </a:r>
            <a:r>
              <a:rPr lang="it-IT" dirty="0" smtClean="0"/>
              <a:t> non langue,</a:t>
            </a:r>
            <a:br>
              <a:rPr lang="it-IT" dirty="0" smtClean="0"/>
            </a:br>
            <a:r>
              <a:rPr lang="it-IT" dirty="0" smtClean="0"/>
              <a:t>quando assetato </a:t>
            </a:r>
            <a:r>
              <a:rPr lang="it-IT" dirty="0" err="1" smtClean="0"/>
              <a:t>et</a:t>
            </a:r>
            <a:r>
              <a:rPr lang="it-IT" dirty="0" smtClean="0"/>
              <a:t> stanco</a:t>
            </a:r>
            <a:br>
              <a:rPr lang="it-IT" dirty="0" smtClean="0"/>
            </a:br>
            <a:r>
              <a:rPr lang="it-IT" dirty="0" smtClean="0"/>
              <a:t>non </a:t>
            </a:r>
            <a:r>
              <a:rPr lang="it-IT" dirty="0" err="1" smtClean="0"/>
              <a:t>piú</a:t>
            </a:r>
            <a:r>
              <a:rPr lang="it-IT" dirty="0" smtClean="0"/>
              <a:t> bevve del fiume acqua che sangue.</a:t>
            </a:r>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rtlCol="0">
            <a:normAutofit fontScale="62500" lnSpcReduction="20000"/>
          </a:bodyPr>
          <a:lstStyle/>
          <a:p>
            <a:pPr eaLnBrk="1" fontAlgn="auto" hangingPunct="1">
              <a:spcAft>
                <a:spcPts val="0"/>
              </a:spcAft>
              <a:buFont typeface="Arial" pitchFamily="34" charset="0"/>
              <a:buNone/>
              <a:defRPr/>
            </a:pPr>
            <a:r>
              <a:rPr lang="it-IT" dirty="0" smtClean="0"/>
              <a:t>      Cesare taccio che per ogni piaggia</a:t>
            </a:r>
            <a:br>
              <a:rPr lang="it-IT" dirty="0" smtClean="0"/>
            </a:br>
            <a:r>
              <a:rPr lang="it-IT" dirty="0" smtClean="0"/>
              <a:t>50fece l'erbe sanguigne</a:t>
            </a:r>
            <a:br>
              <a:rPr lang="it-IT" dirty="0" smtClean="0"/>
            </a:br>
            <a:r>
              <a:rPr lang="it-IT" dirty="0" smtClean="0"/>
              <a:t>di </a:t>
            </a:r>
            <a:r>
              <a:rPr lang="it-IT" dirty="0" err="1" smtClean="0"/>
              <a:t>lor</a:t>
            </a:r>
            <a:r>
              <a:rPr lang="it-IT" dirty="0" smtClean="0"/>
              <a:t> vene, ove 'l nostro ferro mise.</a:t>
            </a:r>
            <a:br>
              <a:rPr lang="it-IT" dirty="0" smtClean="0"/>
            </a:br>
            <a:r>
              <a:rPr lang="it-IT" dirty="0" smtClean="0"/>
              <a:t>Or par, non so per che stelle maligne,</a:t>
            </a:r>
            <a:br>
              <a:rPr lang="it-IT" dirty="0" smtClean="0"/>
            </a:br>
            <a:r>
              <a:rPr lang="it-IT" dirty="0" smtClean="0"/>
              <a:t>che 'l cielo in odio n'</a:t>
            </a:r>
            <a:r>
              <a:rPr lang="it-IT" dirty="0" err="1" smtClean="0"/>
              <a:t>aggia</a:t>
            </a:r>
            <a:r>
              <a:rPr lang="it-IT" dirty="0" smtClean="0"/>
              <a:t>:</a:t>
            </a:r>
            <a:br>
              <a:rPr lang="it-IT" dirty="0" smtClean="0"/>
            </a:br>
            <a:r>
              <a:rPr lang="it-IT" dirty="0" smtClean="0"/>
              <a:t>vostra mercé, cui tanto si commise.</a:t>
            </a:r>
            <a:br>
              <a:rPr lang="it-IT" dirty="0" smtClean="0"/>
            </a:br>
            <a:r>
              <a:rPr lang="it-IT" dirty="0" smtClean="0"/>
              <a:t>55Vostre voglie divise</a:t>
            </a:r>
            <a:br>
              <a:rPr lang="it-IT" dirty="0" smtClean="0"/>
            </a:br>
            <a:r>
              <a:rPr lang="it-IT" dirty="0" err="1" smtClean="0"/>
              <a:t>guastan</a:t>
            </a:r>
            <a:r>
              <a:rPr lang="it-IT" dirty="0" smtClean="0"/>
              <a:t> del mondo la </a:t>
            </a:r>
            <a:r>
              <a:rPr lang="it-IT" dirty="0" err="1" smtClean="0"/>
              <a:t>piú</a:t>
            </a:r>
            <a:r>
              <a:rPr lang="it-IT" dirty="0" smtClean="0"/>
              <a:t> bella parte.</a:t>
            </a:r>
            <a:br>
              <a:rPr lang="it-IT" dirty="0" smtClean="0"/>
            </a:br>
            <a:r>
              <a:rPr lang="it-IT" dirty="0" smtClean="0"/>
              <a:t>Qual colpa, qual </a:t>
            </a:r>
            <a:r>
              <a:rPr lang="it-IT" dirty="0" err="1" smtClean="0"/>
              <a:t>giudicio</a:t>
            </a:r>
            <a:r>
              <a:rPr lang="it-IT" dirty="0" smtClean="0"/>
              <a:t> o qual destino</a:t>
            </a:r>
            <a:br>
              <a:rPr lang="it-IT" dirty="0" smtClean="0"/>
            </a:br>
            <a:r>
              <a:rPr lang="it-IT" dirty="0" err="1" smtClean="0"/>
              <a:t>fastidire</a:t>
            </a:r>
            <a:r>
              <a:rPr lang="it-IT" dirty="0" smtClean="0"/>
              <a:t> il vicino</a:t>
            </a:r>
            <a:br>
              <a:rPr lang="it-IT" dirty="0" smtClean="0"/>
            </a:br>
            <a:r>
              <a:rPr lang="it-IT" dirty="0" smtClean="0"/>
              <a:t>povero, </a:t>
            </a:r>
            <a:r>
              <a:rPr lang="it-IT" dirty="0" err="1" smtClean="0"/>
              <a:t>et</a:t>
            </a:r>
            <a:r>
              <a:rPr lang="it-IT" dirty="0" smtClean="0"/>
              <a:t> le fortune </a:t>
            </a:r>
            <a:r>
              <a:rPr lang="it-IT" dirty="0" err="1" smtClean="0"/>
              <a:t>afflicte</a:t>
            </a:r>
            <a:r>
              <a:rPr lang="it-IT" dirty="0" smtClean="0"/>
              <a:t> </a:t>
            </a:r>
            <a:r>
              <a:rPr lang="it-IT" dirty="0" err="1" smtClean="0"/>
              <a:t>et</a:t>
            </a:r>
            <a:r>
              <a:rPr lang="it-IT" dirty="0" smtClean="0"/>
              <a:t> sparte</a:t>
            </a:r>
            <a:br>
              <a:rPr lang="it-IT" dirty="0" smtClean="0"/>
            </a:br>
            <a:r>
              <a:rPr lang="it-IT" dirty="0" smtClean="0"/>
              <a:t> 60perseguire, e 'n disparte</a:t>
            </a:r>
            <a:br>
              <a:rPr lang="it-IT" dirty="0" smtClean="0"/>
            </a:br>
            <a:r>
              <a:rPr lang="it-IT" dirty="0" smtClean="0"/>
              <a:t>cercar gente </a:t>
            </a:r>
            <a:r>
              <a:rPr lang="it-IT" dirty="0" err="1" smtClean="0"/>
              <a:t>et</a:t>
            </a:r>
            <a:r>
              <a:rPr lang="it-IT" dirty="0" smtClean="0"/>
              <a:t> gradire,</a:t>
            </a:r>
            <a:br>
              <a:rPr lang="it-IT" dirty="0" smtClean="0"/>
            </a:br>
            <a:r>
              <a:rPr lang="it-IT" dirty="0" smtClean="0"/>
              <a:t>che sparga 'l sangue </a:t>
            </a:r>
            <a:r>
              <a:rPr lang="it-IT" dirty="0" err="1" smtClean="0"/>
              <a:t>et</a:t>
            </a:r>
            <a:r>
              <a:rPr lang="it-IT" dirty="0" smtClean="0"/>
              <a:t> venda l'alma a prezzo?</a:t>
            </a:r>
            <a:br>
              <a:rPr lang="it-IT" dirty="0" smtClean="0"/>
            </a:br>
            <a:r>
              <a:rPr lang="it-IT" dirty="0" smtClean="0"/>
              <a:t>Io parlo per </a:t>
            </a:r>
            <a:r>
              <a:rPr lang="it-IT" dirty="0" err="1" smtClean="0"/>
              <a:t>ver</a:t>
            </a:r>
            <a:r>
              <a:rPr lang="it-IT" dirty="0" smtClean="0"/>
              <a:t> dire,</a:t>
            </a:r>
            <a:br>
              <a:rPr lang="it-IT" dirty="0" smtClean="0"/>
            </a:br>
            <a:r>
              <a:rPr lang="it-IT" dirty="0" smtClean="0"/>
              <a:t>non per odio d'altrui, né per disprezzo.</a:t>
            </a:r>
            <a:br>
              <a:rPr lang="it-IT" dirty="0" smtClean="0"/>
            </a:br>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None/>
              <a:defRPr/>
            </a:pPr>
            <a:r>
              <a:rPr lang="it-IT" dirty="0" smtClean="0"/>
              <a:t>      Né v'accorgete </a:t>
            </a:r>
            <a:r>
              <a:rPr lang="it-IT" dirty="0" err="1" smtClean="0"/>
              <a:t>anchor</a:t>
            </a:r>
            <a:r>
              <a:rPr lang="it-IT" dirty="0" smtClean="0"/>
              <a:t> per tante prove</a:t>
            </a:r>
            <a:br>
              <a:rPr lang="it-IT" dirty="0" smtClean="0"/>
            </a:br>
            <a:r>
              <a:rPr lang="it-IT" dirty="0" smtClean="0"/>
              <a:t>del </a:t>
            </a:r>
            <a:r>
              <a:rPr lang="it-IT" dirty="0" err="1" smtClean="0"/>
              <a:t>bavarico</a:t>
            </a:r>
            <a:r>
              <a:rPr lang="it-IT" dirty="0" smtClean="0"/>
              <a:t> inganno</a:t>
            </a:r>
            <a:br>
              <a:rPr lang="it-IT" dirty="0" smtClean="0"/>
            </a:br>
            <a:r>
              <a:rPr lang="it-IT" dirty="0" smtClean="0"/>
              <a:t>ch'alzando il dito colla morte scherza?</a:t>
            </a:r>
            <a:br>
              <a:rPr lang="it-IT" dirty="0" smtClean="0"/>
            </a:br>
            <a:r>
              <a:rPr lang="it-IT" dirty="0" smtClean="0"/>
              <a:t>Peggio è lo strazio, al mio parer, che 'l danno;</a:t>
            </a:r>
            <a:br>
              <a:rPr lang="it-IT" dirty="0" smtClean="0"/>
            </a:br>
            <a:r>
              <a:rPr lang="it-IT" dirty="0" smtClean="0"/>
              <a:t>ma 'l vostro sangue piove</a:t>
            </a:r>
            <a:br>
              <a:rPr lang="it-IT" dirty="0" smtClean="0"/>
            </a:br>
            <a:r>
              <a:rPr lang="it-IT" dirty="0" err="1" smtClean="0"/>
              <a:t>piú</a:t>
            </a:r>
            <a:r>
              <a:rPr lang="it-IT" dirty="0" smtClean="0"/>
              <a:t> largamente, ch'</a:t>
            </a:r>
            <a:r>
              <a:rPr lang="it-IT" dirty="0" err="1" smtClean="0"/>
              <a:t>altr</a:t>
            </a:r>
            <a:r>
              <a:rPr lang="it-IT" dirty="0" smtClean="0"/>
              <a:t>'ira vi sferza.</a:t>
            </a:r>
            <a:br>
              <a:rPr lang="it-IT" dirty="0" smtClean="0"/>
            </a:br>
            <a:r>
              <a:rPr lang="it-IT" dirty="0" smtClean="0"/>
              <a:t>Da la </a:t>
            </a:r>
            <a:r>
              <a:rPr lang="it-IT" dirty="0" err="1" smtClean="0"/>
              <a:t>matina</a:t>
            </a:r>
            <a:r>
              <a:rPr lang="it-IT" dirty="0" smtClean="0"/>
              <a:t> a terza</a:t>
            </a:r>
            <a:br>
              <a:rPr lang="it-IT" dirty="0" smtClean="0"/>
            </a:br>
            <a:r>
              <a:rPr lang="it-IT" dirty="0" smtClean="0"/>
              <a:t>di voi pensate, </a:t>
            </a:r>
            <a:r>
              <a:rPr lang="it-IT" dirty="0" err="1" smtClean="0"/>
              <a:t>et</a:t>
            </a:r>
            <a:r>
              <a:rPr lang="it-IT" dirty="0" smtClean="0"/>
              <a:t> </a:t>
            </a:r>
            <a:r>
              <a:rPr lang="it-IT" dirty="0" err="1" smtClean="0"/>
              <a:t>vederete</a:t>
            </a:r>
            <a:r>
              <a:rPr lang="it-IT" dirty="0" smtClean="0"/>
              <a:t> come</a:t>
            </a:r>
            <a:br>
              <a:rPr lang="it-IT" dirty="0" smtClean="0"/>
            </a:br>
            <a:r>
              <a:rPr lang="it-IT" dirty="0" err="1" smtClean="0"/>
              <a:t>tien</a:t>
            </a:r>
            <a:r>
              <a:rPr lang="it-IT" dirty="0" smtClean="0"/>
              <a:t> caro altrui che </a:t>
            </a:r>
            <a:r>
              <a:rPr lang="it-IT" dirty="0" err="1" smtClean="0"/>
              <a:t>tien</a:t>
            </a:r>
            <a:r>
              <a:rPr lang="it-IT" dirty="0" smtClean="0"/>
              <a:t> sé </a:t>
            </a:r>
            <a:r>
              <a:rPr lang="it-IT" dirty="0" err="1" smtClean="0"/>
              <a:t>cosí</a:t>
            </a:r>
            <a:r>
              <a:rPr lang="it-IT" dirty="0" smtClean="0"/>
              <a:t> vile.</a:t>
            </a:r>
            <a:br>
              <a:rPr lang="it-IT" dirty="0" smtClean="0"/>
            </a:br>
            <a:r>
              <a:rPr lang="it-IT" dirty="0" smtClean="0"/>
              <a:t>Latin sangue gentile,</a:t>
            </a:r>
            <a:br>
              <a:rPr lang="it-IT" dirty="0" smtClean="0"/>
            </a:br>
            <a:r>
              <a:rPr lang="it-IT" dirty="0" smtClean="0"/>
              <a:t>sgombra da te queste dannose some;</a:t>
            </a:r>
            <a:br>
              <a:rPr lang="it-IT" dirty="0" smtClean="0"/>
            </a:br>
            <a:r>
              <a:rPr lang="it-IT" dirty="0" smtClean="0"/>
              <a:t>non far idolo un nome</a:t>
            </a:r>
            <a:br>
              <a:rPr lang="it-IT" dirty="0" smtClean="0"/>
            </a:br>
            <a:r>
              <a:rPr lang="it-IT" dirty="0" smtClean="0"/>
              <a:t>vano senza soggetto:</a:t>
            </a:r>
            <a:br>
              <a:rPr lang="it-IT" dirty="0" smtClean="0"/>
            </a:br>
            <a:r>
              <a:rPr lang="it-IT" dirty="0" smtClean="0"/>
              <a:t>ché 'l furor de </a:t>
            </a:r>
            <a:r>
              <a:rPr lang="it-IT" dirty="0" err="1" smtClean="0"/>
              <a:t>lassú</a:t>
            </a:r>
            <a:r>
              <a:rPr lang="it-IT" dirty="0" smtClean="0"/>
              <a:t>, gente ritrosa,</a:t>
            </a:r>
            <a:br>
              <a:rPr lang="it-IT" dirty="0" smtClean="0"/>
            </a:br>
            <a:r>
              <a:rPr lang="it-IT" dirty="0" smtClean="0"/>
              <a:t>vincerne d'</a:t>
            </a:r>
            <a:r>
              <a:rPr lang="it-IT" dirty="0" err="1" smtClean="0"/>
              <a:t>intellecto</a:t>
            </a:r>
            <a:r>
              <a:rPr lang="it-IT" dirty="0" smtClean="0"/>
              <a:t>,</a:t>
            </a:r>
          </a:p>
          <a:p>
            <a:pPr eaLnBrk="1" fontAlgn="auto" hangingPunct="1">
              <a:spcAft>
                <a:spcPts val="0"/>
              </a:spcAft>
              <a:buFont typeface="Arial" pitchFamily="34" charset="0"/>
              <a:buNone/>
              <a:defRPr/>
            </a:pPr>
            <a:r>
              <a:rPr lang="it-IT" dirty="0" smtClean="0"/>
              <a:t>     peccato è nostro, </a:t>
            </a:r>
            <a:r>
              <a:rPr lang="it-IT" dirty="0" err="1" smtClean="0"/>
              <a:t>et</a:t>
            </a:r>
            <a:r>
              <a:rPr lang="it-IT" dirty="0" smtClean="0"/>
              <a:t> non </a:t>
            </a:r>
            <a:r>
              <a:rPr lang="it-IT" dirty="0" err="1" smtClean="0"/>
              <a:t>natural</a:t>
            </a:r>
            <a:r>
              <a:rPr lang="it-IT" dirty="0" smtClean="0"/>
              <a:t> cosa.</a:t>
            </a:r>
            <a:endParaRPr lang="it-IT"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None/>
              <a:defRPr/>
            </a:pPr>
            <a:r>
              <a:rPr lang="it-IT" dirty="0" smtClean="0"/>
              <a:t>     Non è questo 'l </a:t>
            </a:r>
            <a:r>
              <a:rPr lang="it-IT" dirty="0" err="1" smtClean="0"/>
              <a:t>terren</a:t>
            </a:r>
            <a:r>
              <a:rPr lang="it-IT" dirty="0" smtClean="0"/>
              <a:t> ch'i' toccai pria?</a:t>
            </a:r>
            <a:br>
              <a:rPr lang="it-IT" dirty="0" smtClean="0"/>
            </a:br>
            <a:r>
              <a:rPr lang="it-IT" dirty="0" smtClean="0"/>
              <a:t>Non è questo il mio nido</a:t>
            </a:r>
            <a:br>
              <a:rPr lang="it-IT" dirty="0" smtClean="0"/>
            </a:br>
            <a:r>
              <a:rPr lang="it-IT" dirty="0" smtClean="0"/>
              <a:t>ove </a:t>
            </a:r>
            <a:r>
              <a:rPr lang="it-IT" dirty="0" err="1" smtClean="0"/>
              <a:t>nudrito</a:t>
            </a:r>
            <a:r>
              <a:rPr lang="it-IT" dirty="0" smtClean="0"/>
              <a:t> fui </a:t>
            </a:r>
            <a:r>
              <a:rPr lang="it-IT" dirty="0" err="1" smtClean="0"/>
              <a:t>sí</a:t>
            </a:r>
            <a:r>
              <a:rPr lang="it-IT" dirty="0" smtClean="0"/>
              <a:t> dolcemente?</a:t>
            </a:r>
            <a:br>
              <a:rPr lang="it-IT" dirty="0" smtClean="0"/>
            </a:br>
            <a:r>
              <a:rPr lang="it-IT" dirty="0" smtClean="0"/>
              <a:t>Non è questa la patria in ch'io mi fido,</a:t>
            </a:r>
            <a:br>
              <a:rPr lang="it-IT" dirty="0" smtClean="0"/>
            </a:br>
            <a:r>
              <a:rPr lang="it-IT" dirty="0" smtClean="0"/>
              <a:t>madre benigna </a:t>
            </a:r>
            <a:r>
              <a:rPr lang="it-IT" dirty="0" err="1" smtClean="0"/>
              <a:t>et</a:t>
            </a:r>
            <a:r>
              <a:rPr lang="it-IT" dirty="0" smtClean="0"/>
              <a:t> pia,</a:t>
            </a:r>
            <a:br>
              <a:rPr lang="it-IT" dirty="0" smtClean="0"/>
            </a:br>
            <a:r>
              <a:rPr lang="it-IT" dirty="0" smtClean="0"/>
              <a:t>che copre l'un </a:t>
            </a:r>
            <a:r>
              <a:rPr lang="it-IT" dirty="0" err="1" smtClean="0"/>
              <a:t>et</a:t>
            </a:r>
            <a:r>
              <a:rPr lang="it-IT" dirty="0" smtClean="0"/>
              <a:t> l'altro mio parente?</a:t>
            </a:r>
            <a:br>
              <a:rPr lang="it-IT" dirty="0" smtClean="0"/>
            </a:br>
            <a:r>
              <a:rPr lang="it-IT" dirty="0" smtClean="0"/>
              <a:t>Perdio, questo la mente</a:t>
            </a:r>
            <a:br>
              <a:rPr lang="it-IT" dirty="0" smtClean="0"/>
            </a:br>
            <a:r>
              <a:rPr lang="it-IT" dirty="0" err="1" smtClean="0"/>
              <a:t>talor</a:t>
            </a:r>
            <a:r>
              <a:rPr lang="it-IT" dirty="0" smtClean="0"/>
              <a:t> vi </a:t>
            </a:r>
            <a:r>
              <a:rPr lang="it-IT" dirty="0" err="1" smtClean="0"/>
              <a:t>mova</a:t>
            </a:r>
            <a:r>
              <a:rPr lang="it-IT" dirty="0" smtClean="0"/>
              <a:t>, </a:t>
            </a:r>
            <a:r>
              <a:rPr lang="it-IT" dirty="0" err="1" smtClean="0"/>
              <a:t>et</a:t>
            </a:r>
            <a:r>
              <a:rPr lang="it-IT" dirty="0" smtClean="0"/>
              <a:t> con pietà guardate</a:t>
            </a:r>
            <a:br>
              <a:rPr lang="it-IT" dirty="0" smtClean="0"/>
            </a:br>
            <a:r>
              <a:rPr lang="it-IT" dirty="0" smtClean="0"/>
              <a:t>le </a:t>
            </a:r>
            <a:r>
              <a:rPr lang="it-IT" dirty="0" err="1" smtClean="0"/>
              <a:t>lagrime</a:t>
            </a:r>
            <a:r>
              <a:rPr lang="it-IT" dirty="0" smtClean="0"/>
              <a:t> del </a:t>
            </a:r>
            <a:r>
              <a:rPr lang="it-IT" dirty="0" err="1" smtClean="0"/>
              <a:t>popol</a:t>
            </a:r>
            <a:r>
              <a:rPr lang="it-IT" dirty="0" smtClean="0"/>
              <a:t> doloroso,</a:t>
            </a:r>
            <a:br>
              <a:rPr lang="it-IT" dirty="0" smtClean="0"/>
            </a:br>
            <a:r>
              <a:rPr lang="it-IT" dirty="0" smtClean="0"/>
              <a:t>che sol da voi riposo</a:t>
            </a:r>
            <a:br>
              <a:rPr lang="it-IT" dirty="0" smtClean="0"/>
            </a:br>
            <a:r>
              <a:rPr lang="it-IT" dirty="0" smtClean="0"/>
              <a:t>dopo Dio spera; </a:t>
            </a:r>
            <a:r>
              <a:rPr lang="it-IT" dirty="0" err="1" smtClean="0"/>
              <a:t>et</a:t>
            </a:r>
            <a:r>
              <a:rPr lang="it-IT" dirty="0" smtClean="0"/>
              <a:t> pur che voi mostriate</a:t>
            </a:r>
            <a:br>
              <a:rPr lang="it-IT" dirty="0" smtClean="0"/>
            </a:br>
            <a:r>
              <a:rPr lang="it-IT" dirty="0" smtClean="0"/>
              <a:t>segno alcun di </a:t>
            </a:r>
            <a:r>
              <a:rPr lang="it-IT" dirty="0" err="1" smtClean="0"/>
              <a:t>pietate</a:t>
            </a:r>
            <a:r>
              <a:rPr lang="it-IT" dirty="0" smtClean="0"/>
              <a:t>,</a:t>
            </a:r>
            <a:br>
              <a:rPr lang="it-IT" dirty="0" smtClean="0"/>
            </a:br>
            <a:r>
              <a:rPr lang="it-IT" dirty="0" err="1" smtClean="0"/>
              <a:t>vertú</a:t>
            </a:r>
            <a:r>
              <a:rPr lang="it-IT" dirty="0" smtClean="0"/>
              <a:t> contra furore</a:t>
            </a:r>
            <a:br>
              <a:rPr lang="it-IT" dirty="0" smtClean="0"/>
            </a:br>
            <a:r>
              <a:rPr lang="it-IT" dirty="0" smtClean="0"/>
              <a:t>prenderà l'arme, </a:t>
            </a:r>
            <a:r>
              <a:rPr lang="it-IT" dirty="0" err="1" smtClean="0"/>
              <a:t>et</a:t>
            </a:r>
            <a:r>
              <a:rPr lang="it-IT" dirty="0" smtClean="0"/>
              <a:t> </a:t>
            </a:r>
            <a:r>
              <a:rPr lang="it-IT" dirty="0" err="1" smtClean="0"/>
              <a:t>fia</a:t>
            </a:r>
            <a:r>
              <a:rPr lang="it-IT" dirty="0" smtClean="0"/>
              <a:t> 'l combatter corto:</a:t>
            </a:r>
            <a:br>
              <a:rPr lang="it-IT" dirty="0" smtClean="0"/>
            </a:br>
            <a:r>
              <a:rPr lang="it-IT" dirty="0" smtClean="0"/>
              <a:t>ché l'antiquo valore</a:t>
            </a:r>
            <a:br>
              <a:rPr lang="it-IT" dirty="0" smtClean="0"/>
            </a:br>
            <a:r>
              <a:rPr lang="it-IT" dirty="0" smtClean="0"/>
              <a:t>ne gli italici </a:t>
            </a:r>
            <a:r>
              <a:rPr lang="it-IT" dirty="0" err="1" smtClean="0"/>
              <a:t>cor</a:t>
            </a:r>
            <a:r>
              <a:rPr lang="it-IT" dirty="0" smtClean="0"/>
              <a:t>' non è </a:t>
            </a:r>
            <a:r>
              <a:rPr lang="it-IT" dirty="0" err="1" smtClean="0"/>
              <a:t>anchor</a:t>
            </a:r>
            <a:r>
              <a:rPr lang="it-IT" dirty="0" smtClean="0"/>
              <a:t> morto.</a:t>
            </a:r>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0" end="0"/>
                                            </p:txEl>
                                          </p:spTgt>
                                        </p:tgtEl>
                                        <p:attrNameLst>
                                          <p:attrName>ppt_w</p:attrName>
                                        </p:attrNameLst>
                                      </p:cBhvr>
                                    </p:anim>
                                    <p:anim by="(#ppt_w*0.50)" calcmode="lin" valueType="num">
                                      <p:cBhvr>
                                        <p:cTn id="8" dur="500" decel="50000" autoRev="1" fill="hold">
                                          <p:stCondLst>
                                            <p:cond delay="0"/>
                                          </p:stCondLst>
                                        </p:cTn>
                                        <p:tgtEl>
                                          <p:spTgt spid="3">
                                            <p:txEl>
                                              <p:pRg st="0" end="0"/>
                                            </p:txEl>
                                          </p:spTgt>
                                        </p:tgtEl>
                                        <p:attrNameLst>
                                          <p:attrName>ppt_x</p:attrName>
                                        </p:attrNameLst>
                                      </p:cBhvr>
                                    </p:anim>
                                    <p:anim from="(-#ppt_h/2)" to="(#ppt_y)" calcmode="lin" valueType="num">
                                      <p:cBhvr>
                                        <p:cTn id="9" dur="1000" fill="hold">
                                          <p:stCondLst>
                                            <p:cond delay="0"/>
                                          </p:stCondLst>
                                        </p:cTn>
                                        <p:tgtEl>
                                          <p:spTgt spid="3">
                                            <p:txEl>
                                              <p:pRg st="0" end="0"/>
                                            </p:txEl>
                                          </p:spTgt>
                                        </p:tgtEl>
                                        <p:attrNameLst>
                                          <p:attrName>ppt_y</p:attrName>
                                        </p:attrNameLst>
                                      </p:cBhvr>
                                    </p:anim>
                                    <p:animRot by="21600000">
                                      <p:cBhvr>
                                        <p:cTn id="10"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None/>
              <a:defRPr/>
            </a:pPr>
            <a:r>
              <a:rPr lang="it-IT" dirty="0" smtClean="0"/>
              <a:t>      Signor', mirate come 'l tempo vola,</a:t>
            </a:r>
            <a:br>
              <a:rPr lang="it-IT" dirty="0" smtClean="0"/>
            </a:br>
            <a:r>
              <a:rPr lang="it-IT" dirty="0" err="1" smtClean="0"/>
              <a:t>et</a:t>
            </a:r>
            <a:r>
              <a:rPr lang="it-IT" dirty="0" smtClean="0"/>
              <a:t> </a:t>
            </a:r>
            <a:r>
              <a:rPr lang="it-IT" dirty="0" err="1" smtClean="0"/>
              <a:t>sí</a:t>
            </a:r>
            <a:r>
              <a:rPr lang="it-IT" dirty="0" smtClean="0"/>
              <a:t> come la vita</a:t>
            </a:r>
            <a:br>
              <a:rPr lang="it-IT" dirty="0" smtClean="0"/>
            </a:br>
            <a:r>
              <a:rPr lang="it-IT" dirty="0" smtClean="0"/>
              <a:t>fugge, </a:t>
            </a:r>
            <a:r>
              <a:rPr lang="it-IT" dirty="0" err="1" smtClean="0"/>
              <a:t>et</a:t>
            </a:r>
            <a:r>
              <a:rPr lang="it-IT" dirty="0" smtClean="0"/>
              <a:t> la morte n'è sovra le spalle.</a:t>
            </a:r>
            <a:br>
              <a:rPr lang="it-IT" dirty="0" smtClean="0"/>
            </a:br>
            <a:r>
              <a:rPr lang="it-IT" dirty="0" smtClean="0"/>
              <a:t>Voi siete or qui; pensate a la partita:</a:t>
            </a:r>
            <a:br>
              <a:rPr lang="it-IT" dirty="0" smtClean="0"/>
            </a:br>
            <a:r>
              <a:rPr lang="it-IT" dirty="0" smtClean="0"/>
              <a:t>ché l'alma ignuda </a:t>
            </a:r>
            <a:r>
              <a:rPr lang="it-IT" dirty="0" err="1" smtClean="0"/>
              <a:t>et</a:t>
            </a:r>
            <a:r>
              <a:rPr lang="it-IT" dirty="0" smtClean="0"/>
              <a:t> sola</a:t>
            </a:r>
            <a:br>
              <a:rPr lang="it-IT" dirty="0" smtClean="0"/>
            </a:br>
            <a:r>
              <a:rPr lang="it-IT" dirty="0" err="1" smtClean="0"/>
              <a:t>conven</a:t>
            </a:r>
            <a:r>
              <a:rPr lang="it-IT" dirty="0" smtClean="0"/>
              <a:t> ch'</a:t>
            </a:r>
            <a:r>
              <a:rPr lang="it-IT" dirty="0" err="1" smtClean="0"/>
              <a:t>arrive</a:t>
            </a:r>
            <a:r>
              <a:rPr lang="it-IT" dirty="0" smtClean="0"/>
              <a:t> a quel dubbioso calle.</a:t>
            </a:r>
            <a:br>
              <a:rPr lang="it-IT" dirty="0" smtClean="0"/>
            </a:br>
            <a:r>
              <a:rPr lang="it-IT" dirty="0" smtClean="0"/>
              <a:t>Al passar questa valle</a:t>
            </a:r>
            <a:br>
              <a:rPr lang="it-IT" dirty="0" smtClean="0"/>
            </a:br>
            <a:r>
              <a:rPr lang="it-IT" dirty="0" err="1" smtClean="0"/>
              <a:t>piacciavi</a:t>
            </a:r>
            <a:r>
              <a:rPr lang="it-IT" dirty="0" smtClean="0"/>
              <a:t> porre </a:t>
            </a:r>
            <a:r>
              <a:rPr lang="it-IT" dirty="0" err="1" smtClean="0"/>
              <a:t>giú</a:t>
            </a:r>
            <a:r>
              <a:rPr lang="it-IT" dirty="0" smtClean="0"/>
              <a:t> l'odio </a:t>
            </a:r>
            <a:r>
              <a:rPr lang="it-IT" dirty="0" err="1" smtClean="0"/>
              <a:t>et</a:t>
            </a:r>
            <a:r>
              <a:rPr lang="it-IT" dirty="0" smtClean="0"/>
              <a:t> lo sdegno,</a:t>
            </a:r>
            <a:br>
              <a:rPr lang="it-IT" dirty="0" smtClean="0"/>
            </a:br>
            <a:r>
              <a:rPr lang="it-IT" dirty="0" smtClean="0"/>
              <a:t>vènti contrari a la vita serena;</a:t>
            </a:r>
            <a:br>
              <a:rPr lang="it-IT" dirty="0" smtClean="0"/>
            </a:br>
            <a:r>
              <a:rPr lang="it-IT" dirty="0" err="1" smtClean="0"/>
              <a:t>et</a:t>
            </a:r>
            <a:r>
              <a:rPr lang="it-IT" dirty="0" smtClean="0"/>
              <a:t> quel che 'n altrui pena</a:t>
            </a:r>
            <a:br>
              <a:rPr lang="it-IT" dirty="0" smtClean="0"/>
            </a:br>
            <a:r>
              <a:rPr lang="it-IT" dirty="0" smtClean="0"/>
              <a:t>tempo si spende, in qualche </a:t>
            </a:r>
            <a:r>
              <a:rPr lang="it-IT" dirty="0" err="1" smtClean="0"/>
              <a:t>acto</a:t>
            </a:r>
            <a:r>
              <a:rPr lang="it-IT" dirty="0" smtClean="0"/>
              <a:t> </a:t>
            </a:r>
            <a:r>
              <a:rPr lang="it-IT" dirty="0" err="1" smtClean="0"/>
              <a:t>piú</a:t>
            </a:r>
            <a:r>
              <a:rPr lang="it-IT" dirty="0" smtClean="0"/>
              <a:t> degno</a:t>
            </a:r>
            <a:br>
              <a:rPr lang="it-IT" dirty="0" smtClean="0"/>
            </a:br>
            <a:r>
              <a:rPr lang="it-IT" dirty="0" smtClean="0"/>
              <a:t>o di mano o d'ingegno,</a:t>
            </a:r>
            <a:br>
              <a:rPr lang="it-IT" dirty="0" smtClean="0"/>
            </a:br>
            <a:r>
              <a:rPr lang="it-IT" dirty="0" smtClean="0"/>
              <a:t>in qualche bella lode,</a:t>
            </a:r>
            <a:br>
              <a:rPr lang="it-IT" dirty="0" smtClean="0"/>
            </a:br>
            <a:r>
              <a:rPr lang="it-IT" dirty="0" smtClean="0"/>
              <a:t>in qualche </a:t>
            </a:r>
            <a:r>
              <a:rPr lang="it-IT" dirty="0" err="1" smtClean="0"/>
              <a:t>honesto</a:t>
            </a:r>
            <a:r>
              <a:rPr lang="it-IT" dirty="0" smtClean="0"/>
              <a:t> studio si converta:</a:t>
            </a:r>
            <a:br>
              <a:rPr lang="it-IT" dirty="0" smtClean="0"/>
            </a:br>
            <a:r>
              <a:rPr lang="it-IT" dirty="0" err="1" smtClean="0"/>
              <a:t>cosí</a:t>
            </a:r>
            <a:r>
              <a:rPr lang="it-IT" dirty="0" smtClean="0"/>
              <a:t> qua </a:t>
            </a:r>
            <a:r>
              <a:rPr lang="it-IT" dirty="0" err="1" smtClean="0"/>
              <a:t>giú</a:t>
            </a:r>
            <a:r>
              <a:rPr lang="it-IT" dirty="0" smtClean="0"/>
              <a:t> si gode,</a:t>
            </a:r>
            <a:br>
              <a:rPr lang="it-IT" dirty="0" smtClean="0"/>
            </a:br>
            <a:r>
              <a:rPr lang="it-IT" dirty="0" err="1" smtClean="0"/>
              <a:t>et</a:t>
            </a:r>
            <a:r>
              <a:rPr lang="it-IT" dirty="0" smtClean="0"/>
              <a:t> la strada del ciel si trova aperta.</a:t>
            </a:r>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2769" name="Titolo 1"/>
          <p:cNvSpPr>
            <a:spLocks noGrp="1"/>
          </p:cNvSpPr>
          <p:nvPr>
            <p:ph type="title"/>
          </p:nvPr>
        </p:nvSpPr>
        <p:spPr>
          <a:xfrm>
            <a:off x="142875" y="285750"/>
            <a:ext cx="8229600" cy="1143000"/>
          </a:xfrm>
        </p:spPr>
        <p:txBody>
          <a:bodyPr/>
          <a:lstStyle/>
          <a:p>
            <a:pPr eaLnBrk="1" hangingPunct="1"/>
            <a:r>
              <a:rPr lang="it-IT" smtClean="0"/>
              <a:t>Analisi del testo</a:t>
            </a:r>
          </a:p>
        </p:txBody>
      </p:sp>
      <p:sp>
        <p:nvSpPr>
          <p:cNvPr id="32770" name="Segnaposto contenuto 2"/>
          <p:cNvSpPr>
            <a:spLocks noGrp="1"/>
          </p:cNvSpPr>
          <p:nvPr>
            <p:ph idx="1"/>
          </p:nvPr>
        </p:nvSpPr>
        <p:spPr/>
        <p:txBody>
          <a:bodyPr/>
          <a:lstStyle/>
          <a:p>
            <a:pPr eaLnBrk="1" hangingPunct="1"/>
            <a:r>
              <a:rPr lang="it-IT" sz="1800" smtClean="0"/>
              <a:t>Canzone che fa parte del Canzoniere. Controversa tuttora è l'occasione che l'ispirò, essendo incerti gli studiosi a quale guerra tra Stati italiani si debba riferire, se alla cosiddetta guerra di Parma (1344-45) o alla guerra tra Genova e Venezia, per la quale il poeta scrisse ai Dogi delle due Repubbliche alcune epistole esprimenti concetti analoghi (1351-1354), o ad altre ancora. Tale incertezza ha origine nel carattere della stessa poesia, che vuole mantenersi nel tono di una nobile generalità evitando ogni allusione a fatti e a persone particolari e riesce per questo a essere superiore alle contingenze che l'hanno ispirata: il canto di un poeta italiano che ricorda a principi italiani dimentichi la madre comune e invoca da loro, in nome dei grandi ricordi del passato, della miseria dei loro sudditi, dei loro doveri di cristiani, la fine di una trista politica e la sospirata pace. Non è più l'invettiva di Dante, ma l'orazione accorata d'un poeta, che alla politica è estraneo, ma pur sente di non poter tacere dinanzi allo strazio della patria quelle parole che sono nel cuore di ogni Italiano e che a lui spetta di proferire per la coscienza che egli ha della grandezza e della nobiltà d'Italia. Che sa egli delle ragioni della guerra? Per lui sono senza importanza.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2769"/>
                                        </p:tgtEl>
                                        <p:attrNameLst>
                                          <p:attrName>style.visibility</p:attrName>
                                        </p:attrNameLst>
                                      </p:cBhvr>
                                      <p:to>
                                        <p:strVal val="visible"/>
                                      </p:to>
                                    </p:set>
                                    <p:animEffect transition="in" filter="fade">
                                      <p:cBhvr>
                                        <p:cTn id="7" dur="1000"/>
                                        <p:tgtEl>
                                          <p:spTgt spid="32769"/>
                                        </p:tgtEl>
                                      </p:cBhvr>
                                    </p:animEffect>
                                    <p:anim calcmode="lin" valueType="num">
                                      <p:cBhvr>
                                        <p:cTn id="8" dur="1000" fill="hold"/>
                                        <p:tgtEl>
                                          <p:spTgt spid="32769"/>
                                        </p:tgtEl>
                                        <p:attrNameLst>
                                          <p:attrName>ppt_x</p:attrName>
                                        </p:attrNameLst>
                                      </p:cBhvr>
                                      <p:tavLst>
                                        <p:tav tm="0">
                                          <p:val>
                                            <p:strVal val="#ppt_x"/>
                                          </p:val>
                                        </p:tav>
                                        <p:tav tm="100000">
                                          <p:val>
                                            <p:strVal val="#ppt_x"/>
                                          </p:val>
                                        </p:tav>
                                      </p:tavLst>
                                    </p:anim>
                                    <p:anim calcmode="lin" valueType="num">
                                      <p:cBhvr>
                                        <p:cTn id="9" dur="1000" fill="hold"/>
                                        <p:tgtEl>
                                          <p:spTgt spid="3276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2770"/>
                                        </p:tgtEl>
                                        <p:attrNameLst>
                                          <p:attrName>style.visibility</p:attrName>
                                        </p:attrNameLst>
                                      </p:cBhvr>
                                      <p:to>
                                        <p:strVal val="visible"/>
                                      </p:to>
                                    </p:set>
                                    <p:animEffect transition="in" filter="fade">
                                      <p:cBhvr>
                                        <p:cTn id="12" dur="1000"/>
                                        <p:tgtEl>
                                          <p:spTgt spid="32770"/>
                                        </p:tgtEl>
                                      </p:cBhvr>
                                    </p:animEffect>
                                    <p:anim calcmode="lin" valueType="num">
                                      <p:cBhvr>
                                        <p:cTn id="13" dur="1000" fill="hold"/>
                                        <p:tgtEl>
                                          <p:spTgt spid="32770"/>
                                        </p:tgtEl>
                                        <p:attrNameLst>
                                          <p:attrName>ppt_x</p:attrName>
                                        </p:attrNameLst>
                                      </p:cBhvr>
                                      <p:tavLst>
                                        <p:tav tm="0">
                                          <p:val>
                                            <p:strVal val="#ppt_x"/>
                                          </p:val>
                                        </p:tav>
                                        <p:tav tm="100000">
                                          <p:val>
                                            <p:strVal val="#ppt_x"/>
                                          </p:val>
                                        </p:tav>
                                      </p:tavLst>
                                    </p:anim>
                                    <p:anim calcmode="lin" valueType="num">
                                      <p:cBhvr>
                                        <p:cTn id="14" dur="1000" fill="hold"/>
                                        <p:tgtEl>
                                          <p:spTgt spid="32770"/>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9" presetClass="entr" presetSubtype="0" decel="100000" fill="hold" grpId="1" nodeType="clickEffect">
                                  <p:stCondLst>
                                    <p:cond delay="0"/>
                                  </p:stCondLst>
                                  <p:childTnLst>
                                    <p:set>
                                      <p:cBhvr>
                                        <p:cTn id="18" dur="1" fill="hold">
                                          <p:stCondLst>
                                            <p:cond delay="0"/>
                                          </p:stCondLst>
                                        </p:cTn>
                                        <p:tgtEl>
                                          <p:spTgt spid="32770"/>
                                        </p:tgtEl>
                                        <p:attrNameLst>
                                          <p:attrName>style.visibility</p:attrName>
                                        </p:attrNameLst>
                                      </p:cBhvr>
                                      <p:to>
                                        <p:strVal val="visible"/>
                                      </p:to>
                                    </p:set>
                                    <p:anim calcmode="lin" valueType="num">
                                      <p:cBhvr>
                                        <p:cTn id="19" dur="500" fill="hold"/>
                                        <p:tgtEl>
                                          <p:spTgt spid="32770"/>
                                        </p:tgtEl>
                                        <p:attrNameLst>
                                          <p:attrName>ppt_w</p:attrName>
                                        </p:attrNameLst>
                                      </p:cBhvr>
                                      <p:tavLst>
                                        <p:tav tm="0">
                                          <p:val>
                                            <p:fltVal val="0"/>
                                          </p:val>
                                        </p:tav>
                                        <p:tav tm="100000">
                                          <p:val>
                                            <p:strVal val="#ppt_w"/>
                                          </p:val>
                                        </p:tav>
                                      </p:tavLst>
                                    </p:anim>
                                    <p:anim calcmode="lin" valueType="num">
                                      <p:cBhvr>
                                        <p:cTn id="20" dur="500" fill="hold"/>
                                        <p:tgtEl>
                                          <p:spTgt spid="32770"/>
                                        </p:tgtEl>
                                        <p:attrNameLst>
                                          <p:attrName>ppt_h</p:attrName>
                                        </p:attrNameLst>
                                      </p:cBhvr>
                                      <p:tavLst>
                                        <p:tav tm="0">
                                          <p:val>
                                            <p:fltVal val="0"/>
                                          </p:val>
                                        </p:tav>
                                        <p:tav tm="100000">
                                          <p:val>
                                            <p:strVal val="#ppt_h"/>
                                          </p:val>
                                        </p:tav>
                                      </p:tavLst>
                                    </p:anim>
                                    <p:anim calcmode="lin" valueType="num">
                                      <p:cBhvr>
                                        <p:cTn id="21" dur="500" fill="hold"/>
                                        <p:tgtEl>
                                          <p:spTgt spid="32770"/>
                                        </p:tgtEl>
                                        <p:attrNameLst>
                                          <p:attrName>style.rotation</p:attrName>
                                        </p:attrNameLst>
                                      </p:cBhvr>
                                      <p:tavLst>
                                        <p:tav tm="0">
                                          <p:val>
                                            <p:fltVal val="360"/>
                                          </p:val>
                                        </p:tav>
                                        <p:tav tm="100000">
                                          <p:val>
                                            <p:fltVal val="0"/>
                                          </p:val>
                                        </p:tav>
                                      </p:tavLst>
                                    </p:anim>
                                    <p:animEffect transition="in" filter="fade">
                                      <p:cBhvr>
                                        <p:cTn id="22" dur="500"/>
                                        <p:tgtEl>
                                          <p:spTgt spid="32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9" grpId="0"/>
      <p:bldP spid="32770" grpId="0"/>
      <p:bldP spid="32770" grpId="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3795" name="Rectangle 3"/>
          <p:cNvSpPr>
            <a:spLocks noGrp="1"/>
          </p:cNvSpPr>
          <p:nvPr>
            <p:ph type="body" idx="1"/>
          </p:nvPr>
        </p:nvSpPr>
        <p:spPr/>
        <p:txBody>
          <a:bodyPr/>
          <a:lstStyle/>
          <a:p>
            <a:pPr eaLnBrk="1" hangingPunct="1">
              <a:lnSpc>
                <a:spcPct val="80000"/>
              </a:lnSpc>
            </a:pPr>
            <a:r>
              <a:rPr lang="it-IT" sz="2000" smtClean="0"/>
              <a:t>("Di che lievi cagion che crudel guerra", e forse egli pensa di intendere meglio che non i principi stessi, travolti dalle passioni, il loro interesse vero ("Poco vedete e parvi veder molto"): come potrebbero altrimenti cercare soccorso in quelle soldatesche germaniche che si pongono al servizio di questo o di quel signore e non portano se non rovina alle terre degli uni e degli altri ("Oh diluvio raccolto - Di che deserti strani - Per inondare i nostri dolci campi!")? Non più una guerra fratricida: uniscano invece i Signori le loro forze e caccino d'Italia quei mercenari che sono la piaga, sì che si rinnovi la gloria antica di Roma. La canzone si leva così dall'elegia ("Italia mia, benché il parlar sia indarno - Alle piaghe mortali...") all'epica, rievocatrice delle glorie non mai spente di Roma ("Il popol senza legge - Al qual come si legge - Mario aperse sì 'l fianco - Che memoria de l'opra anco non langue... - Cesare taccio che per ogni piaggia - Fece l'erbe sanguigne - Di lor vene ove 'l nostro ferro mise"), e tale movimento è più spiccato nella stanza più commossa e famosa che si inizia coi versi dolcissimi: ("Non è questo il terren ch'i'toccai pria? - Non è questo il mio nido - Ove nudrito fui sì dolcemente?"), per trascorrere allo strazio del presente, al dolore degli umili.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wheel(8)">
                                      <p:cBhvr>
                                        <p:cTn id="7" dur="2000"/>
                                        <p:tgtEl>
                                          <p:spTgt spid="337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35000" b="-35000"/>
          </a:stretch>
        </a:blipFill>
        <a:effectLst/>
      </p:bgPr>
    </p:bg>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pPr eaLnBrk="1" hangingPunct="1"/>
            <a:r>
              <a:rPr lang="it-IT" smtClean="0"/>
              <a:t> La vita del poeta</a:t>
            </a:r>
          </a:p>
        </p:txBody>
      </p:sp>
      <p:sp>
        <p:nvSpPr>
          <p:cNvPr id="3" name="Segnaposto contenuto 2"/>
          <p:cNvSpPr>
            <a:spLocks noGrp="1"/>
          </p:cNvSpPr>
          <p:nvPr>
            <p:ph idx="1"/>
          </p:nvPr>
        </p:nvSpPr>
        <p:spPr/>
        <p:txBody>
          <a:bodyPr>
            <a:normAutofit fontScale="70000" lnSpcReduction="20000"/>
          </a:bodyPr>
          <a:lstStyle/>
          <a:p>
            <a:pPr eaLnBrk="1" hangingPunct="1">
              <a:defRPr/>
            </a:pPr>
            <a:r>
              <a:rPr lang="it-IT" dirty="0" smtClean="0"/>
              <a:t>Nacque ad Arezzo il 20 luglio 1304, da Eletta </a:t>
            </a:r>
            <a:r>
              <a:rPr lang="it-IT" dirty="0" err="1" smtClean="0"/>
              <a:t>Cangiani</a:t>
            </a:r>
            <a:r>
              <a:rPr lang="it-IT" dirty="0" smtClean="0"/>
              <a:t>  e dal notaio </a:t>
            </a:r>
            <a:r>
              <a:rPr lang="it-IT" dirty="0" err="1" smtClean="0"/>
              <a:t>ser</a:t>
            </a:r>
            <a:r>
              <a:rPr lang="it-IT" dirty="0" smtClean="0"/>
              <a:t> Pietro di </a:t>
            </a:r>
            <a:r>
              <a:rPr lang="it-IT" dirty="0" err="1" smtClean="0"/>
              <a:t>ser</a:t>
            </a:r>
            <a:r>
              <a:rPr lang="it-IT" dirty="0" smtClean="0"/>
              <a:t> </a:t>
            </a:r>
            <a:r>
              <a:rPr lang="it-IT" dirty="0" err="1" smtClean="0"/>
              <a:t>Parenzo</a:t>
            </a:r>
            <a:r>
              <a:rPr lang="it-IT" dirty="0" smtClean="0"/>
              <a:t> di </a:t>
            </a:r>
            <a:r>
              <a:rPr lang="it-IT" dirty="0" err="1" smtClean="0"/>
              <a:t>ser</a:t>
            </a:r>
            <a:r>
              <a:rPr lang="it-IT" dirty="0" smtClean="0"/>
              <a:t> Garzo dell'Incisa  </a:t>
            </a:r>
            <a:r>
              <a:rPr lang="it-IT" dirty="0" err="1" smtClean="0"/>
              <a:t>Ser</a:t>
            </a:r>
            <a:r>
              <a:rPr lang="it-IT" dirty="0" smtClean="0"/>
              <a:t> </a:t>
            </a:r>
            <a:r>
              <a:rPr lang="it-IT" dirty="0" err="1" smtClean="0"/>
              <a:t>Petracco</a:t>
            </a:r>
            <a:r>
              <a:rPr lang="it-IT" dirty="0" smtClean="0"/>
              <a:t> era militante nei guelfi bianchi</a:t>
            </a:r>
            <a:r>
              <a:rPr lang="it-IT" dirty="0" smtClean="0">
                <a:hlinkClick r:id="rId4" tooltip="^ Italica - Rinascimento - Francesco Petrarca "/>
              </a:rPr>
              <a:t>]</a:t>
            </a:r>
            <a:r>
              <a:rPr lang="it-IT" dirty="0" smtClean="0"/>
              <a:t> e fu amico di Dante Alighieri, esiliato da Firenze nel 1302 per motivi politici, legati all'arrivo di Carlo di </a:t>
            </a:r>
            <a:r>
              <a:rPr lang="it-IT" dirty="0" err="1" smtClean="0"/>
              <a:t>Valois</a:t>
            </a:r>
            <a:r>
              <a:rPr lang="it-IT" dirty="0" smtClean="0"/>
              <a:t> ed alle lotte tra guelfi bianchi e neri. È curioso a questo proposito notare come la sentenza del 10 marzo 1302 con la quale </a:t>
            </a:r>
            <a:r>
              <a:rPr lang="it-IT" dirty="0" err="1" smtClean="0"/>
              <a:t>Cante</a:t>
            </a:r>
            <a:r>
              <a:rPr lang="it-IT" dirty="0" smtClean="0"/>
              <a:t> </a:t>
            </a:r>
            <a:r>
              <a:rPr lang="it-IT" dirty="0" err="1" smtClean="0"/>
              <a:t>Gabrielli</a:t>
            </a:r>
            <a:r>
              <a:rPr lang="it-IT" dirty="0" smtClean="0"/>
              <a:t>,da Gubbio, podestà di Firenze, condannava </a:t>
            </a:r>
            <a:r>
              <a:rPr lang="it-IT" dirty="0" err="1" smtClean="0"/>
              <a:t>Ser</a:t>
            </a:r>
            <a:r>
              <a:rPr lang="it-IT" dirty="0" smtClean="0"/>
              <a:t> </a:t>
            </a:r>
            <a:r>
              <a:rPr lang="it-IT" dirty="0" err="1" smtClean="0"/>
              <a:t>Petracco</a:t>
            </a:r>
            <a:r>
              <a:rPr lang="it-IT" dirty="0" smtClean="0"/>
              <a:t> all'esilio, sia la stessa con la quale a Dante Alighieri veniva ingiunto di seguire lo stesso fato: una sentenza, quindi, destinata ad influenzare la storia della letteratura italiana. A causa dell'esilio paterno, il giovane Francesco trascorse l'infanzia in Toscana, dove il padre era solito spostarsi per ragioni politico-economiche. Ma già nel 1311 la famiglia si trasferì a </a:t>
            </a:r>
            <a:r>
              <a:rPr lang="it-IT" dirty="0" err="1" smtClean="0"/>
              <a:t>Carprentas</a:t>
            </a:r>
            <a:r>
              <a:rPr lang="it-IT" dirty="0" smtClean="0"/>
              <a:t>, vicino ad Avignone, dove </a:t>
            </a:r>
            <a:r>
              <a:rPr lang="it-IT" dirty="0" err="1" smtClean="0"/>
              <a:t>Petracco</a:t>
            </a:r>
            <a:r>
              <a:rPr lang="it-IT" dirty="0" smtClean="0"/>
              <a:t> sperava in qualche incarico al seguito della corte papale.</a:t>
            </a:r>
          </a:p>
          <a:p>
            <a:pPr eaLnBrk="1" hangingPunct="1">
              <a:defRPr/>
            </a:pPr>
            <a:endParaRPr lang="it-IT" dirty="0"/>
          </a:p>
        </p:txBody>
      </p:sp>
      <p:pic>
        <p:nvPicPr>
          <p:cNvPr id="5" name="2. Papeete Beach Compilation vol 12 _ BOB SINCLAR ft. Steve Edwards - Peace Song [HQ].mp3">
            <a:hlinkClick r:id="" action="ppaction://media"/>
          </p:cNvPr>
          <p:cNvPicPr>
            <a:picLocks noRot="1" noChangeAspect="1"/>
          </p:cNvPicPr>
          <p:nvPr>
            <a:audioFile r:link="rId1"/>
          </p:nvPr>
        </p:nvPicPr>
        <p:blipFill>
          <a:blip r:embed="rId5"/>
          <a:srcRect/>
          <a:stretch>
            <a:fillRect/>
          </a:stretch>
        </p:blipFill>
        <p:spPr bwMode="auto">
          <a:xfrm>
            <a:off x="4419600" y="3276600"/>
            <a:ext cx="304800" cy="304800"/>
          </a:xfrm>
          <a:prstGeom prst="rect">
            <a:avLst/>
          </a:prstGeom>
          <a:noFill/>
          <a:ln w="9525">
            <a:noFill/>
            <a:miter lim="800000"/>
            <a:headEnd/>
            <a:tailEnd/>
          </a:ln>
        </p:spPr>
      </p:pic>
      <p:pic>
        <p:nvPicPr>
          <p:cNvPr id="6" name="2. Papeete Beach Compilation vol 12 _ BOB SINCLAR ft. Steve Edwards - Peace Song [HQ].mp3">
            <a:hlinkClick r:id="" action="ppaction://media"/>
          </p:cNvPr>
          <p:cNvPicPr>
            <a:picLocks noRot="1" noChangeAspect="1"/>
          </p:cNvPicPr>
          <p:nvPr>
            <a:audioFile r:link="rId1"/>
          </p:nvPr>
        </p:nvPicPr>
        <p:blipFill>
          <a:blip r:embed="rId6"/>
          <a:srcRect/>
          <a:stretch>
            <a:fillRect/>
          </a:stretch>
        </p:blipFill>
        <p:spPr bwMode="auto">
          <a:xfrm>
            <a:off x="4419600" y="3276600"/>
            <a:ext cx="304800" cy="304800"/>
          </a:xfrm>
          <a:prstGeom prst="rect">
            <a:avLst/>
          </a:prstGeom>
          <a:noFill/>
          <a:ln w="9525">
            <a:noFill/>
            <a:miter lim="800000"/>
            <a:headEnd/>
            <a:tailEnd/>
          </a:ln>
        </p:spPr>
      </p:pic>
      <p:pic>
        <p:nvPicPr>
          <p:cNvPr id="7" name="2. Papeete Beach Compilation vol 12 _ BOB SINCLAR ft. Steve Edwards - Peace Song [HQ].mp3">
            <a:hlinkClick r:id="" action="ppaction://media"/>
          </p:cNvPr>
          <p:cNvPicPr>
            <a:picLocks noRot="1" noChangeAspect="1"/>
          </p:cNvPicPr>
          <p:nvPr>
            <a:audioFile r:link="rId1"/>
          </p:nvPr>
        </p:nvPicPr>
        <p:blipFill>
          <a:blip r:embed="rId7"/>
          <a:srcRect/>
          <a:stretch>
            <a:fillRect/>
          </a:stretch>
        </p:blipFill>
        <p:spPr bwMode="auto">
          <a:xfrm>
            <a:off x="4419600" y="3276600"/>
            <a:ext cx="304800" cy="304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1)">
                                      <p:cBhvr>
                                        <p:cTn id="6" dur="1" fill="hold"/>
                                        <p:tgtEl>
                                          <p:spTgt spid="7"/>
                                        </p:tgtEl>
                                      </p:cBhvr>
                                    </p:cmd>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0"/>
                                        <p:tgtEl>
                                          <p:spTgt spid="3">
                                            <p:txEl>
                                              <p:pRg st="0" end="0"/>
                                            </p:txEl>
                                          </p:spTgt>
                                        </p:tgtEl>
                                      </p:cBhvr>
                                    </p:animEffect>
                                  </p:childTnLst>
                                </p:cTn>
                              </p:par>
                              <p:par>
                                <p:cTn id="12" presetID="8" presetClass="entr" presetSubtype="16" fill="hold" grpId="0" nodeType="withEffect">
                                  <p:stCondLst>
                                    <p:cond delay="0"/>
                                  </p:stCondLst>
                                  <p:childTnLst>
                                    <p:set>
                                      <p:cBhvr>
                                        <p:cTn id="13" dur="1" fill="hold">
                                          <p:stCondLst>
                                            <p:cond delay="0"/>
                                          </p:stCondLst>
                                        </p:cTn>
                                        <p:tgtEl>
                                          <p:spTgt spid="15362"/>
                                        </p:tgtEl>
                                        <p:attrNameLst>
                                          <p:attrName>style.visibility</p:attrName>
                                        </p:attrNameLst>
                                      </p:cBhvr>
                                      <p:to>
                                        <p:strVal val="visible"/>
                                      </p:to>
                                    </p:set>
                                    <p:animEffect transition="in" filter="diamond(in)">
                                      <p:cBhvr>
                                        <p:cTn id="14" dur="20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15"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audio>
              <p:cMediaNode>
                <p:cTn id="16"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audio>
              <p:cMediaNode numSld="999">
                <p:cTn id="17" repeatCount="indefinite" fill="hold" display="0">
                  <p:stCondLst>
                    <p:cond delay="indefinite"/>
                  </p:stCondLst>
                  <p:endCondLst>
                    <p:cond evt="onPrev" delay="0">
                      <p:tgtEl>
                        <p:sldTgt/>
                      </p:tgtEl>
                    </p:cond>
                    <p:cond evt="onStopAudio" delay="0">
                      <p:tgtEl>
                        <p:sldTgt/>
                      </p:tgtEl>
                    </p:cond>
                  </p:endCondLst>
                </p:cTn>
                <p:tgtEl>
                  <p:spTgt spid="7"/>
                </p:tgtEl>
              </p:cMediaNode>
            </p:audio>
          </p:childTnLst>
        </p:cTn>
      </p:par>
    </p:tnLst>
    <p:bldLst>
      <p:bldP spid="1536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4819" name="Rectangle 3"/>
          <p:cNvSpPr>
            <a:spLocks noGrp="1"/>
          </p:cNvSpPr>
          <p:nvPr>
            <p:ph type="body" idx="1"/>
          </p:nvPr>
        </p:nvSpPr>
        <p:spPr/>
        <p:txBody>
          <a:bodyPr/>
          <a:lstStyle/>
          <a:p>
            <a:pPr eaLnBrk="1" hangingPunct="1">
              <a:lnSpc>
                <a:spcPct val="80000"/>
              </a:lnSpc>
            </a:pPr>
            <a:r>
              <a:rPr lang="it-IT" sz="2000" smtClean="0"/>
              <a:t>("con pietà guardate - Le lagrime del popol doloroso - Che sol da voi riposo - Dopo Dio aspetta"), e concludere nella visione dell'auspicata, vicina vittoria ("Virtù contra furore - Prenderà l'arme; e fia 'l combatter corto: - Ché l'antiquo valore - Negli Italici cor non è ancor morto"). Questi versi il Machiavelli pose nella chiusa del Principe, quasi suggello dell'opera sua: e veramente, se grande è il pregio poetico di questa canzone, insigne è la sua importanza storica, poiché essa è la più eloquente e antica manifestazione della coscienza d'italianità e come tale il faro ideale del nostro popolo che per secoli non nella politica ma nella letteratura riconobbe la propria unità, così come il Petrarca, il quale non sentì sua patria nessuna particolare città d'Italia ma l'Italia tutta, può essere considerato, a maggior diritto che non Dante, il primo poeta italiano.</a:t>
            </a:r>
            <a:br>
              <a:rPr lang="it-IT" sz="2000" smtClean="0"/>
            </a:br>
            <a:endParaRPr lang="it-IT" sz="200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plus(in)">
                                      <p:cBhvr>
                                        <p:cTn id="7" dur="2000"/>
                                        <p:tgtEl>
                                          <p:spTgt spid="348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accent2"/>
            </a:gs>
            <a:gs pos="100000">
              <a:schemeClr val="bg1"/>
            </a:gs>
          </a:gsLst>
          <a:path path="rect">
            <a:fillToRect r="100000" b="100000"/>
          </a:path>
        </a:gradFill>
        <a:effectLst/>
      </p:bgPr>
    </p:bg>
    <p:spTree>
      <p:nvGrpSpPr>
        <p:cNvPr id="1" name=""/>
        <p:cNvGrpSpPr/>
        <p:nvPr/>
      </p:nvGrpSpPr>
      <p:grpSpPr>
        <a:xfrm>
          <a:off x="0" y="0"/>
          <a:ext cx="0" cy="0"/>
          <a:chOff x="0" y="0"/>
          <a:chExt cx="0" cy="0"/>
        </a:xfrm>
      </p:grpSpPr>
      <p:sp>
        <p:nvSpPr>
          <p:cNvPr id="35842" name="Rectangle 2"/>
          <p:cNvSpPr>
            <a:spLocks noGrp="1"/>
          </p:cNvSpPr>
          <p:nvPr>
            <p:ph type="title"/>
          </p:nvPr>
        </p:nvSpPr>
        <p:spPr/>
        <p:txBody>
          <a:bodyPr/>
          <a:lstStyle/>
          <a:p>
            <a:pPr eaLnBrk="1" hangingPunct="1"/>
            <a:r>
              <a:rPr lang="it-IT" smtClean="0"/>
              <a:t>La politica di Petrarca</a:t>
            </a:r>
          </a:p>
        </p:txBody>
      </p:sp>
      <p:sp>
        <p:nvSpPr>
          <p:cNvPr id="35843" name="Rectangle 3"/>
          <p:cNvSpPr>
            <a:spLocks noGrp="1"/>
          </p:cNvSpPr>
          <p:nvPr>
            <p:ph type="body" idx="1"/>
          </p:nvPr>
        </p:nvSpPr>
        <p:spPr/>
        <p:txBody>
          <a:bodyPr/>
          <a:lstStyle/>
          <a:p>
            <a:pPr eaLnBrk="1" hangingPunct="1">
              <a:lnSpc>
                <a:spcPct val="80000"/>
              </a:lnSpc>
            </a:pPr>
            <a:r>
              <a:rPr lang="it-IT" sz="2000" smtClean="0"/>
              <a:t>Politicamente Petrarca è vicino a Cola di Rienzo. Il progetto politico di Petrarca era,come quello di Dante, uno stato unitario però con una repubblica. Per Petrarca il progetto di Dante è un’utopia perché è legato ad una realtà ormai passata. A questo proposito Petrarca scrive una canzone che si può considerare una lettera aperta indirizzata ai signori dell’epoca. La scrive affinché gli italiani potessero avvicinarsi di più all’idea di uno stato unitario.Ci presenta la realtà dell’Italia spezzata senza un vero governo centrale. E’ indirizzata ai signori perché possano licenziare i mercenari e possano far arrivare la pace nel paese. Secondo Petrarca tutti dovrebbero deporre le armi affinché la pace possa essere realizzata. Nella canzone l’Italia viene personificata in una bella donna che col passare degli anni ha perso la sua bellezza a cause di alcune ferite mortali(le guerre) che al momento non sono curabili. Paragona le truppe mercenarie a un diluvio proveniente da terre deserte.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5842"/>
                                        </p:tgtEl>
                                        <p:attrNameLst>
                                          <p:attrName>style.visibility</p:attrName>
                                        </p:attrNameLst>
                                      </p:cBhvr>
                                      <p:to>
                                        <p:strVal val="visible"/>
                                      </p:to>
                                    </p:set>
                                    <p:anim by="(-#ppt_w*2)" calcmode="lin" valueType="num">
                                      <p:cBhvr rctx="PPT">
                                        <p:cTn id="7" dur="500" autoRev="1" fill="hold">
                                          <p:stCondLst>
                                            <p:cond delay="0"/>
                                          </p:stCondLst>
                                        </p:cTn>
                                        <p:tgtEl>
                                          <p:spTgt spid="35842"/>
                                        </p:tgtEl>
                                        <p:attrNameLst>
                                          <p:attrName>ppt_w</p:attrName>
                                        </p:attrNameLst>
                                      </p:cBhvr>
                                    </p:anim>
                                    <p:anim by="(#ppt_w*0.50)" calcmode="lin" valueType="num">
                                      <p:cBhvr>
                                        <p:cTn id="8" dur="500" decel="50000" autoRev="1" fill="hold">
                                          <p:stCondLst>
                                            <p:cond delay="0"/>
                                          </p:stCondLst>
                                        </p:cTn>
                                        <p:tgtEl>
                                          <p:spTgt spid="35842"/>
                                        </p:tgtEl>
                                        <p:attrNameLst>
                                          <p:attrName>ppt_x</p:attrName>
                                        </p:attrNameLst>
                                      </p:cBhvr>
                                    </p:anim>
                                    <p:anim from="(-#ppt_h/2)" to="(#ppt_y)" calcmode="lin" valueType="num">
                                      <p:cBhvr>
                                        <p:cTn id="9" dur="1000" fill="hold">
                                          <p:stCondLst>
                                            <p:cond delay="0"/>
                                          </p:stCondLst>
                                        </p:cTn>
                                        <p:tgtEl>
                                          <p:spTgt spid="35842"/>
                                        </p:tgtEl>
                                        <p:attrNameLst>
                                          <p:attrName>ppt_y</p:attrName>
                                        </p:attrNameLst>
                                      </p:cBhvr>
                                    </p:anim>
                                    <p:animRot by="21600000">
                                      <p:cBhvr>
                                        <p:cTn id="10" dur="1000" fill="hold">
                                          <p:stCondLst>
                                            <p:cond delay="0"/>
                                          </p:stCondLst>
                                        </p:cTn>
                                        <p:tgtEl>
                                          <p:spTgt spid="3584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0" presetClass="entr" presetSubtype="0" fill="hold" grpId="0" nodeType="clickEffect">
                                  <p:stCondLst>
                                    <p:cond delay="0"/>
                                  </p:stCondLst>
                                  <p:childTnLst>
                                    <p:set>
                                      <p:cBhvr>
                                        <p:cTn id="14" dur="1" fill="hold">
                                          <p:stCondLst>
                                            <p:cond delay="0"/>
                                          </p:stCondLst>
                                        </p:cTn>
                                        <p:tgtEl>
                                          <p:spTgt spid="35843">
                                            <p:txEl>
                                              <p:pRg st="0" end="0"/>
                                            </p:txEl>
                                          </p:spTgt>
                                        </p:tgtEl>
                                        <p:attrNameLst>
                                          <p:attrName>style.visibility</p:attrName>
                                        </p:attrNameLst>
                                      </p:cBhvr>
                                      <p:to>
                                        <p:strVal val="visible"/>
                                      </p:to>
                                    </p:set>
                                    <p:animEffect transition="in" filter="fade">
                                      <p:cBhvr>
                                        <p:cTn id="15" dur="800" decel="100000"/>
                                        <p:tgtEl>
                                          <p:spTgt spid="35843">
                                            <p:txEl>
                                              <p:pRg st="0" end="0"/>
                                            </p:txEl>
                                          </p:spTgt>
                                        </p:tgtEl>
                                      </p:cBhvr>
                                    </p:animEffect>
                                    <p:anim calcmode="lin" valueType="num">
                                      <p:cBhvr>
                                        <p:cTn id="16" dur="800" decel="100000" fill="hold"/>
                                        <p:tgtEl>
                                          <p:spTgt spid="35843">
                                            <p:txEl>
                                              <p:pRg st="0" end="0"/>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35843">
                                            <p:txEl>
                                              <p:pRg st="0" end="0"/>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35843">
                                            <p:txEl>
                                              <p:pRg st="0" end="0"/>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35843">
                                            <p:txEl>
                                              <p:pRg st="0" end="0"/>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3584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0" b="-10000"/>
          </a:stretch>
        </a:blipFill>
        <a:effectLst/>
      </p:bgPr>
    </p:bg>
    <p:spTree>
      <p:nvGrpSpPr>
        <p:cNvPr id="1" name=""/>
        <p:cNvGrpSpPr/>
        <p:nvPr/>
      </p:nvGrpSpPr>
      <p:grpSpPr>
        <a:xfrm>
          <a:off x="0" y="0"/>
          <a:ext cx="0" cy="0"/>
          <a:chOff x="0" y="0"/>
          <a:chExt cx="0" cy="0"/>
        </a:xfrm>
      </p:grpSpPr>
      <p:sp>
        <p:nvSpPr>
          <p:cNvPr id="6" name="Segnaposto contenuto 5"/>
          <p:cNvSpPr>
            <a:spLocks noGrp="1"/>
          </p:cNvSpPr>
          <p:nvPr>
            <p:ph idx="1"/>
          </p:nvPr>
        </p:nvSpPr>
        <p:spPr/>
        <p:txBody>
          <a:bodyPr/>
          <a:lstStyle/>
          <a:p>
            <a:pPr algn="ctr" eaLnBrk="1" hangingPunct="1">
              <a:buFont typeface="Arial" charset="0"/>
              <a:buNone/>
            </a:pPr>
            <a:r>
              <a:rPr lang="it-IT" smtClean="0">
                <a:solidFill>
                  <a:srgbClr val="FF0000"/>
                </a:solidFill>
              </a:rPr>
              <a:t>    </a:t>
            </a:r>
            <a:r>
              <a:rPr lang="it-IT" smtClean="0">
                <a:solidFill>
                  <a:srgbClr val="00B0F0"/>
                </a:solidFill>
              </a:rPr>
              <a:t>Si ringraziano per la collaborazione i ragazzi della 3°A   </a:t>
            </a:r>
          </a:p>
          <a:p>
            <a:pPr eaLnBrk="1" hangingPunct="1">
              <a:buFont typeface="Arial" charset="0"/>
              <a:buNone/>
            </a:pPr>
            <a:endParaRPr lang="it-IT" smtClean="0">
              <a:solidFill>
                <a:srgbClr val="00B0F0"/>
              </a:solidFill>
            </a:endParaRPr>
          </a:p>
          <a:p>
            <a:pPr algn="just" eaLnBrk="1" hangingPunct="1">
              <a:buFont typeface="Arial" charset="0"/>
              <a:buNone/>
            </a:pPr>
            <a:r>
              <a:rPr lang="it-IT" smtClean="0">
                <a:solidFill>
                  <a:srgbClr val="00B0F0"/>
                </a:solidFill>
              </a:rPr>
              <a:t>                                   Sicilia Gabriele</a:t>
            </a:r>
          </a:p>
          <a:p>
            <a:pPr algn="just" eaLnBrk="1" hangingPunct="1">
              <a:buFont typeface="Arial" charset="0"/>
              <a:buNone/>
            </a:pPr>
            <a:r>
              <a:rPr lang="it-IT" smtClean="0">
                <a:solidFill>
                  <a:srgbClr val="00B0F0"/>
                </a:solidFill>
              </a:rPr>
              <a:t>                                   Sciacca Fabrizio					     Musmarra Antonio				               Messina Veronica</a:t>
            </a:r>
          </a:p>
          <a:p>
            <a:pPr algn="just" eaLnBrk="1" hangingPunct="1">
              <a:buFont typeface="Arial" charset="0"/>
              <a:buNone/>
            </a:pPr>
            <a:r>
              <a:rPr lang="it-IT" smtClean="0">
                <a:solidFill>
                  <a:srgbClr val="00B0F0"/>
                </a:solidFill>
              </a:rPr>
              <a:t>                                   Cannavò Agata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5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8" dur="15000" fill="hold"/>
                                        <p:tgtEl>
                                          <p:spTgt spid="6">
                                            <p:txEl>
                                              <p:pRg st="0" end="0"/>
                                            </p:txEl>
                                          </p:spTgt>
                                        </p:tgtEl>
                                        <p:attrNameLst>
                                          <p:attrName>ppt_y</p:attrName>
                                        </p:attrNameLst>
                                      </p:cBhvr>
                                      <p:tavLst>
                                        <p:tav tm="0">
                                          <p:val>
                                            <p:strVal val="#ppt_y+1"/>
                                          </p:val>
                                        </p:tav>
                                        <p:tav tm="100000">
                                          <p:val>
                                            <p:strVal val="#ppt_y-1"/>
                                          </p:val>
                                        </p:tav>
                                      </p:tavLst>
                                    </p:anim>
                                  </p:childTnLst>
                                </p:cTn>
                              </p:par>
                              <p:par>
                                <p:cTn id="9" presetID="28"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 calcmode="lin" valueType="num">
                                      <p:cBhvr>
                                        <p:cTn id="11" dur="15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2" dur="15000" fill="hold"/>
                                        <p:tgtEl>
                                          <p:spTgt spid="6">
                                            <p:txEl>
                                              <p:pRg st="2" end="2"/>
                                            </p:txEl>
                                          </p:spTgt>
                                        </p:tgtEl>
                                        <p:attrNameLst>
                                          <p:attrName>ppt_y</p:attrName>
                                        </p:attrNameLst>
                                      </p:cBhvr>
                                      <p:tavLst>
                                        <p:tav tm="0">
                                          <p:val>
                                            <p:strVal val="#ppt_y+1"/>
                                          </p:val>
                                        </p:tav>
                                        <p:tav tm="100000">
                                          <p:val>
                                            <p:strVal val="#ppt_y-1"/>
                                          </p:val>
                                        </p:tav>
                                      </p:tavLst>
                                    </p:anim>
                                  </p:childTnLst>
                                </p:cTn>
                              </p:par>
                              <p:par>
                                <p:cTn id="13" presetID="28"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 calcmode="lin" valueType="num">
                                      <p:cBhvr>
                                        <p:cTn id="15" dur="15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6" dur="15000" fill="hold"/>
                                        <p:tgtEl>
                                          <p:spTgt spid="6">
                                            <p:txEl>
                                              <p:pRg st="3" end="3"/>
                                            </p:txEl>
                                          </p:spTgt>
                                        </p:tgtEl>
                                        <p:attrNameLst>
                                          <p:attrName>ppt_y</p:attrName>
                                        </p:attrNameLst>
                                      </p:cBhvr>
                                      <p:tavLst>
                                        <p:tav tm="0">
                                          <p:val>
                                            <p:strVal val="#ppt_y+1"/>
                                          </p:val>
                                        </p:tav>
                                        <p:tav tm="100000">
                                          <p:val>
                                            <p:strVal val="#ppt_y-1"/>
                                          </p:val>
                                        </p:tav>
                                      </p:tavLst>
                                    </p:anim>
                                  </p:childTnLst>
                                </p:cTn>
                              </p:par>
                              <p:par>
                                <p:cTn id="17" presetID="28" presetClass="entr" presetSubtype="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p:cTn id="19" dur="15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0" dur="15000" fill="hold"/>
                                        <p:tgtEl>
                                          <p:spTgt spid="6">
                                            <p:txEl>
                                              <p:pRg st="4" end="4"/>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6000" b="-36000"/>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eaLnBrk="1" hangingPunct="1"/>
            <a:r>
              <a:rPr lang="it-IT" smtClean="0"/>
              <a:t>L’incontro con Laura</a:t>
            </a:r>
          </a:p>
        </p:txBody>
      </p:sp>
      <p:sp>
        <p:nvSpPr>
          <p:cNvPr id="3" name="Segnaposto contenuto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None/>
              <a:defRPr/>
            </a:pPr>
            <a:r>
              <a:rPr lang="it-IT" dirty="0"/>
              <a:t> </a:t>
            </a:r>
          </a:p>
          <a:p>
            <a:pPr eaLnBrk="1" fontAlgn="auto" hangingPunct="1">
              <a:spcAft>
                <a:spcPts val="0"/>
              </a:spcAft>
              <a:buFont typeface="Arial" pitchFamily="34" charset="0"/>
              <a:buNone/>
              <a:defRPr/>
            </a:pPr>
            <a:r>
              <a:rPr lang="it-IT" dirty="0" smtClean="0"/>
              <a:t>     Malgrado </a:t>
            </a:r>
            <a:r>
              <a:rPr lang="it-IT" dirty="0"/>
              <a:t>le inclinazioni letterarie, manifestate precocemente </a:t>
            </a:r>
            <a:r>
              <a:rPr lang="it-IT" dirty="0" smtClean="0"/>
              <a:t>nello studio </a:t>
            </a:r>
            <a:r>
              <a:rPr lang="it-IT" dirty="0"/>
              <a:t>dei classici e in componimenti d'occasione, Francesco, dopo gli studi grammaticali compiuti sotto la guida di Convenevole da Prato, venne mandato dal padre prima a Montpellier e dal 1320, insieme a Gherardo, a Bologna per studiare diritto </a:t>
            </a:r>
            <a:r>
              <a:rPr lang="it-IT" dirty="0" err="1"/>
              <a:t>civile.Morto</a:t>
            </a:r>
            <a:r>
              <a:rPr lang="it-IT" dirty="0"/>
              <a:t> il padre, poco dopo il rientro in Provenza , Petrarca incontrò il 6 aprile 1327, nella chiesa di Santa Chiara in Avignone, Laura e se ne innamorò. Un amore autentico per una donna reale, del quale non restano tuttavia dati documentati: esso non venne ricambiato e assurse tra i motivi centrali dell'esperienza umana e poetica dello scrittore. Attorno al 1330, consumato il modesto patrimonio paterno, Petrarca si diede alla carriera ecclesiastica, abbracciando gli ordini minori. </a:t>
            </a:r>
          </a:p>
          <a:p>
            <a:pPr eaLnBrk="1" fontAlgn="auto" hangingPunct="1">
              <a:spcAft>
                <a:spcPts val="0"/>
              </a:spcAft>
              <a:buFont typeface="Arial" pitchFamily="34" charset="0"/>
              <a:buChar char="•"/>
              <a:defRPr/>
            </a:pPr>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1"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35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par>
                          <p:cTn id="29" fill="hold">
                            <p:stCondLst>
                              <p:cond delay="3350"/>
                            </p:stCondLst>
                            <p:childTnLst>
                              <p:par>
                                <p:cTn id="30" presetID="26" presetClass="entr" presetSubtype="0" fill="hold" grpId="0" nodeType="after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down)">
                                      <p:cBhvr>
                                        <p:cTn id="32" dur="580">
                                          <p:stCondLst>
                                            <p:cond delay="0"/>
                                          </p:stCondLst>
                                        </p:cTn>
                                        <p:tgtEl>
                                          <p:spTgt spid="3">
                                            <p:txEl>
                                              <p:pRg st="1" end="1"/>
                                            </p:txEl>
                                          </p:spTgt>
                                        </p:tgtEl>
                                      </p:cBhvr>
                                    </p:animEffect>
                                    <p:anim calcmode="lin" valueType="num">
                                      <p:cBhvr>
                                        <p:cTn id="33"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xEl>
                                              <p:pRg st="1" end="1"/>
                                            </p:txEl>
                                          </p:spTgt>
                                        </p:tgtEl>
                                      </p:cBhvr>
                                      <p:to x="100000" y="60000"/>
                                    </p:animScale>
                                    <p:animScale>
                                      <p:cBhvr>
                                        <p:cTn id="39" dur="166" decel="50000">
                                          <p:stCondLst>
                                            <p:cond delay="676"/>
                                          </p:stCondLst>
                                        </p:cTn>
                                        <p:tgtEl>
                                          <p:spTgt spid="3">
                                            <p:txEl>
                                              <p:pRg st="1" end="1"/>
                                            </p:txEl>
                                          </p:spTgt>
                                        </p:tgtEl>
                                      </p:cBhvr>
                                      <p:to x="100000" y="100000"/>
                                    </p:animScale>
                                    <p:animScale>
                                      <p:cBhvr>
                                        <p:cTn id="40" dur="26">
                                          <p:stCondLst>
                                            <p:cond delay="1312"/>
                                          </p:stCondLst>
                                        </p:cTn>
                                        <p:tgtEl>
                                          <p:spTgt spid="3">
                                            <p:txEl>
                                              <p:pRg st="1" end="1"/>
                                            </p:txEl>
                                          </p:spTgt>
                                        </p:tgtEl>
                                      </p:cBhvr>
                                      <p:to x="100000" y="80000"/>
                                    </p:animScale>
                                    <p:animScale>
                                      <p:cBhvr>
                                        <p:cTn id="41" dur="166" decel="50000">
                                          <p:stCondLst>
                                            <p:cond delay="1338"/>
                                          </p:stCondLst>
                                        </p:cTn>
                                        <p:tgtEl>
                                          <p:spTgt spid="3">
                                            <p:txEl>
                                              <p:pRg st="1" end="1"/>
                                            </p:txEl>
                                          </p:spTgt>
                                        </p:tgtEl>
                                      </p:cBhvr>
                                      <p:to x="100000" y="100000"/>
                                    </p:animScale>
                                    <p:animScale>
                                      <p:cBhvr>
                                        <p:cTn id="42" dur="26">
                                          <p:stCondLst>
                                            <p:cond delay="1642"/>
                                          </p:stCondLst>
                                        </p:cTn>
                                        <p:tgtEl>
                                          <p:spTgt spid="3">
                                            <p:txEl>
                                              <p:pRg st="1" end="1"/>
                                            </p:txEl>
                                          </p:spTgt>
                                        </p:tgtEl>
                                      </p:cBhvr>
                                      <p:to x="100000" y="90000"/>
                                    </p:animScale>
                                    <p:animScale>
                                      <p:cBhvr>
                                        <p:cTn id="43" dur="166" decel="50000">
                                          <p:stCondLst>
                                            <p:cond delay="1668"/>
                                          </p:stCondLst>
                                        </p:cTn>
                                        <p:tgtEl>
                                          <p:spTgt spid="3">
                                            <p:txEl>
                                              <p:pRg st="1" end="1"/>
                                            </p:txEl>
                                          </p:spTgt>
                                        </p:tgtEl>
                                      </p:cBhvr>
                                      <p:to x="100000" y="100000"/>
                                    </p:animScale>
                                    <p:animScale>
                                      <p:cBhvr>
                                        <p:cTn id="44" dur="26">
                                          <p:stCondLst>
                                            <p:cond delay="1808"/>
                                          </p:stCondLst>
                                        </p:cTn>
                                        <p:tgtEl>
                                          <p:spTgt spid="3">
                                            <p:txEl>
                                              <p:pRg st="1" end="1"/>
                                            </p:txEl>
                                          </p:spTgt>
                                        </p:tgtEl>
                                      </p:cBhvr>
                                      <p:to x="100000" y="95000"/>
                                    </p:animScale>
                                    <p:animScale>
                                      <p:cBhvr>
                                        <p:cTn id="45"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eaLnBrk="1" hangingPunct="1"/>
            <a:r>
              <a:rPr lang="it-IT" smtClean="0"/>
              <a:t>La Maturità</a:t>
            </a:r>
          </a:p>
        </p:txBody>
      </p:sp>
      <p:sp>
        <p:nvSpPr>
          <p:cNvPr id="3" name="Segnaposto contenuto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it-IT" dirty="0"/>
              <a:t>In questo periodo fu assunto quale cappellano di famiglia dal cardinale Giovanni Colonna, fratello di Giacomo Colonna, anch'esso amico del poeta, nominato vescovo di </a:t>
            </a:r>
            <a:r>
              <a:rPr lang="it-IT" dirty="0" err="1"/>
              <a:t>Lombez</a:t>
            </a:r>
            <a:r>
              <a:rPr lang="it-IT" dirty="0"/>
              <a:t> nel 1330. Come lui stesso scrisse in una lettera al fratello, trascorse il periodo avignonese negli studi, senza peraltro trascurare i piaceri mondani; proprio da due relazioni avute nel 1337 e nel 1343 nacquero i figli Giovanni e Francesca, che legittimò in seguito, curandone la sistemazione economica e l'educazione</a:t>
            </a:r>
            <a:r>
              <a:rPr lang="it-IT" dirty="0" smtClean="0"/>
              <a:t>. Appoggiato </a:t>
            </a:r>
            <a:r>
              <a:rPr lang="it-IT" dirty="0"/>
              <a:t>da questa illustre e potente famiglia romana, compì in quegli anni numerosi viaggi in Europa, spinto dall'irrequieto e risorgente desiderio di conoscenza umana e culturale che contrassegna l'intera sua agitata biografia.</a:t>
            </a:r>
          </a:p>
          <a:p>
            <a:pPr eaLnBrk="1" fontAlgn="auto" hangingPunct="1">
              <a:spcAft>
                <a:spcPts val="0"/>
              </a:spcAft>
              <a:buFont typeface="Arial" pitchFamily="34" charset="0"/>
              <a:buChar char="•"/>
              <a:defRPr/>
            </a:pPr>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440"/>
                            </p:stCondLst>
                            <p:childTnLst>
                              <p:par>
                                <p:cTn id="11" presetID="15"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eaLnBrk="1" hangingPunct="1"/>
            <a:r>
              <a:rPr lang="it-IT" smtClean="0"/>
              <a:t>Il ritorno da Avignone </a:t>
            </a:r>
          </a:p>
        </p:txBody>
      </p:sp>
      <p:sp>
        <p:nvSpPr>
          <p:cNvPr id="3" name="Segnaposto contenuto 2"/>
          <p:cNvSpPr>
            <a:spLocks noGrp="1"/>
          </p:cNvSpPr>
          <p:nvPr>
            <p:ph idx="1"/>
          </p:nvPr>
        </p:nvSpPr>
        <p:spPr>
          <a:xfrm>
            <a:off x="500063" y="1785938"/>
            <a:ext cx="8229600" cy="4525962"/>
          </a:xfrm>
        </p:spPr>
        <p:txBody>
          <a:bodyPr rtlCol="0">
            <a:normAutofit fontScale="47500" lnSpcReduction="20000"/>
          </a:bodyPr>
          <a:lstStyle/>
          <a:p>
            <a:pPr eaLnBrk="1" fontAlgn="auto" hangingPunct="1">
              <a:spcAft>
                <a:spcPts val="0"/>
              </a:spcAft>
              <a:buFont typeface="Arial" pitchFamily="34" charset="0"/>
              <a:buChar char="•"/>
              <a:defRPr/>
            </a:pPr>
            <a:r>
              <a:rPr lang="it-IT" sz="3400" dirty="0"/>
              <a:t>Parallelamente alla formazione culturale classica e patristica, cresceva il suo prestigio in campo politico: nel 1335 ebbe inizio il suo carteggio con il Papa, inteso non solo a sedare le più incresciose rivolte della penisola, ma anche a ottenere il ritorno della sede pontificia da Avignone a Roma. A questo periodo  risalgono anche la prima visita dell'Urbe, il trasferimento da Avignone a </a:t>
            </a:r>
            <a:r>
              <a:rPr lang="it-IT" sz="3400" dirty="0" err="1"/>
              <a:t>Valchiusa</a:t>
            </a:r>
            <a:r>
              <a:rPr lang="it-IT" sz="3400" dirty="0"/>
              <a:t>, attualmente Fontaine-de-Vaucluse nel dipartimento francese della </a:t>
            </a:r>
            <a:r>
              <a:rPr lang="it-IT" sz="3400" dirty="0" err="1"/>
              <a:t>Vaucluse</a:t>
            </a:r>
            <a:r>
              <a:rPr lang="it-IT" sz="3400" dirty="0"/>
              <a:t>, dove aveva acquistato una casa e la nascita di un figlio naturale, Giovanni, che morì in giovane età. All'anno successivo rimonta il progetto delle opere </a:t>
            </a:r>
            <a:r>
              <a:rPr lang="it-IT" sz="3400" dirty="0" err="1"/>
              <a:t>umanisticamente</a:t>
            </a:r>
            <a:r>
              <a:rPr lang="it-IT" sz="3400" dirty="0"/>
              <a:t> più impegnate, la cui parziale stesura, dell'Africa in particolare, gli procurò tale notorietà che contemporaneamente gli giunse da Parigi e da Roma il desiderato invito dell'incoronazione poetica. Scelta Roma, preparata l'orazione per la solenne cerimonia, Petrarca scese in Italia a Napoli, ove, sotto il patrocinio del re Roberto </a:t>
            </a:r>
            <a:r>
              <a:rPr lang="it-IT" sz="3400" dirty="0" err="1"/>
              <a:t>D'Angiò</a:t>
            </a:r>
            <a:r>
              <a:rPr lang="it-IT" sz="3400" dirty="0"/>
              <a:t>, lesse alcuni episodi del poema e discusse, in tre giornate, di poesia, dell'arte poetica e della laurea: l'8 aprile del 1341, per mano del senatore Orso dell'</a:t>
            </a:r>
            <a:r>
              <a:rPr lang="it-IT" sz="3400" dirty="0" err="1"/>
              <a:t>Anguillara</a:t>
            </a:r>
            <a:r>
              <a:rPr lang="it-IT" sz="3400" dirty="0"/>
              <a:t>, veniva incoronato </a:t>
            </a:r>
            <a:r>
              <a:rPr lang="it-IT" sz="3400" dirty="0" err="1"/>
              <a:t>magnus</a:t>
            </a:r>
            <a:r>
              <a:rPr lang="it-IT" sz="3400" dirty="0"/>
              <a:t> poeta </a:t>
            </a:r>
            <a:r>
              <a:rPr lang="it-IT" sz="3400" dirty="0" err="1"/>
              <a:t>et</a:t>
            </a:r>
            <a:r>
              <a:rPr lang="it-IT" sz="3400" dirty="0"/>
              <a:t> </a:t>
            </a:r>
            <a:r>
              <a:rPr lang="it-IT" sz="3400" dirty="0" err="1"/>
              <a:t>historicus</a:t>
            </a:r>
            <a:r>
              <a:rPr lang="it-IT" sz="3400" dirty="0"/>
              <a:t>, e otteneva il </a:t>
            </a:r>
            <a:r>
              <a:rPr lang="it-IT" sz="3400" dirty="0" err="1"/>
              <a:t>privilegium</a:t>
            </a:r>
            <a:r>
              <a:rPr lang="it-IT" sz="3400" dirty="0"/>
              <a:t> </a:t>
            </a:r>
            <a:r>
              <a:rPr lang="it-IT" sz="3400" dirty="0" err="1"/>
              <a:t>laureae</a:t>
            </a:r>
            <a:r>
              <a:rPr lang="it-IT" sz="3400" dirty="0"/>
              <a:t>.Questo altissimo riconoscimento, che sarà al centro della battaglia combattuta da Petrarca per il rinnovamento umanistico della cultura, lo confortò a proseguire la stesura dell'Africa, ospite di </a:t>
            </a:r>
            <a:r>
              <a:rPr lang="it-IT" sz="3400" dirty="0" err="1"/>
              <a:t>Azzo</a:t>
            </a:r>
            <a:r>
              <a:rPr lang="it-IT" sz="3400" dirty="0"/>
              <a:t> da Correggio a Parma e a </a:t>
            </a:r>
            <a:r>
              <a:rPr lang="it-IT" sz="3400" dirty="0" err="1"/>
              <a:t>Selvapiana</a:t>
            </a:r>
            <a:r>
              <a:rPr lang="it-IT" sz="3400" dirty="0"/>
              <a:t>, in </a:t>
            </a:r>
            <a:r>
              <a:rPr lang="it-IT" sz="3400" dirty="0" err="1"/>
              <a:t>Valdenza</a:t>
            </a:r>
            <a:r>
              <a:rPr lang="it-IT" sz="3400" dirty="0"/>
              <a:t>, sino al 1342. Altri eventi turbarono la sua vita a </a:t>
            </a:r>
            <a:r>
              <a:rPr lang="it-IT" sz="3400" dirty="0" err="1"/>
              <a:t>Valchiusa</a:t>
            </a:r>
            <a:r>
              <a:rPr lang="it-IT" sz="3400" dirty="0"/>
              <a:t>: come la conoscenza di Cola di Rienzo, alle cui istanze Petrarca ottenne dal Papa la promessa della proclamazione, nel 1350, del giubileo romano, la monacazione di Gherardo, la nascita di una figlia illegittima, Francesca</a:t>
            </a:r>
          </a:p>
          <a:p>
            <a:pPr eaLnBrk="1" fontAlgn="auto" hangingPunct="1">
              <a:spcAft>
                <a:spcPts val="0"/>
              </a:spcAft>
              <a:buFont typeface="Arial" pitchFamily="34" charset="0"/>
              <a:buChar char="•"/>
              <a:defRPr/>
            </a:pPr>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8" presetClass="entr" presetSubtype="0" accel="10000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eaLnBrk="1" hangingPunct="1"/>
            <a:r>
              <a:rPr lang="it-IT" smtClean="0">
                <a:solidFill>
                  <a:srgbClr val="FFFF00"/>
                </a:solidFill>
              </a:rPr>
              <a:t>Da Napoli a Milano</a:t>
            </a:r>
          </a:p>
        </p:txBody>
      </p:sp>
      <p:sp>
        <p:nvSpPr>
          <p:cNvPr id="3" name="Segnaposto contenuto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None/>
              <a:defRPr/>
            </a:pPr>
            <a:r>
              <a:rPr lang="it-IT" dirty="0" smtClean="0"/>
              <a:t>     </a:t>
            </a:r>
            <a:r>
              <a:rPr lang="it-IT" dirty="0" smtClean="0">
                <a:solidFill>
                  <a:srgbClr val="FFFF00"/>
                </a:solidFill>
              </a:rPr>
              <a:t>Verso la fine del 1343 ritornò, per incarico del Papa, a Napoli, ripassò da Parma e si recò, infine, a causa della guerra che turbava l'Emilia, a Verona, dove scoprì i primi sedici libri delle "Epistole" ad Attico e le "Epistole" a Quinto e a Bruto di Cicerone. Dall'autunno del 1344 al 1347 </a:t>
            </a:r>
            <a:r>
              <a:rPr lang="it-IT" dirty="0" err="1" smtClean="0">
                <a:solidFill>
                  <a:srgbClr val="FFFF00"/>
                </a:solidFill>
              </a:rPr>
              <a:t>risiedette</a:t>
            </a:r>
            <a:r>
              <a:rPr lang="it-IT" dirty="0" smtClean="0">
                <a:solidFill>
                  <a:srgbClr val="FFFF00"/>
                </a:solidFill>
              </a:rPr>
              <a:t> a </a:t>
            </a:r>
            <a:r>
              <a:rPr lang="it-IT" dirty="0" err="1" smtClean="0">
                <a:solidFill>
                  <a:srgbClr val="FFFF00"/>
                </a:solidFill>
              </a:rPr>
              <a:t>Valchiusa</a:t>
            </a:r>
            <a:r>
              <a:rPr lang="it-IT" dirty="0" smtClean="0">
                <a:solidFill>
                  <a:srgbClr val="FFFF00"/>
                </a:solidFill>
              </a:rPr>
              <a:t>, donde lo distolse l'entusiastica adesione alla rivolta di Cola, ben presto smorzata amaramente dagli eventi, quando già aveva varcato le Alpi.</a:t>
            </a:r>
          </a:p>
          <a:p>
            <a:pPr eaLnBrk="1" fontAlgn="auto" hangingPunct="1">
              <a:spcAft>
                <a:spcPts val="0"/>
              </a:spcAft>
              <a:buFont typeface="Arial" pitchFamily="34" charset="0"/>
              <a:buNone/>
              <a:defRPr/>
            </a:pPr>
            <a:r>
              <a:rPr lang="it-IT" dirty="0" smtClean="0">
                <a:solidFill>
                  <a:srgbClr val="FFFF00"/>
                </a:solidFill>
              </a:rPr>
              <a:t>     Rinunciò al viaggio romano e si arrestò a Parma, dove lo raggiunse la notizia della morte di Laura, colpita dalla peste così come gli amici </a:t>
            </a:r>
            <a:r>
              <a:rPr lang="it-IT" dirty="0" err="1" smtClean="0">
                <a:solidFill>
                  <a:srgbClr val="FFFF00"/>
                </a:solidFill>
              </a:rPr>
              <a:t>Sennuccio</a:t>
            </a:r>
            <a:r>
              <a:rPr lang="it-IT" dirty="0" smtClean="0">
                <a:solidFill>
                  <a:srgbClr val="FFFF00"/>
                </a:solidFill>
              </a:rPr>
              <a:t> del Bene, Giovanni Colonna, Francesco degli </a:t>
            </a:r>
            <a:r>
              <a:rPr lang="it-IT" dirty="0" err="1" smtClean="0">
                <a:solidFill>
                  <a:srgbClr val="FFFF00"/>
                </a:solidFill>
              </a:rPr>
              <a:t>Albizzi</a:t>
            </a:r>
            <a:r>
              <a:rPr lang="it-IT" dirty="0" smtClean="0">
                <a:solidFill>
                  <a:srgbClr val="FFFF00"/>
                </a:solidFill>
              </a:rPr>
              <a:t>.</a:t>
            </a:r>
          </a:p>
          <a:p>
            <a:pPr eaLnBrk="1" fontAlgn="auto" hangingPunct="1">
              <a:spcAft>
                <a:spcPts val="0"/>
              </a:spcAft>
              <a:buFont typeface="Arial" pitchFamily="34" charset="0"/>
              <a:buNone/>
              <a:defRPr/>
            </a:pPr>
            <a:r>
              <a:rPr lang="it-IT" dirty="0" smtClean="0">
                <a:solidFill>
                  <a:srgbClr val="FFFF00"/>
                </a:solidFill>
              </a:rPr>
              <a:t>      Lasciata Parma, Petrarca riprese a vagabondare per l'Italia , fino al 1351, quando, rifiutata ogni altra offerta, rientrò in Provenza, donde scrisse le prime Epistole a Carlo IV di Boemia perché scendesse in Italia a sedare le rivolte cittadine</a:t>
            </a:r>
          </a:p>
          <a:p>
            <a:pPr eaLnBrk="1" fontAlgn="auto" hangingPunct="1">
              <a:spcAft>
                <a:spcPts val="0"/>
              </a:spcAft>
              <a:buFont typeface="Arial" pitchFamily="34" charset="0"/>
              <a:buChar char="•"/>
              <a:defRPr/>
            </a:pPr>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11000" r="-11000"/>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eaLnBrk="1" hangingPunct="1"/>
            <a:r>
              <a:rPr lang="it-IT" smtClean="0"/>
              <a:t>Italia fino alla morte</a:t>
            </a:r>
          </a:p>
        </p:txBody>
      </p:sp>
      <p:sp>
        <p:nvSpPr>
          <p:cNvPr id="3" name="Segnaposto contenuto 2"/>
          <p:cNvSpPr>
            <a:spLocks noGrp="1"/>
          </p:cNvSpPr>
          <p:nvPr>
            <p:ph idx="1"/>
          </p:nvPr>
        </p:nvSpPr>
        <p:spPr/>
        <p:txBody>
          <a:bodyPr rtlCol="0">
            <a:normAutofit fontScale="47500" lnSpcReduction="20000"/>
          </a:bodyPr>
          <a:lstStyle/>
          <a:p>
            <a:pPr eaLnBrk="1" fontAlgn="auto" hangingPunct="1">
              <a:spcAft>
                <a:spcPts val="0"/>
              </a:spcAft>
              <a:buFont typeface="Arial" pitchFamily="34" charset="0"/>
              <a:buChar char="•"/>
              <a:defRPr/>
            </a:pPr>
            <a:r>
              <a:rPr lang="it-IT" dirty="0" smtClean="0"/>
              <a:t>Nel giugno del 1353, in seguito alle aspre e pungenti polemiche ingaggiate con l'ambiente ecclesiastico e culturale di Avignone, Petrarca lasciò la Provenza e accolse l'ospitale offerta di Giovanni Visconti, arcivescovo e signore della città, di risiedere a Milano. Malgrado le critiche di amici e nemici, collaborò con missioni e ambascerie  all'intraprendente politica viscontea, cercando di indirizzarla verso la distensione e la pace.</a:t>
            </a:r>
          </a:p>
          <a:p>
            <a:pPr eaLnBrk="1" fontAlgn="auto" hangingPunct="1">
              <a:spcAft>
                <a:spcPts val="0"/>
              </a:spcAft>
              <a:buFont typeface="Arial" pitchFamily="34" charset="0"/>
              <a:buChar char="•"/>
              <a:defRPr/>
            </a:pPr>
            <a:r>
              <a:rPr lang="it-IT" dirty="0" smtClean="0"/>
              <a:t>Nel giugno del 1359 per sfuggire la peste abbandonò Milano per Padova e poi per Venezia, dove la Repubblica Veneta gli donò una casa in cambio della promessa di donazione, alla morte, della biblioteca alla città lagunare. Il tranquillo soggiorno veneziano, trascorso fra libri e amici, fu turbato nel 1367 dall'attacco maldestro e violento mosso alla cultura, all'opera e alla figura sua da quattro filosofi averroisti: amareggiato per l'indifferenza dei veneziani, Petrarca, dopo alcuni brevi viaggi, accolse l'invito di Francesco da Carrara e si stabilì a Padova, donde, di lì a poco , si trasferì con i suoi libri ad </a:t>
            </a:r>
            <a:r>
              <a:rPr lang="it-IT" dirty="0" err="1" smtClean="0"/>
              <a:t>Arquà</a:t>
            </a:r>
            <a:r>
              <a:rPr lang="it-IT" dirty="0" smtClean="0"/>
              <a:t>, un tranquillo paese sui colli Euganei, nel quale, per generoso dono del tiranno padovano, si era costruito una modesta casa. Tra le famiglie padovane che gli furono più vicine ci fu quella dei </a:t>
            </a:r>
            <a:r>
              <a:rPr lang="it-IT" dirty="0" err="1" smtClean="0"/>
              <a:t>Peraga</a:t>
            </a:r>
            <a:r>
              <a:rPr lang="it-IT" dirty="0" smtClean="0"/>
              <a:t> e in particolare con i due fratelli frati </a:t>
            </a:r>
            <a:r>
              <a:rPr lang="it-IT" dirty="0" err="1" smtClean="0"/>
              <a:t>Bonsembiante</a:t>
            </a:r>
            <a:r>
              <a:rPr lang="it-IT" dirty="0" smtClean="0"/>
              <a:t> e </a:t>
            </a:r>
            <a:r>
              <a:rPr lang="it-IT" dirty="0" err="1" smtClean="0"/>
              <a:t>Bonaventura</a:t>
            </a:r>
            <a:r>
              <a:rPr lang="it-IT" dirty="0" smtClean="0"/>
              <a:t> Badoer </a:t>
            </a:r>
            <a:r>
              <a:rPr lang="it-IT" dirty="0" err="1" smtClean="0"/>
              <a:t>Peraga</a:t>
            </a:r>
            <a:r>
              <a:rPr lang="it-IT" dirty="0" smtClean="0"/>
              <a:t>. Da </a:t>
            </a:r>
            <a:r>
              <a:rPr lang="it-IT" dirty="0" err="1" smtClean="0"/>
              <a:t>Arquà</a:t>
            </a:r>
            <a:r>
              <a:rPr lang="it-IT" dirty="0" smtClean="0"/>
              <a:t> si mosse di rado: una volta per sfuggire alla guerra scoppiata tra Padova e Venezia, un'altra per pronunciare una solenne orazione che ratificava la pace tra le due città venete.</a:t>
            </a:r>
          </a:p>
          <a:p>
            <a:pPr eaLnBrk="1" fontAlgn="auto" hangingPunct="1">
              <a:spcAft>
                <a:spcPts val="0"/>
              </a:spcAft>
              <a:buFont typeface="Arial" pitchFamily="34" charset="0"/>
              <a:buChar char="•"/>
              <a:defRPr/>
            </a:pPr>
            <a:r>
              <a:rPr lang="it-IT" dirty="0" smtClean="0"/>
              <a:t>Colpito da una sincope, morì ad </a:t>
            </a:r>
            <a:r>
              <a:rPr lang="it-IT" dirty="0" err="1" smtClean="0"/>
              <a:t>Arquà</a:t>
            </a:r>
            <a:r>
              <a:rPr lang="it-IT" dirty="0" smtClean="0"/>
              <a:t> nella notte fra il </a:t>
            </a:r>
            <a:r>
              <a:rPr lang="it-IT" dirty="0"/>
              <a:t>1</a:t>
            </a:r>
            <a:r>
              <a:rPr lang="it-IT" dirty="0" smtClean="0"/>
              <a:t>8 e il 19 luglio del 1374, secondo la leggenda mentre esaminava un testo di Virgilio, come auspicato in una lettera al Boccaccio. Il frate dell'Ordine degli Eremitani di Sant'Agostino </a:t>
            </a:r>
            <a:r>
              <a:rPr lang="it-IT" dirty="0" err="1" smtClean="0"/>
              <a:t>Bonaventura</a:t>
            </a:r>
            <a:r>
              <a:rPr lang="it-IT" dirty="0" smtClean="0"/>
              <a:t> Badoer </a:t>
            </a:r>
            <a:r>
              <a:rPr lang="it-IT" dirty="0" err="1" smtClean="0"/>
              <a:t>Peraga</a:t>
            </a:r>
            <a:r>
              <a:rPr lang="it-IT" dirty="0" smtClean="0"/>
              <a:t> fu scelto, da tutte le autorità, per tessere l'orazione funebre a nome di tutti. Per volontà testamentaria, le spoglie di Petrarca furono sepolte nella chiesa parrocchiale del paese; furono poi collocate dal genero in un'arca marmorea accanto alla chiesa.</a:t>
            </a:r>
          </a:p>
          <a:p>
            <a:pPr eaLnBrk="1" fontAlgn="auto" hangingPunct="1">
              <a:spcAft>
                <a:spcPts val="0"/>
              </a:spcAft>
              <a:buFont typeface="Arial" pitchFamily="34" charset="0"/>
              <a:buChar char="•"/>
              <a:defRPr/>
            </a:pPr>
            <a:endParaRPr lang="it-IT" dirty="0"/>
          </a:p>
        </p:txBody>
      </p:sp>
      <p:pic>
        <p:nvPicPr>
          <p:cNvPr id="4" name="vidtomp3.com-12681359726713.mp3">
            <a:hlinkClick r:id="" action="ppaction://media"/>
          </p:cNvPr>
          <p:cNvPicPr>
            <a:picLocks noRot="1" noChangeAspect="1"/>
          </p:cNvPicPr>
          <p:nvPr>
            <a:audioFile r:link="rId1"/>
          </p:nvPr>
        </p:nvPicPr>
        <p:blipFill>
          <a:blip r:embed="rId4"/>
          <a:srcRect/>
          <a:stretch>
            <a:fillRect/>
          </a:stretch>
        </p:blipFill>
        <p:spPr bwMode="auto">
          <a:xfrm>
            <a:off x="1285875" y="5929313"/>
            <a:ext cx="304800" cy="304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0"/>
                                        <p:tgtEl>
                                          <p:spTgt spid="3">
                                            <p:txEl>
                                              <p:pRg st="1" end="1"/>
                                            </p:txEl>
                                          </p:spTgt>
                                        </p:tgtEl>
                                      </p:cBhvr>
                                    </p:animEffect>
                                    <p:anim calcmode="lin" valueType="num">
                                      <p:cBhvr>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5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0"/>
                                        <p:tgtEl>
                                          <p:spTgt spid="3">
                                            <p:txEl>
                                              <p:pRg st="2" end="2"/>
                                            </p:txEl>
                                          </p:spTgt>
                                        </p:tgtEl>
                                      </p:cBhvr>
                                    </p:animEffect>
                                    <p:anim calcmode="lin" valueType="num">
                                      <p:cBhvr>
                                        <p:cTn id="18"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5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1" presetClass="entr" presetSubtype="0" fill="hold" grpId="0" nodeType="clickEffect">
                                  <p:stCondLst>
                                    <p:cond delay="0"/>
                                  </p:stCondLst>
                                  <p:iterate type="lt">
                                    <p:tmPct val="10000"/>
                                  </p:iterate>
                                  <p:childTnLst>
                                    <p:set>
                                      <p:cBhvr>
                                        <p:cTn id="23" dur="1" fill="hold">
                                          <p:stCondLst>
                                            <p:cond delay="0"/>
                                          </p:stCondLst>
                                        </p:cTn>
                                        <p:tgtEl>
                                          <p:spTgt spid="2"/>
                                        </p:tgtEl>
                                        <p:attrNameLst>
                                          <p:attrName>style.visibility</p:attrName>
                                        </p:attrNameLst>
                                      </p:cBhvr>
                                      <p:to>
                                        <p:strVal val="visible"/>
                                      </p:to>
                                    </p:set>
                                    <p:anim calcmode="lin" valueType="num">
                                      <p:cBhvr>
                                        <p:cTn id="24"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2"/>
                                        </p:tgtEl>
                                        <p:attrNameLst>
                                          <p:attrName>ppt_y</p:attrName>
                                        </p:attrNameLst>
                                      </p:cBhvr>
                                      <p:tavLst>
                                        <p:tav tm="0">
                                          <p:val>
                                            <p:strVal val="#ppt_y"/>
                                          </p:val>
                                        </p:tav>
                                        <p:tav tm="100000">
                                          <p:val>
                                            <p:strVal val="#ppt_y"/>
                                          </p:val>
                                        </p:tav>
                                      </p:tavLst>
                                    </p:anim>
                                    <p:anim calcmode="lin" valueType="num">
                                      <p:cBhvr>
                                        <p:cTn id="26"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2"/>
                                        </p:tgtEl>
                                      </p:cBhvr>
                                    </p:animEffect>
                                  </p:childTnLst>
                                </p:cTn>
                              </p:par>
                              <p:par>
                                <p:cTn id="29" presetID="1" presetClass="mediacall" presetSubtype="0" fill="hold" nodeType="withEffect">
                                  <p:stCondLst>
                                    <p:cond delay="0"/>
                                  </p:stCondLst>
                                  <p:childTnLst>
                                    <p:cmd type="call" cmd="playFrom(0.0)">
                                      <p:cBhvr>
                                        <p:cTn id="30"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4">
                <p:cTn id="31" fill="hold" display="0">
                  <p:stCondLst>
                    <p:cond delay="indefinite"/>
                  </p:stCondLst>
                  <p:endCondLst>
                    <p:cond evt="onPrev" delay="0">
                      <p:tgtEl>
                        <p:sldTgt/>
                      </p:tgtEl>
                    </p:cond>
                    <p:cond evt="onStopAudio" delay="0">
                      <p:tgtEl>
                        <p:sldTgt/>
                      </p:tgtEl>
                    </p:cond>
                  </p:endCondLst>
                </p:cTn>
                <p:tgtEl>
                  <p:spTgt spid="4"/>
                </p:tgtEl>
              </p:cMediaNode>
            </p:audio>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2000" r="-12000"/>
          </a:stretch>
        </a:blipFill>
        <a:effectLst/>
      </p:bgPr>
    </p:bg>
    <p:spTree>
      <p:nvGrpSpPr>
        <p:cNvPr id="1" name=""/>
        <p:cNvGrpSpPr/>
        <p:nvPr/>
      </p:nvGrpSpPr>
      <p:grpSpPr>
        <a:xfrm>
          <a:off x="0" y="0"/>
          <a:ext cx="0" cy="0"/>
          <a:chOff x="0" y="0"/>
          <a:chExt cx="0" cy="0"/>
        </a:xfrm>
      </p:grpSpPr>
      <p:sp>
        <p:nvSpPr>
          <p:cNvPr id="22530" name="Titolo 1"/>
          <p:cNvSpPr>
            <a:spLocks noGrp="1"/>
          </p:cNvSpPr>
          <p:nvPr>
            <p:ph type="title"/>
          </p:nvPr>
        </p:nvSpPr>
        <p:spPr/>
        <p:txBody>
          <a:bodyPr/>
          <a:lstStyle/>
          <a:p>
            <a:pPr eaLnBrk="1" hangingPunct="1"/>
            <a:r>
              <a:rPr lang="it-IT" smtClean="0">
                <a:solidFill>
                  <a:srgbClr val="FF0000"/>
                </a:solidFill>
              </a:rPr>
              <a:t>Opere in volgare</a:t>
            </a:r>
          </a:p>
        </p:txBody>
      </p:sp>
      <p:sp>
        <p:nvSpPr>
          <p:cNvPr id="3" name="Segnaposto contenuto 2"/>
          <p:cNvSpPr>
            <a:spLocks noGrp="1"/>
          </p:cNvSpPr>
          <p:nvPr>
            <p:ph idx="1"/>
          </p:nvPr>
        </p:nvSpPr>
        <p:spPr/>
        <p:txBody>
          <a:bodyPr rtlCol="0">
            <a:normAutofit fontScale="55000" lnSpcReduction="20000"/>
          </a:bodyPr>
          <a:lstStyle/>
          <a:p>
            <a:pPr eaLnBrk="1" fontAlgn="auto" hangingPunct="1">
              <a:spcAft>
                <a:spcPts val="0"/>
              </a:spcAft>
              <a:buFont typeface="Arial" pitchFamily="34" charset="0"/>
              <a:buNone/>
              <a:defRPr/>
            </a:pPr>
            <a:r>
              <a:rPr lang="it-IT" dirty="0" smtClean="0">
                <a:solidFill>
                  <a:srgbClr val="FF0000"/>
                </a:solidFill>
              </a:rPr>
              <a:t>       Il </a:t>
            </a:r>
            <a:r>
              <a:rPr lang="it-IT" i="1" dirty="0" smtClean="0">
                <a:solidFill>
                  <a:srgbClr val="FF0000"/>
                </a:solidFill>
              </a:rPr>
              <a:t>Canzoniere</a:t>
            </a:r>
            <a:r>
              <a:rPr lang="it-IT" dirty="0" smtClean="0">
                <a:solidFill>
                  <a:srgbClr val="FF0000"/>
                </a:solidFill>
              </a:rPr>
              <a:t>  è la storia poetica della vita interiore del Petrarca. La raccolta comprende 366 componimenti: 317 sonetti, 29 canzoni, 9 sestine, 7 ballate e 4 madrigali. </a:t>
            </a:r>
          </a:p>
          <a:p>
            <a:pPr eaLnBrk="1" fontAlgn="auto" hangingPunct="1">
              <a:spcAft>
                <a:spcPts val="0"/>
              </a:spcAft>
              <a:buFont typeface="Arial" pitchFamily="34" charset="0"/>
              <a:buNone/>
              <a:defRPr/>
            </a:pPr>
            <a:r>
              <a:rPr lang="it-IT" dirty="0" smtClean="0">
                <a:solidFill>
                  <a:srgbClr val="FF0000"/>
                </a:solidFill>
              </a:rPr>
              <a:t>       La maggior parte delle rime del Canzoniere sono d'argomento amoroso; una trentina sono di argomento morale, religioso o politico. Sono celebri le canzoni </a:t>
            </a:r>
            <a:r>
              <a:rPr lang="it-IT" i="1" dirty="0" smtClean="0">
                <a:solidFill>
                  <a:srgbClr val="FF0000"/>
                </a:solidFill>
              </a:rPr>
              <a:t>Italia mia</a:t>
            </a:r>
            <a:r>
              <a:rPr lang="it-IT" dirty="0" smtClean="0">
                <a:solidFill>
                  <a:srgbClr val="FF0000"/>
                </a:solidFill>
              </a:rPr>
              <a:t> e </a:t>
            </a:r>
            <a:r>
              <a:rPr lang="it-IT" i="1" dirty="0" err="1" smtClean="0">
                <a:solidFill>
                  <a:srgbClr val="FF0000"/>
                </a:solidFill>
              </a:rPr>
              <a:t>Spirto</a:t>
            </a:r>
            <a:r>
              <a:rPr lang="it-IT" i="1" dirty="0" smtClean="0">
                <a:solidFill>
                  <a:srgbClr val="FF0000"/>
                </a:solidFill>
              </a:rPr>
              <a:t> gentil</a:t>
            </a:r>
            <a:r>
              <a:rPr lang="it-IT" dirty="0" smtClean="0">
                <a:solidFill>
                  <a:srgbClr val="FF0000"/>
                </a:solidFill>
              </a:rPr>
              <a:t> nelle quali il concetto di patria si identifica con la bellezza della terra natale, sognata libera dalle lotte fratricide e dalle milizie mercenarie. Fra le canzoni più celebri ricordiamo anche </a:t>
            </a:r>
            <a:r>
              <a:rPr lang="it-IT" i="1" dirty="0" smtClean="0">
                <a:solidFill>
                  <a:srgbClr val="FF0000"/>
                </a:solidFill>
              </a:rPr>
              <a:t>Chiare, fresche </a:t>
            </a:r>
            <a:r>
              <a:rPr lang="it-IT" i="1" dirty="0" err="1" smtClean="0">
                <a:solidFill>
                  <a:srgbClr val="FF0000"/>
                </a:solidFill>
              </a:rPr>
              <a:t>et</a:t>
            </a:r>
            <a:r>
              <a:rPr lang="it-IT" i="1" dirty="0" smtClean="0">
                <a:solidFill>
                  <a:srgbClr val="FF0000"/>
                </a:solidFill>
              </a:rPr>
              <a:t> dolci acque</a:t>
            </a:r>
            <a:r>
              <a:rPr lang="it-IT" dirty="0" smtClean="0">
                <a:solidFill>
                  <a:srgbClr val="FF0000"/>
                </a:solidFill>
              </a:rPr>
              <a:t> e tra i sonetti </a:t>
            </a:r>
            <a:r>
              <a:rPr lang="it-IT" i="1" dirty="0" smtClean="0">
                <a:solidFill>
                  <a:srgbClr val="FF0000"/>
                </a:solidFill>
              </a:rPr>
              <a:t>Solo </a:t>
            </a:r>
            <a:r>
              <a:rPr lang="it-IT" i="1" dirty="0" err="1" smtClean="0">
                <a:solidFill>
                  <a:srgbClr val="FF0000"/>
                </a:solidFill>
              </a:rPr>
              <a:t>et</a:t>
            </a:r>
            <a:r>
              <a:rPr lang="it-IT" i="1" dirty="0" smtClean="0">
                <a:solidFill>
                  <a:srgbClr val="FF0000"/>
                </a:solidFill>
              </a:rPr>
              <a:t> pensoso</a:t>
            </a:r>
            <a:r>
              <a:rPr lang="it-IT" dirty="0" smtClean="0">
                <a:solidFill>
                  <a:srgbClr val="FF0000"/>
                </a:solidFill>
              </a:rPr>
              <a:t>.</a:t>
            </a:r>
          </a:p>
          <a:p>
            <a:pPr eaLnBrk="1" fontAlgn="auto" hangingPunct="1">
              <a:spcAft>
                <a:spcPts val="0"/>
              </a:spcAft>
              <a:buFont typeface="Arial" pitchFamily="34" charset="0"/>
              <a:buNone/>
              <a:defRPr/>
            </a:pPr>
            <a:r>
              <a:rPr lang="it-IT" dirty="0" smtClean="0">
                <a:solidFill>
                  <a:srgbClr val="FF0000"/>
                </a:solidFill>
              </a:rPr>
              <a:t>       La raccolta è stata comunemente divisa dagli editori moderni in due parti: rime in vita e rime in morte di Madonna Laura. In realtà il Petrarca curò ben nove stesure successive del </a:t>
            </a:r>
            <a:r>
              <a:rPr lang="it-IT" i="1" dirty="0" smtClean="0">
                <a:solidFill>
                  <a:srgbClr val="FF0000"/>
                </a:solidFill>
              </a:rPr>
              <a:t>Canzoniere</a:t>
            </a:r>
            <a:r>
              <a:rPr lang="it-IT" dirty="0" smtClean="0">
                <a:solidFill>
                  <a:srgbClr val="FF0000"/>
                </a:solidFill>
              </a:rPr>
              <a:t>, includendovi rime già composte fin dalla prima giovinezza sia per Laura, sia per altre donne, realizzando altre rime che finse di aver scritto quando l'amata era ancora in vita ed aggiungendone altre ancora, in modo da rappresentare Laura come l'unico puro amore che conduce a Dio, secondo una concezione teleologica e mistica dell'amore, quale si ritrova già nel Dante della </a:t>
            </a:r>
            <a:r>
              <a:rPr lang="it-IT" i="1" dirty="0" smtClean="0">
                <a:solidFill>
                  <a:srgbClr val="FF0000"/>
                </a:solidFill>
              </a:rPr>
              <a:t>Vita nova</a:t>
            </a:r>
            <a:r>
              <a:rPr lang="it-IT" dirty="0" smtClean="0">
                <a:solidFill>
                  <a:srgbClr val="FF0000"/>
                </a:solidFill>
              </a:rPr>
              <a:t> e della </a:t>
            </a:r>
            <a:r>
              <a:rPr lang="it-IT" i="1" dirty="0" smtClean="0">
                <a:solidFill>
                  <a:srgbClr val="FF0000"/>
                </a:solidFill>
              </a:rPr>
              <a:t>Commedia</a:t>
            </a:r>
            <a:r>
              <a:rPr lang="it-IT" dirty="0" smtClean="0">
                <a:solidFill>
                  <a:srgbClr val="FF0000"/>
                </a:solidFill>
              </a:rPr>
              <a:t>. Sarebbe dunque improprio far coincidere la collocazione dei vari testi nell'opera con l'effettivo ordine cronologico della composizione.</a:t>
            </a:r>
          </a:p>
          <a:p>
            <a:pPr eaLnBrk="1" fontAlgn="auto" hangingPunct="1">
              <a:spcAft>
                <a:spcPts val="0"/>
              </a:spcAft>
              <a:buFont typeface="Arial" pitchFamily="34" charset="0"/>
              <a:buChar char="•"/>
              <a:defRPr/>
            </a:pPr>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from="(-#ppt_w/2)" to="(#ppt_x)" calcmode="lin" valueType="num">
                                      <p:cBhvr>
                                        <p:cTn id="7" dur="600" fill="hold">
                                          <p:stCondLst>
                                            <p:cond delay="0"/>
                                          </p:stCondLst>
                                        </p:cTn>
                                        <p:tgtEl>
                                          <p:spTgt spid="22530"/>
                                        </p:tgtEl>
                                        <p:attrNameLst>
                                          <p:attrName>ppt_x</p:attrName>
                                        </p:attrNameLst>
                                      </p:cBhvr>
                                    </p:anim>
                                    <p:anim from="0" to="-1.0" calcmode="lin" valueType="num">
                                      <p:cBhvr>
                                        <p:cTn id="8" dur="200" decel="50000" autoRev="1" fill="hold">
                                          <p:stCondLst>
                                            <p:cond delay="600"/>
                                          </p:stCondLst>
                                        </p:cTn>
                                        <p:tgtEl>
                                          <p:spTgt spid="22530"/>
                                        </p:tgtEl>
                                        <p:attrNameLst>
                                          <p:attrName>xshear</p:attrName>
                                        </p:attrNameLst>
                                      </p:cBhvr>
                                    </p:anim>
                                    <p:animScale>
                                      <p:cBhvr>
                                        <p:cTn id="9" dur="200" decel="100000" autoRev="1" fill="hold">
                                          <p:stCondLst>
                                            <p:cond delay="600"/>
                                          </p:stCondLst>
                                        </p:cTn>
                                        <p:tgtEl>
                                          <p:spTgt spid="22530"/>
                                        </p:tgtEl>
                                      </p:cBhvr>
                                      <p:from x="100000" y="100000"/>
                                      <p:to x="80000" y="100000"/>
                                    </p:animScale>
                                    <p:anim by="(#ppt_h/3+#ppt_w*0.1)" calcmode="lin" valueType="num">
                                      <p:cBhvr additive="sum">
                                        <p:cTn id="10" dur="200" decel="100000" autoRev="1" fill="hold">
                                          <p:stCondLst>
                                            <p:cond delay="600"/>
                                          </p:stCondLst>
                                        </p:cTn>
                                        <p:tgtEl>
                                          <p:spTgt spid="22530"/>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54" presetClass="entr" presetSubtype="0" accel="10000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5"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7"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4"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6"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2000" r="-12000"/>
          </a:stretch>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None/>
              <a:defRPr/>
            </a:pPr>
            <a:r>
              <a:rPr lang="it-IT" dirty="0" smtClean="0"/>
              <a:t>      </a:t>
            </a:r>
            <a:r>
              <a:rPr lang="it-IT" dirty="0" smtClean="0">
                <a:solidFill>
                  <a:srgbClr val="FF0000"/>
                </a:solidFill>
              </a:rPr>
              <a:t>L'amore per Laura è il centro intorno al quale ruota la vita spirituale, ricchissima ed originale, del Petrarca, per il quale tutto, spontaneamente, diviene letteratura, collegandosi agli studi dei classici. Da tale substrato di letteratura ha origine la grande poesia petrarchesca. Con il Petrarca la letteratura diventa maestra di vita e nasce la prima lezione dell'umanesimo. Tuttavia l'amore e l'ammirazione per i classici sono in costante tensione con l'aspirazione ad una spiritualità immune da tentazioni terrene, quali l'amore e la gloria, che pure i classici proponevano come mete alte e degne dell'uomo. In Petrarca si avvertono contemporaneamente la pena per il dissidio interiore e la ricerca della serenità: lo sconforto, il dolore, la volontà di pentimento, divengono speranza ed anche il pianto per la morte della donna amata trascolora nella figurazione di Laura che scende consolatrice dal cielo. Nella poesia del Petrarca la descrizione dei sentimenti trova riscontro o contrapposizione nel paesaggio.</a:t>
            </a:r>
          </a:p>
          <a:p>
            <a:pPr eaLnBrk="1" fontAlgn="auto" hangingPunct="1">
              <a:spcAft>
                <a:spcPts val="0"/>
              </a:spcAft>
              <a:buFont typeface="Arial" pitchFamily="34" charset="0"/>
              <a:buChar char="•"/>
              <a:defRPr/>
            </a:pPr>
            <a:endParaRPr lang="it-IT"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404</TotalTime>
  <Words>3088</Words>
  <Application>Microsoft Office PowerPoint</Application>
  <PresentationFormat>Presentazione su schermo (4:3)</PresentationFormat>
  <Paragraphs>49</Paragraphs>
  <Slides>22</Slides>
  <Notes>1</Notes>
  <HiddenSlides>0</HiddenSlides>
  <MMClips>4</MMClips>
  <ScaleCrop>false</ScaleCrop>
  <HeadingPairs>
    <vt:vector size="6" baseType="variant">
      <vt:variant>
        <vt:lpstr>Caratteri utilizzati</vt:lpstr>
      </vt:variant>
      <vt:variant>
        <vt:i4>3</vt:i4>
      </vt:variant>
      <vt:variant>
        <vt:lpstr>Modello struttura</vt:lpstr>
      </vt:variant>
      <vt:variant>
        <vt:i4>1</vt:i4>
      </vt:variant>
      <vt:variant>
        <vt:lpstr>Titoli diapositive</vt:lpstr>
      </vt:variant>
      <vt:variant>
        <vt:i4>22</vt:i4>
      </vt:variant>
    </vt:vector>
  </HeadingPairs>
  <TitlesOfParts>
    <vt:vector size="26" baseType="lpstr">
      <vt:lpstr>Arial</vt:lpstr>
      <vt:lpstr>Calibri</vt:lpstr>
      <vt:lpstr>Comic Sans MS</vt:lpstr>
      <vt:lpstr>Tema di Office</vt:lpstr>
      <vt:lpstr>Signori e signore ecco a voi Francesco Petrarca</vt:lpstr>
      <vt:lpstr> La vita del poeta</vt:lpstr>
      <vt:lpstr>L’incontro con Laura</vt:lpstr>
      <vt:lpstr>La Maturità</vt:lpstr>
      <vt:lpstr>Il ritorno da Avignone </vt:lpstr>
      <vt:lpstr>Da Napoli a Milano</vt:lpstr>
      <vt:lpstr>Italia fino alla morte</vt:lpstr>
      <vt:lpstr>Opere in volgare</vt:lpstr>
      <vt:lpstr>Diapositiva 9</vt:lpstr>
      <vt:lpstr>Diapositiva 10</vt:lpstr>
      <vt:lpstr>ITALIA MIA</vt:lpstr>
      <vt:lpstr>Diapositiva 12</vt:lpstr>
      <vt:lpstr>Diapositiva 13</vt:lpstr>
      <vt:lpstr>Diapositiva 14</vt:lpstr>
      <vt:lpstr>Diapositiva 15</vt:lpstr>
      <vt:lpstr>Diapositiva 16</vt:lpstr>
      <vt:lpstr>Diapositiva 17</vt:lpstr>
      <vt:lpstr>Analisi del testo</vt:lpstr>
      <vt:lpstr>Diapositiva 19</vt:lpstr>
      <vt:lpstr>Diapositiva 20</vt:lpstr>
      <vt:lpstr>La politica di Petrarca</vt:lpstr>
      <vt:lpstr>Diapositiva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Signori e signore ecco a voi Francesco Petrarca</dc:title>
  <dc:creator>Fabrizio</dc:creator>
  <cp:lastModifiedBy>***</cp:lastModifiedBy>
  <cp:revision>47</cp:revision>
  <dcterms:created xsi:type="dcterms:W3CDTF">2010-03-09T09:39:47Z</dcterms:created>
  <dcterms:modified xsi:type="dcterms:W3CDTF">2010-03-13T06:30:38Z</dcterms:modified>
</cp:coreProperties>
</file>