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6" r:id="rId6"/>
    <p:sldId id="260" r:id="rId7"/>
    <p:sldId id="262" r:id="rId8"/>
    <p:sldId id="263" r:id="rId9"/>
    <p:sldId id="264" r:id="rId10"/>
    <p:sldId id="265" r:id="rId11"/>
    <p:sldId id="267" r:id="rId12"/>
    <p:sldId id="268" r:id="rId13"/>
    <p:sldId id="269" r:id="rId14"/>
    <p:sldId id="270" r:id="rId15"/>
    <p:sldId id="271" r:id="rId16"/>
    <p:sldId id="274" r:id="rId17"/>
    <p:sldId id="275" r:id="rId18"/>
    <p:sldId id="276" r:id="rId19"/>
    <p:sldId id="272" r:id="rId20"/>
    <p:sldId id="273" r:id="rId21"/>
    <p:sldId id="27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33FF"/>
    <a:srgbClr val="663300"/>
    <a:srgbClr val="993300"/>
    <a:srgbClr val="800000"/>
    <a:srgbClr val="66FF99"/>
    <a:srgbClr val="2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F983D-7608-4DFD-9212-72385FF6B14F}" type="datetimeFigureOut">
              <a:rPr lang="it-IT" smtClean="0"/>
              <a:pPr/>
              <a:t>26/05/2010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4BE6E-E4CF-40C8-AAE4-8B2F9B1F9EA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B854BE6E-E4CF-40C8-AAE4-8B2F9B1F9EA0}"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B854BE6E-E4CF-40C8-AAE4-8B2F9B1F9EA0}" type="slidenum">
              <a:rPr lang="it-IT" smtClean="0"/>
              <a:pPr/>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2B3CF-3A06-41FD-8531-E80419A80FA4}" type="datetimeFigureOut">
              <a:rPr lang="it-IT" smtClean="0"/>
              <a:pPr/>
              <a:t>26/05/2010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47CF68-126F-4B51-8179-0F04773429E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2B3CF-3A06-41FD-8531-E80419A80FA4}" type="datetimeFigureOut">
              <a:rPr lang="it-IT" smtClean="0"/>
              <a:pPr/>
              <a:t>26/05/2010</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7CF68-126F-4B51-8179-0F04773429E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034" y="857232"/>
            <a:ext cx="7772400" cy="1470025"/>
          </a:xfrm>
        </p:spPr>
        <p:txBody>
          <a:bodyPr>
            <a:normAutofit/>
          </a:bodyPr>
          <a:lstStyle/>
          <a:p>
            <a:r>
              <a:rPr lang="it-IT" dirty="0" smtClean="0">
                <a:solidFill>
                  <a:srgbClr val="800000"/>
                </a:solidFill>
                <a:effectLst>
                  <a:reflection blurRad="6350" stA="55000" endA="300" endPos="45500" dir="5400000" sy="-100000" algn="bl" rotWithShape="0"/>
                </a:effectLst>
                <a:latin typeface="Waltograph" pitchFamily="66" charset="0"/>
                <a:ea typeface="GulimChe" pitchFamily="49" charset="-127"/>
              </a:rPr>
              <a:t>Bellezza e crudeltà : Laura allo specchio</a:t>
            </a:r>
            <a:endParaRPr lang="it-IT" dirty="0">
              <a:solidFill>
                <a:srgbClr val="800000"/>
              </a:solidFill>
              <a:effectLst>
                <a:reflection blurRad="6350" stA="55000" endA="300" endPos="45500" dir="5400000" sy="-100000" algn="bl" rotWithShape="0"/>
              </a:effectLst>
              <a:latin typeface="Waltograph" pitchFamily="66" charset="0"/>
              <a:ea typeface="GulimChe" pitchFamily="49" charset="-127"/>
            </a:endParaRPr>
          </a:p>
        </p:txBody>
      </p:sp>
      <p:pic>
        <p:nvPicPr>
          <p:cNvPr id="5" name="Picture 4" descr="Petrarca.png"/>
          <p:cNvPicPr>
            <a:picLocks noChangeAspect="1"/>
          </p:cNvPicPr>
          <p:nvPr/>
        </p:nvPicPr>
        <p:blipFill>
          <a:blip r:embed="rId4" cstate="print"/>
          <a:stretch>
            <a:fillRect/>
          </a:stretch>
        </p:blipFill>
        <p:spPr>
          <a:xfrm>
            <a:off x="6286512" y="1785926"/>
            <a:ext cx="3749455" cy="5586065"/>
          </a:xfrm>
          <a:prstGeom prst="rect">
            <a:avLst/>
          </a:prstGeom>
        </p:spPr>
      </p:pic>
      <p:pic>
        <p:nvPicPr>
          <p:cNvPr id="6" name="Picture 5" descr="laura.png"/>
          <p:cNvPicPr>
            <a:picLocks noChangeAspect="1"/>
          </p:cNvPicPr>
          <p:nvPr/>
        </p:nvPicPr>
        <p:blipFill>
          <a:blip r:embed="rId5" cstate="print"/>
          <a:stretch>
            <a:fillRect/>
          </a:stretch>
        </p:blipFill>
        <p:spPr>
          <a:xfrm>
            <a:off x="0" y="2273873"/>
            <a:ext cx="3542857" cy="4584127"/>
          </a:xfrm>
          <a:prstGeom prst="rect">
            <a:avLst/>
          </a:prstGeom>
        </p:spPr>
      </p:pic>
      <p:pic>
        <p:nvPicPr>
          <p:cNvPr id="7" name="Picture 6" descr="spevcchio.png"/>
          <p:cNvPicPr>
            <a:picLocks noChangeAspect="1"/>
          </p:cNvPicPr>
          <p:nvPr/>
        </p:nvPicPr>
        <p:blipFill>
          <a:blip r:embed="rId6" cstate="print"/>
          <a:stretch>
            <a:fillRect/>
          </a:stretch>
        </p:blipFill>
        <p:spPr>
          <a:xfrm>
            <a:off x="2643174" y="1785926"/>
            <a:ext cx="4286280" cy="528981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by="(-#ppt_w*2)" calcmode="lin" valueType="num">
                                      <p:cBhvr rctx="PPT">
                                        <p:cTn id="17" dur="500" autoRev="1" fill="hold">
                                          <p:stCondLst>
                                            <p:cond delay="0"/>
                                          </p:stCondLst>
                                        </p:cTn>
                                        <p:tgtEl>
                                          <p:spTgt spid="2"/>
                                        </p:tgtEl>
                                        <p:attrNameLst>
                                          <p:attrName>ppt_w</p:attrName>
                                        </p:attrNameLst>
                                      </p:cBhvr>
                                    </p:anim>
                                    <p:anim by="(#ppt_w*0.50)" calcmode="lin" valueType="num">
                                      <p:cBhvr>
                                        <p:cTn id="18" dur="500" decel="50000" autoRev="1" fill="hold">
                                          <p:stCondLst>
                                            <p:cond delay="0"/>
                                          </p:stCondLst>
                                        </p:cTn>
                                        <p:tgtEl>
                                          <p:spTgt spid="2"/>
                                        </p:tgtEl>
                                        <p:attrNameLst>
                                          <p:attrName>ppt_x</p:attrName>
                                        </p:attrNameLst>
                                      </p:cBhvr>
                                    </p:anim>
                                    <p:anim from="(-#ppt_h/2)" to="(#ppt_y)" calcmode="lin" valueType="num">
                                      <p:cBhvr>
                                        <p:cTn id="19" dur="1000" fill="hold">
                                          <p:stCondLst>
                                            <p:cond delay="0"/>
                                          </p:stCondLst>
                                        </p:cTn>
                                        <p:tgtEl>
                                          <p:spTgt spid="2"/>
                                        </p:tgtEl>
                                        <p:attrNameLst>
                                          <p:attrName>ppt_y</p:attrName>
                                        </p:attrNameLst>
                                      </p:cBhvr>
                                    </p:anim>
                                    <p:animRot by="21600000">
                                      <p:cBhvr>
                                        <p:cTn id="20" dur="1000" fill="hold">
                                          <p:stCondLst>
                                            <p:cond delay="0"/>
                                          </p:stCondLst>
                                        </p:cTn>
                                        <p:tgtEl>
                                          <p:spTgt spid="2"/>
                                        </p:tgtEl>
                                        <p:attrNameLst>
                                          <p:attrName>r</p:attrName>
                                        </p:attrNameLst>
                                      </p:cBhvr>
                                    </p:animRot>
                                  </p:childTnLst>
                                </p:cTn>
                              </p:par>
                              <p:par>
                                <p:cTn id="21" presetID="10" presetClass="entr" presetSubtype="0" fill="hold" nodeType="with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it-IT" sz="4700" dirty="0" smtClean="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rPr>
              <a:t>La religione nel canzoniere</a:t>
            </a:r>
            <a:endParaRPr lang="it-IT" sz="47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endParaRPr>
          </a:p>
        </p:txBody>
      </p:sp>
      <p:pic>
        <p:nvPicPr>
          <p:cNvPr id="6" name="Content Placeholder 5" descr="canzoniere.png"/>
          <p:cNvPicPr>
            <a:picLocks noGrp="1" noChangeAspect="1"/>
          </p:cNvPicPr>
          <p:nvPr>
            <p:ph idx="1"/>
          </p:nvPr>
        </p:nvPicPr>
        <p:blipFill>
          <a:blip r:embed="rId3" cstate="print"/>
          <a:stretch>
            <a:fillRect/>
          </a:stretch>
        </p:blipFill>
        <p:spPr>
          <a:xfrm rot="1311352">
            <a:off x="3271248" y="2704031"/>
            <a:ext cx="2420174" cy="3841545"/>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27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4348" y="0"/>
            <a:ext cx="7772400" cy="1470025"/>
          </a:xfrm>
        </p:spPr>
        <p:txBody>
          <a:bodyPr/>
          <a:lstStyle/>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Spiegazione del tema</a:t>
            </a:r>
            <a:endParaRPr lang="it-IT"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Subtitle 4"/>
          <p:cNvSpPr>
            <a:spLocks noGrp="1"/>
          </p:cNvSpPr>
          <p:nvPr>
            <p:ph type="subTitle" idx="1"/>
          </p:nvPr>
        </p:nvSpPr>
        <p:spPr>
          <a:xfrm>
            <a:off x="0" y="1214422"/>
            <a:ext cx="9144000" cy="5643578"/>
          </a:xfrm>
        </p:spPr>
        <p:txBody>
          <a:bodyPr/>
          <a:lstStyle/>
          <a:p>
            <a:pPr algn="l"/>
            <a:r>
              <a:rPr lang="it-IT" dirty="0" smtClean="0">
                <a:solidFill>
                  <a:schemeClr val="tx1"/>
                </a:solidFill>
                <a:latin typeface="Calisto MT" pitchFamily="18" charset="0"/>
              </a:rPr>
              <a:t>Petrarca cerca gradualmente di raggiungere l’ ideale morale e religioso del percorso di vita, di poesia e di cultura.</a:t>
            </a:r>
          </a:p>
          <a:p>
            <a:pPr algn="l"/>
            <a:endParaRPr lang="it-IT" dirty="0" smtClean="0">
              <a:solidFill>
                <a:schemeClr val="tx1"/>
              </a:solidFill>
            </a:endParaRPr>
          </a:p>
          <a:p>
            <a:pPr algn="l"/>
            <a:endParaRPr lang="it-IT" dirty="0" smtClean="0">
              <a:solidFill>
                <a:schemeClr val="tx1"/>
              </a:solidFill>
            </a:endParaRPr>
          </a:p>
          <a:p>
            <a:pPr algn="l"/>
            <a:endParaRPr lang="it-IT" dirty="0" smtClean="0">
              <a:solidFill>
                <a:schemeClr val="tx1"/>
              </a:solidFill>
            </a:endParaRPr>
          </a:p>
        </p:txBody>
      </p:sp>
      <p:pic>
        <p:nvPicPr>
          <p:cNvPr id="6" name="Picture 5" descr="image001.jpg"/>
          <p:cNvPicPr>
            <a:picLocks noChangeAspect="1"/>
          </p:cNvPicPr>
          <p:nvPr/>
        </p:nvPicPr>
        <p:blipFill>
          <a:blip r:embed="rId2" cstate="print"/>
          <a:stretch>
            <a:fillRect/>
          </a:stretch>
        </p:blipFill>
        <p:spPr>
          <a:xfrm>
            <a:off x="2071670" y="2743963"/>
            <a:ext cx="5286412" cy="39874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55"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45000">
              <a:schemeClr val="tx2">
                <a:lumMod val="40000"/>
                <a:lumOff val="60000"/>
              </a:schemeClr>
            </a:gs>
            <a:gs pos="70000">
              <a:schemeClr val="tx2">
                <a:lumMod val="40000"/>
                <a:lumOff val="60000"/>
              </a:schemeClr>
            </a:gs>
            <a:gs pos="100000">
              <a:schemeClr val="tx2">
                <a:lumMod val="75000"/>
              </a:schemeClr>
            </a:gs>
          </a:gsLst>
          <a:lin ang="27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9144000" cy="857231"/>
          </a:xfrm>
        </p:spPr>
        <p:txBody>
          <a:bodyPr>
            <a:normAutofit/>
          </a:bodyPr>
          <a:lstStyle/>
          <a:p>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Vergine bella,che di sol vestita</a:t>
            </a:r>
            <a:endParaRPr lang="it-IT"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Subtitle 4"/>
          <p:cNvSpPr>
            <a:spLocks noGrp="1"/>
          </p:cNvSpPr>
          <p:nvPr>
            <p:ph type="subTitle" idx="1"/>
          </p:nvPr>
        </p:nvSpPr>
        <p:spPr>
          <a:xfrm>
            <a:off x="0" y="857232"/>
            <a:ext cx="9144000" cy="6000768"/>
          </a:xfrm>
        </p:spPr>
        <p:txBody>
          <a:bodyPr>
            <a:normAutofit fontScale="92500" lnSpcReduction="20000"/>
          </a:bodyPr>
          <a:lstStyle/>
          <a:p>
            <a:r>
              <a:rPr lang="it-IT" sz="1800" i="1" dirty="0" smtClean="0">
                <a:solidFill>
                  <a:schemeClr val="tx1"/>
                </a:solidFill>
                <a:latin typeface="Berlin Sans FB" pitchFamily="34" charset="0"/>
              </a:rPr>
              <a:t>Vergine saggia,e del bel numero una</a:t>
            </a:r>
          </a:p>
          <a:p>
            <a:r>
              <a:rPr lang="it-IT" sz="1800" i="1" dirty="0" smtClean="0">
                <a:solidFill>
                  <a:schemeClr val="tx1"/>
                </a:solidFill>
                <a:latin typeface="Berlin Sans FB" pitchFamily="34" charset="0"/>
              </a:rPr>
              <a:t> De  le beate vergini prudenti,</a:t>
            </a:r>
          </a:p>
          <a:p>
            <a:r>
              <a:rPr lang="it-IT" sz="1800" i="1" dirty="0" smtClean="0">
                <a:solidFill>
                  <a:schemeClr val="tx1"/>
                </a:solidFill>
                <a:latin typeface="Berlin Sans FB" pitchFamily="34" charset="0"/>
              </a:rPr>
              <a:t>Anzi la prima,e con più chiara lampa;</a:t>
            </a:r>
          </a:p>
          <a:p>
            <a:r>
              <a:rPr lang="it-IT" sz="1800" i="1" dirty="0" smtClean="0">
                <a:solidFill>
                  <a:schemeClr val="tx1"/>
                </a:solidFill>
                <a:latin typeface="Berlin Sans FB" pitchFamily="34" charset="0"/>
              </a:rPr>
              <a:t>O saldo scudo de le afflicte genti,</a:t>
            </a:r>
          </a:p>
          <a:p>
            <a:r>
              <a:rPr lang="it-IT" sz="1800" i="1" dirty="0" smtClean="0">
                <a:solidFill>
                  <a:schemeClr val="tx1"/>
                </a:solidFill>
                <a:latin typeface="Berlin Sans FB" pitchFamily="34" charset="0"/>
              </a:rPr>
              <a:t>Contra colpi di morte e di fortuna,</a:t>
            </a:r>
          </a:p>
          <a:p>
            <a:r>
              <a:rPr lang="it-IT" sz="1800" i="1" dirty="0" smtClean="0">
                <a:solidFill>
                  <a:schemeClr val="tx1"/>
                </a:solidFill>
                <a:latin typeface="Berlin Sans FB" pitchFamily="34" charset="0"/>
              </a:rPr>
              <a:t>Sotto ‘l qual si triumpha,non pur scampa;[...]</a:t>
            </a:r>
          </a:p>
          <a:p>
            <a:endParaRPr lang="it-IT" sz="1800" i="1" dirty="0" smtClean="0">
              <a:solidFill>
                <a:schemeClr val="tx1"/>
              </a:solidFill>
              <a:latin typeface="Berlin Sans FB" pitchFamily="34" charset="0"/>
            </a:endParaRPr>
          </a:p>
          <a:p>
            <a:r>
              <a:rPr lang="it-IT" sz="1800" i="1" dirty="0" smtClean="0">
                <a:solidFill>
                  <a:schemeClr val="tx1"/>
                </a:solidFill>
                <a:latin typeface="Berlin Sans FB" pitchFamily="34" charset="0"/>
              </a:rPr>
              <a:t>Vergine,tale è terra,e posto à indoglia</a:t>
            </a:r>
          </a:p>
          <a:p>
            <a:r>
              <a:rPr lang="it-IT" sz="1800" i="1" dirty="0" smtClean="0">
                <a:solidFill>
                  <a:schemeClr val="tx1"/>
                </a:solidFill>
                <a:latin typeface="Berlin Sans FB" pitchFamily="34" charset="0"/>
              </a:rPr>
              <a:t>Lo mio cor che vivendo in pianto il tenne,</a:t>
            </a:r>
          </a:p>
          <a:p>
            <a:r>
              <a:rPr lang="it-IT" sz="1800" i="1" dirty="0" smtClean="0">
                <a:solidFill>
                  <a:schemeClr val="tx1"/>
                </a:solidFill>
                <a:latin typeface="Berlin Sans FB" pitchFamily="34" charset="0"/>
              </a:rPr>
              <a:t>E de mille mie mali un non sapea,</a:t>
            </a:r>
          </a:p>
          <a:p>
            <a:r>
              <a:rPr lang="it-IT" sz="1800" i="1" dirty="0" smtClean="0">
                <a:solidFill>
                  <a:schemeClr val="tx1"/>
                </a:solidFill>
                <a:latin typeface="Berlin Sans FB" pitchFamily="34" charset="0"/>
              </a:rPr>
              <a:t>E per saperlo pur quel che n’ avenne</a:t>
            </a:r>
          </a:p>
          <a:p>
            <a:r>
              <a:rPr lang="it-IT" sz="1800" i="1" dirty="0" smtClean="0">
                <a:solidFill>
                  <a:schemeClr val="tx1"/>
                </a:solidFill>
                <a:latin typeface="Berlin Sans FB" pitchFamily="34" charset="0"/>
              </a:rPr>
              <a:t>Fora avenuto;ch’ ogni altra sua voglia</a:t>
            </a:r>
          </a:p>
          <a:p>
            <a:r>
              <a:rPr lang="it-IT" sz="1800" i="1" dirty="0" smtClean="0">
                <a:solidFill>
                  <a:schemeClr val="tx1"/>
                </a:solidFill>
                <a:latin typeface="Berlin Sans FB" pitchFamily="34" charset="0"/>
              </a:rPr>
              <a:t>Era a me morte,e a lei fama rea.[...]</a:t>
            </a:r>
          </a:p>
          <a:p>
            <a:endParaRPr lang="it-IT" sz="1800" i="1" dirty="0" smtClean="0">
              <a:solidFill>
                <a:schemeClr val="tx1"/>
              </a:solidFill>
              <a:latin typeface="Berlin Sans FB" pitchFamily="34" charset="0"/>
            </a:endParaRPr>
          </a:p>
          <a:p>
            <a:r>
              <a:rPr lang="it-IT" sz="1800" i="1" dirty="0" smtClean="0">
                <a:solidFill>
                  <a:schemeClr val="tx1"/>
                </a:solidFill>
                <a:latin typeface="Berlin Sans FB" pitchFamily="34" charset="0"/>
              </a:rPr>
              <a:t>Medusa,e l’ error mio man fatto un sasso</a:t>
            </a:r>
          </a:p>
          <a:p>
            <a:r>
              <a:rPr lang="it-IT" sz="1800" i="1" dirty="0" smtClean="0">
                <a:solidFill>
                  <a:schemeClr val="tx1"/>
                </a:solidFill>
                <a:latin typeface="Berlin Sans FB" pitchFamily="34" charset="0"/>
              </a:rPr>
              <a:t>D’ umor vano strillante[...]</a:t>
            </a:r>
          </a:p>
          <a:p>
            <a:r>
              <a:rPr lang="it-IT" sz="1800" i="1" dirty="0" smtClean="0">
                <a:solidFill>
                  <a:schemeClr val="tx1"/>
                </a:solidFill>
                <a:latin typeface="Berlin Sans FB" pitchFamily="34" charset="0"/>
              </a:rPr>
              <a:t>[...]ch’ almen l’ ultimo pianto sia devoto,</a:t>
            </a:r>
          </a:p>
          <a:p>
            <a:r>
              <a:rPr lang="it-IT" sz="1800" i="1" dirty="0" smtClean="0">
                <a:solidFill>
                  <a:schemeClr val="tx1"/>
                </a:solidFill>
                <a:latin typeface="Berlin Sans FB" pitchFamily="34" charset="0"/>
              </a:rPr>
              <a:t>Senza terrestro limo,</a:t>
            </a:r>
          </a:p>
          <a:p>
            <a:r>
              <a:rPr lang="it-IT" sz="1800" i="1" dirty="0" smtClean="0">
                <a:solidFill>
                  <a:schemeClr val="tx1"/>
                </a:solidFill>
                <a:latin typeface="Berlin Sans FB" pitchFamily="34" charset="0"/>
              </a:rPr>
              <a:t>Come fu ‘l primo non d’ isania voto.[...]</a:t>
            </a:r>
          </a:p>
          <a:p>
            <a:r>
              <a:rPr lang="it-IT" sz="1800" i="1" dirty="0" smtClean="0">
                <a:solidFill>
                  <a:schemeClr val="tx1"/>
                </a:solidFill>
                <a:latin typeface="Berlin Sans FB" pitchFamily="34" charset="0"/>
              </a:rPr>
              <a:t>[...]chè se poca mortal terra caduca</a:t>
            </a:r>
          </a:p>
          <a:p>
            <a:r>
              <a:rPr lang="it-IT" sz="1800" i="1" dirty="0" smtClean="0">
                <a:solidFill>
                  <a:schemeClr val="tx1"/>
                </a:solidFill>
                <a:latin typeface="Berlin Sans FB" pitchFamily="34" charset="0"/>
              </a:rPr>
              <a:t>Amar con si mirabil fede soglio</a:t>
            </a:r>
          </a:p>
          <a:p>
            <a:r>
              <a:rPr lang="it-IT" sz="1800" i="1" dirty="0" smtClean="0">
                <a:solidFill>
                  <a:schemeClr val="tx1"/>
                </a:solidFill>
                <a:latin typeface="Berlin Sans FB" pitchFamily="34" charset="0"/>
              </a:rPr>
              <a:t>Che devrò far di te,cosa gentile?</a:t>
            </a:r>
          </a:p>
          <a:p>
            <a:endParaRPr lang="it-IT" sz="1800" dirty="0" smtClean="0">
              <a:solidFill>
                <a:schemeClr val="tx1"/>
              </a:solidFill>
            </a:endParaRPr>
          </a:p>
          <a:p>
            <a:endParaRPr lang="it-IT" sz="1800"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45000">
              <a:schemeClr val="bg2">
                <a:lumMod val="75000"/>
              </a:schemeClr>
            </a:gs>
            <a:gs pos="70000">
              <a:schemeClr val="bg2">
                <a:lumMod val="50000"/>
              </a:schemeClr>
            </a:gs>
            <a:gs pos="100000">
              <a:schemeClr val="bg2">
                <a:lumMod val="75000"/>
              </a:schemeClr>
            </a:gs>
          </a:gsLst>
          <a:lin ang="27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00034" y="0"/>
            <a:ext cx="7772400" cy="1470025"/>
          </a:xfrm>
        </p:spPr>
        <p:txBody>
          <a:bodyPr/>
          <a:lstStyle/>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Analisi del testo</a:t>
            </a:r>
            <a:endParaRPr lang="it-IT"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Subtitle 4"/>
          <p:cNvSpPr>
            <a:spLocks noGrp="1"/>
          </p:cNvSpPr>
          <p:nvPr>
            <p:ph type="subTitle" idx="1"/>
          </p:nvPr>
        </p:nvSpPr>
        <p:spPr>
          <a:xfrm>
            <a:off x="0" y="1071546"/>
            <a:ext cx="9144000" cy="5786454"/>
          </a:xfrm>
        </p:spPr>
        <p:txBody>
          <a:bodyPr>
            <a:normAutofit lnSpcReduction="10000"/>
          </a:bodyPr>
          <a:lstStyle/>
          <a:p>
            <a:r>
              <a:rPr lang="it-IT" b="1" dirty="0" smtClean="0">
                <a:solidFill>
                  <a:schemeClr val="tx1"/>
                </a:solidFill>
                <a:latin typeface="Adobe Ming Std L" pitchFamily="18" charset="-128"/>
                <a:ea typeface="Adobe Ming Std L" pitchFamily="18" charset="-128"/>
              </a:rPr>
              <a:t>Spiegazione dei versi</a:t>
            </a:r>
          </a:p>
          <a:p>
            <a:pPr algn="l"/>
            <a:r>
              <a:rPr lang="it-IT" dirty="0" smtClean="0">
                <a:solidFill>
                  <a:schemeClr val="tx1"/>
                </a:solidFill>
                <a:latin typeface="FreesiaUPC" pitchFamily="34" charset="-34"/>
                <a:cs typeface="FreesiaUPC" pitchFamily="34" charset="-34"/>
              </a:rPr>
              <a:t>Laura, sostituita </a:t>
            </a:r>
            <a:r>
              <a:rPr lang="it-IT" smtClean="0">
                <a:solidFill>
                  <a:schemeClr val="tx1"/>
                </a:solidFill>
                <a:latin typeface="FreesiaUPC" pitchFamily="34" charset="-34"/>
                <a:cs typeface="FreesiaUPC" pitchFamily="34" charset="-34"/>
              </a:rPr>
              <a:t>da Maria</a:t>
            </a:r>
            <a:r>
              <a:rPr lang="it-IT" dirty="0" smtClean="0">
                <a:solidFill>
                  <a:schemeClr val="tx1"/>
                </a:solidFill>
                <a:latin typeface="FreesiaUPC" pitchFamily="34" charset="-34"/>
                <a:cs typeface="FreesiaUPC" pitchFamily="34" charset="-34"/>
              </a:rPr>
              <a:t>, è citata direttamente nelle ultime tre stanze solo per ricevere accenni di segno negativo:</a:t>
            </a:r>
          </a:p>
          <a:p>
            <a:pPr marL="514350" indent="-514350" algn="l">
              <a:buFont typeface="+mj-lt"/>
              <a:buAutoNum type="arabicPeriod"/>
            </a:pPr>
            <a:r>
              <a:rPr lang="it-IT" dirty="0" smtClean="0">
                <a:solidFill>
                  <a:schemeClr val="tx1"/>
                </a:solidFill>
                <a:latin typeface="FreesiaUPC" pitchFamily="34" charset="-34"/>
                <a:cs typeface="FreesiaUPC" pitchFamily="34" charset="-34"/>
              </a:rPr>
              <a:t>Laura è causa della sofferenza del poeta;</a:t>
            </a:r>
          </a:p>
          <a:p>
            <a:pPr marL="514350" indent="-514350" algn="l">
              <a:buFont typeface="+mj-lt"/>
              <a:buAutoNum type="arabicPeriod"/>
            </a:pPr>
            <a:r>
              <a:rPr lang="it-IT" dirty="0" smtClean="0">
                <a:solidFill>
                  <a:schemeClr val="tx1"/>
                </a:solidFill>
                <a:latin typeface="FreesiaUPC" pitchFamily="34" charset="-34"/>
                <a:cs typeface="FreesiaUPC" pitchFamily="34" charset="-34"/>
              </a:rPr>
              <a:t>In qualsiasi modo si fosse comportata Laura, avrebbe fatto soffrire il poeta e rovinato la propria reputazione;</a:t>
            </a:r>
          </a:p>
          <a:p>
            <a:pPr marL="514350" indent="-514350" algn="l">
              <a:buFont typeface="+mj-lt"/>
              <a:buAutoNum type="arabicPeriod"/>
            </a:pPr>
            <a:r>
              <a:rPr lang="it-IT" dirty="0" smtClean="0">
                <a:solidFill>
                  <a:schemeClr val="tx1"/>
                </a:solidFill>
                <a:latin typeface="FreesiaUPC" pitchFamily="34" charset="-34"/>
                <a:cs typeface="FreesiaUPC" pitchFamily="34" charset="-34"/>
              </a:rPr>
              <a:t>La bellezza di Laura, come una medusa, ha reso di pietra il cuore del poeta;</a:t>
            </a:r>
          </a:p>
          <a:p>
            <a:pPr marL="514350" indent="-514350" algn="l">
              <a:buFont typeface="+mj-lt"/>
              <a:buAutoNum type="arabicPeriod"/>
            </a:pPr>
            <a:r>
              <a:rPr lang="it-IT" dirty="0" smtClean="0">
                <a:solidFill>
                  <a:schemeClr val="tx1"/>
                </a:solidFill>
                <a:latin typeface="FreesiaUPC" pitchFamily="34" charset="-34"/>
                <a:cs typeface="FreesiaUPC" pitchFamily="34" charset="-34"/>
              </a:rPr>
              <a:t>Il pianto d’ amore del poeta era pieno di terrestro limo (passioni terrene) e di insania (follia);</a:t>
            </a:r>
          </a:p>
          <a:p>
            <a:pPr marL="514350" indent="-514350" algn="l">
              <a:buFont typeface="+mj-lt"/>
              <a:buAutoNum type="arabicPeriod"/>
            </a:pPr>
            <a:r>
              <a:rPr lang="it-IT" dirty="0" smtClean="0">
                <a:solidFill>
                  <a:schemeClr val="tx1"/>
                </a:solidFill>
                <a:latin typeface="FreesiaUPC" pitchFamily="34" charset="-34"/>
                <a:cs typeface="FreesiaUPC" pitchFamily="34" charset="-34"/>
              </a:rPr>
              <a:t>Laura è poca mortal terra caduca.</a:t>
            </a:r>
          </a:p>
          <a:p>
            <a:pPr marL="514350" indent="-514350" algn="l"/>
            <a:endParaRPr lang="it-IT" dirty="0">
              <a:solidFill>
                <a:schemeClr val="tx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56" presetClass="entr" presetSubtype="0" fill="hold" nodeType="withEffect">
                                  <p:stCondLst>
                                    <p:cond delay="100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5">
                                            <p:txEl>
                                              <p:pRg st="0" end="0"/>
                                            </p:txEl>
                                          </p:spTgt>
                                        </p:tgtEl>
                                        <p:attrNameLst>
                                          <p:attrName>ppt_w</p:attrName>
                                        </p:attrNameLst>
                                      </p:cBhvr>
                                    </p:anim>
                                    <p:anim by="(#ppt_w*0.50)" calcmode="lin" valueType="num">
                                      <p:cBhvr>
                                        <p:cTn id="14" dur="500" decel="50000" autoRev="1" fill="hold">
                                          <p:stCondLst>
                                            <p:cond delay="0"/>
                                          </p:stCondLst>
                                        </p:cTn>
                                        <p:tgtEl>
                                          <p:spTgt spid="5">
                                            <p:txEl>
                                              <p:pRg st="0" end="0"/>
                                            </p:txEl>
                                          </p:spTgt>
                                        </p:tgtEl>
                                        <p:attrNameLst>
                                          <p:attrName>ppt_x</p:attrName>
                                        </p:attrNameLst>
                                      </p:cBhvr>
                                    </p:anim>
                                    <p:anim from="(-#ppt_h/2)" to="(#ppt_y)" calcmode="lin" valueType="num">
                                      <p:cBhvr>
                                        <p:cTn id="15" dur="1000" fill="hold">
                                          <p:stCondLst>
                                            <p:cond delay="0"/>
                                          </p:stCondLst>
                                        </p:cTn>
                                        <p:tgtEl>
                                          <p:spTgt spid="5">
                                            <p:txEl>
                                              <p:pRg st="0" end="0"/>
                                            </p:txEl>
                                          </p:spTgt>
                                        </p:tgtEl>
                                        <p:attrNameLst>
                                          <p:attrName>ppt_y</p:attrName>
                                        </p:attrNameLst>
                                      </p:cBhvr>
                                    </p:anim>
                                    <p:animRot by="21600000">
                                      <p:cBhvr>
                                        <p:cTn id="16"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42910" y="0"/>
            <a:ext cx="7772400" cy="1470025"/>
          </a:xfrm>
        </p:spPr>
        <p:txBody>
          <a:bodyPr/>
          <a:lstStyle/>
          <a:p>
            <a:r>
              <a:rPr lang="it-IT" b="1" dirty="0" smtClean="0">
                <a:ln w="1905"/>
                <a:solidFill>
                  <a:schemeClr val="accent6">
                    <a:lumMod val="60000"/>
                    <a:lumOff val="40000"/>
                  </a:schemeClr>
                </a:solidFill>
                <a:effectLst>
                  <a:innerShdw blurRad="69850" dist="43180" dir="5400000">
                    <a:srgbClr val="000000">
                      <a:alpha val="65000"/>
                    </a:srgbClr>
                  </a:innerShdw>
                </a:effectLst>
              </a:rPr>
              <a:t>Analisi del testo</a:t>
            </a:r>
            <a:endParaRPr lang="it-IT" b="1" dirty="0">
              <a:ln w="1905"/>
              <a:solidFill>
                <a:schemeClr val="accent6">
                  <a:lumMod val="60000"/>
                  <a:lumOff val="40000"/>
                </a:schemeClr>
              </a:solidFill>
              <a:effectLst>
                <a:innerShdw blurRad="69850" dist="43180" dir="5400000">
                  <a:srgbClr val="000000">
                    <a:alpha val="65000"/>
                  </a:srgbClr>
                </a:innerShdw>
              </a:effectLst>
            </a:endParaRPr>
          </a:p>
        </p:txBody>
      </p:sp>
      <p:sp>
        <p:nvSpPr>
          <p:cNvPr id="5" name="Subtitle 4"/>
          <p:cNvSpPr>
            <a:spLocks noGrp="1"/>
          </p:cNvSpPr>
          <p:nvPr>
            <p:ph type="subTitle" idx="1"/>
          </p:nvPr>
        </p:nvSpPr>
        <p:spPr>
          <a:xfrm>
            <a:off x="0" y="1071546"/>
            <a:ext cx="9144000" cy="5786454"/>
          </a:xfrm>
        </p:spPr>
        <p:txBody>
          <a:bodyPr>
            <a:normAutofit/>
          </a:bodyPr>
          <a:lstStyle/>
          <a:p>
            <a:r>
              <a:rPr lang="it-IT" b="1" dirty="0" smtClean="0">
                <a:solidFill>
                  <a:schemeClr val="tx1"/>
                </a:solidFill>
                <a:latin typeface="Nyala" pitchFamily="2" charset="0"/>
              </a:rPr>
              <a:t>Spiegazione dei versi</a:t>
            </a:r>
          </a:p>
          <a:p>
            <a:pPr algn="l">
              <a:lnSpc>
                <a:spcPct val="110000"/>
              </a:lnSpc>
            </a:pP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UPC" pitchFamily="34" charset="-34"/>
                <a:cs typeface="CordiaUPC" pitchFamily="34" charset="-34"/>
              </a:rPr>
              <a:t>Laura tuttavia è indirettamente presente nell’intera canzone. In particolare in tutte le definizioni della vergine il poeta usa termini già utilizzati nel canzoniere in riferimento a Laura: bella, sacra, alma, beata, beatrice, pura, benedetta, sola, dolce, pia. Al culto di Laura si sostituisce il culto di Maria. Ma ciò vuol dire anche che la beatificazione di Laura è stata condotta fino al massimo grado possibile, quello di Maria: dunque, se fra Laura terrena e la vergine c’ è uno stacco incolmabile, fra Laura trasfigurata e la vergine c’è una sorta di identificazione</a:t>
            </a: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Medium Cond" pitchFamily="34" charset="0"/>
              </a:rPr>
              <a:t>.</a:t>
            </a:r>
          </a:p>
          <a:p>
            <a:pPr algn="l"/>
            <a:endParaRPr lang="it-IT"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27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85786" y="0"/>
            <a:ext cx="7772400" cy="1470025"/>
          </a:xfrm>
        </p:spPr>
        <p:txBody>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Analisi del testo</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ubtitle 4"/>
          <p:cNvSpPr>
            <a:spLocks noGrp="1"/>
          </p:cNvSpPr>
          <p:nvPr>
            <p:ph type="subTitle" idx="1"/>
          </p:nvPr>
        </p:nvSpPr>
        <p:spPr>
          <a:xfrm>
            <a:off x="0" y="1142984"/>
            <a:ext cx="9144000" cy="5715016"/>
          </a:xfrm>
        </p:spPr>
        <p:txBody>
          <a:bodyPr/>
          <a:lstStyle/>
          <a:p>
            <a:r>
              <a:rPr lang="it-IT" b="1" dirty="0" smtClean="0">
                <a:solidFill>
                  <a:schemeClr val="tx1"/>
                </a:solidFill>
                <a:latin typeface="Bookman Old Style" pitchFamily="18" charset="0"/>
              </a:rPr>
              <a:t>Schema metrico</a:t>
            </a:r>
          </a:p>
          <a:p>
            <a:pPr algn="l"/>
            <a:r>
              <a:rPr lang="it-IT" dirty="0" smtClean="0">
                <a:solidFill>
                  <a:schemeClr val="tx1"/>
                </a:solidFill>
                <a:latin typeface="Arial" pitchFamily="34" charset="0"/>
                <a:ea typeface="SimHei" pitchFamily="49" charset="-122"/>
                <a:cs typeface="Arial" pitchFamily="34" charset="0"/>
              </a:rPr>
              <a:t>Canzone in dieci stanze di tredici versi (dieci endecasillabi, tre settenari, fronte di sei versi, sirma di sette)con rime ABC, BAC, CddC, EfE;</a:t>
            </a:r>
          </a:p>
          <a:p>
            <a:pPr algn="l"/>
            <a:r>
              <a:rPr lang="it-IT" dirty="0" smtClean="0">
                <a:solidFill>
                  <a:schemeClr val="tx1"/>
                </a:solidFill>
                <a:latin typeface="Arial" pitchFamily="34" charset="0"/>
                <a:ea typeface="SimHei" pitchFamily="49" charset="-122"/>
                <a:cs typeface="Arial" pitchFamily="34" charset="0"/>
              </a:rPr>
              <a:t> il congedo ha lo schema della sirma (coda).</a:t>
            </a:r>
            <a:endParaRPr lang="it-IT" dirty="0">
              <a:solidFill>
                <a:schemeClr val="tx1"/>
              </a:solidFill>
              <a:latin typeface="Arial" pitchFamily="34" charset="0"/>
              <a:ea typeface="SimHei" pitchFamily="49" charset="-122"/>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27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285852" y="0"/>
            <a:ext cx="7000924" cy="1470025"/>
          </a:xfrm>
        </p:spPr>
        <p:txBody>
          <a:bodyPr>
            <a:normAutofit/>
          </a:bodyPr>
          <a:lstStyle/>
          <a:p>
            <a:r>
              <a:rPr lang="it-IT" b="1" dirty="0" smtClean="0">
                <a:ln w="17780" cmpd="sng">
                  <a:solidFill>
                    <a:schemeClr val="accent1">
                      <a:tint val="3000"/>
                    </a:schemeClr>
                  </a:solidFill>
                  <a:prstDash val="solid"/>
                  <a:miter lim="800000"/>
                </a:ln>
                <a:solidFill>
                  <a:schemeClr val="accent6">
                    <a:lumMod val="75000"/>
                  </a:schemeClr>
                </a:solidFill>
                <a:effectLst>
                  <a:outerShdw blurRad="55000" dist="50800" dir="5400000" algn="tl">
                    <a:srgbClr val="000000">
                      <a:alpha val="33000"/>
                    </a:srgbClr>
                  </a:outerShdw>
                </a:effectLst>
              </a:rPr>
              <a:t>Analisi del testo</a:t>
            </a:r>
            <a:endParaRPr lang="it-IT" b="1" dirty="0">
              <a:ln w="17780" cmpd="sng">
                <a:solidFill>
                  <a:schemeClr val="accent1">
                    <a:tint val="3000"/>
                  </a:schemeClr>
                </a:solidFill>
                <a:prstDash val="solid"/>
                <a:miter lim="800000"/>
              </a:ln>
              <a:solidFill>
                <a:schemeClr val="accent6">
                  <a:lumMod val="75000"/>
                </a:schemeClr>
              </a:solidFill>
              <a:effectLst>
                <a:outerShdw blurRad="55000" dist="50800" dir="5400000" algn="tl">
                  <a:srgbClr val="000000">
                    <a:alpha val="33000"/>
                  </a:srgbClr>
                </a:outerShdw>
              </a:effectLst>
            </a:endParaRPr>
          </a:p>
        </p:txBody>
      </p:sp>
      <p:sp>
        <p:nvSpPr>
          <p:cNvPr id="5" name="Subtitle 4"/>
          <p:cNvSpPr>
            <a:spLocks noGrp="1"/>
          </p:cNvSpPr>
          <p:nvPr>
            <p:ph type="subTitle" idx="1"/>
          </p:nvPr>
        </p:nvSpPr>
        <p:spPr>
          <a:xfrm>
            <a:off x="0" y="1285860"/>
            <a:ext cx="9144000" cy="5572140"/>
          </a:xfrm>
        </p:spPr>
        <p:txBody>
          <a:bodyPr>
            <a:normAutofit/>
          </a:bodyPr>
          <a:lstStyle/>
          <a:p>
            <a:r>
              <a:rPr lang="it-IT" b="1" dirty="0" smtClean="0">
                <a:solidFill>
                  <a:schemeClr val="tx1"/>
                </a:solidFill>
              </a:rPr>
              <a:t>Campi semantici:l’euforia, la disforia e l’io lirico</a:t>
            </a:r>
          </a:p>
          <a:p>
            <a:pPr algn="l"/>
            <a:r>
              <a:rPr lang="it-IT" dirty="0" smtClean="0">
                <a:solidFill>
                  <a:schemeClr val="tx1"/>
                </a:solidFill>
                <a:latin typeface="Quirinal" pitchFamily="2" charset="0"/>
              </a:rPr>
              <a:t>L’euforia si trova sin dall’ inizio della canzone:</a:t>
            </a:r>
          </a:p>
          <a:p>
            <a:r>
              <a:rPr lang="it-IT" dirty="0" smtClean="0">
                <a:solidFill>
                  <a:schemeClr val="tx1"/>
                </a:solidFill>
                <a:latin typeface="Quirinal" pitchFamily="2" charset="0"/>
              </a:rPr>
              <a:t>“</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uirinal" pitchFamily="2" charset="0"/>
              </a:rPr>
              <a:t>Vergine bella, che di sol vestita, coronata di stelle,</a:t>
            </a:r>
          </a:p>
          <a:p>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uirinal" pitchFamily="2" charset="0"/>
              </a:rPr>
              <a:t>al sommo sole piacesti si che ‘n te sua luce ascose,</a:t>
            </a:r>
          </a:p>
          <a:p>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uirinal" pitchFamily="2" charset="0"/>
              </a:rPr>
              <a:t>amor mi spinge a dir di te parole</a:t>
            </a:r>
            <a:r>
              <a:rPr lang="it-IT" dirty="0" smtClean="0">
                <a:solidFill>
                  <a:schemeClr val="tx1"/>
                </a:solidFill>
                <a:latin typeface="Quirinal" pitchFamily="2" charset="0"/>
              </a:rPr>
              <a:t>”[...]</a:t>
            </a:r>
          </a:p>
          <a:p>
            <a:pPr algn="l"/>
            <a:r>
              <a:rPr lang="it-IT" dirty="0" smtClean="0">
                <a:solidFill>
                  <a:schemeClr val="tx1"/>
                </a:solidFill>
                <a:latin typeface="Quirinal" pitchFamily="2" charset="0"/>
              </a:rPr>
              <a:t>Sono presenti molti elementi appartenenti alla tradizione religiosa che ricordano la luce, l’ amore e la potenza Divina.</a:t>
            </a:r>
          </a:p>
          <a:p>
            <a:pPr algn="l"/>
            <a:endParaRPr lang="it-IT"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4348" y="0"/>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t-IT"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Analisi del testo</a:t>
            </a:r>
            <a:endParaRPr lang="it-IT"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Subtitle 4"/>
          <p:cNvSpPr>
            <a:spLocks noGrp="1"/>
          </p:cNvSpPr>
          <p:nvPr>
            <p:ph type="subTitle" idx="1"/>
          </p:nvPr>
        </p:nvSpPr>
        <p:spPr>
          <a:xfrm>
            <a:off x="0" y="1214422"/>
            <a:ext cx="9144000" cy="5643578"/>
          </a:xfrm>
        </p:spPr>
        <p:txBody>
          <a:bodyPr>
            <a:normAutofit/>
          </a:bodyPr>
          <a:lstStyle/>
          <a:p>
            <a:pPr algn="l"/>
            <a:r>
              <a:rPr lang="it-IT" sz="2800" dirty="0" smtClean="0">
                <a:solidFill>
                  <a:schemeClr val="tx1"/>
                </a:solidFill>
                <a:latin typeface="Alphabet" pitchFamily="2" charset="0"/>
              </a:rPr>
              <a:t>La disforia è presente negli ultimi versi, quando parla di Laura, della sua bellezza e di come questa e tante altre cose gli abbiano reso il cuore di pietra.</a:t>
            </a:r>
          </a:p>
          <a:p>
            <a:pPr algn="l"/>
            <a:r>
              <a:rPr lang="it-IT" sz="2800" dirty="0" smtClean="0">
                <a:solidFill>
                  <a:schemeClr val="tx1"/>
                </a:solidFill>
                <a:latin typeface="Alphabet" pitchFamily="2" charset="0"/>
              </a:rPr>
              <a:t>L’io lirico si presenta frequentemente. Soprattutto quando Petrarca si rivolge alla Vergine pregandola di salvarlo dalla sua triste esistenza.</a:t>
            </a:r>
            <a:endParaRPr lang="it-IT" sz="2800" dirty="0">
              <a:solidFill>
                <a:schemeClr val="tx1"/>
              </a:solidFill>
              <a:latin typeface="Alphabet" pitchFamily="2"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blip>
          <a:srcRect/>
          <a:stretch>
            <a:fillRect t="-3000" b="-3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4348" y="0"/>
            <a:ext cx="7772400" cy="1470025"/>
          </a:xfrm>
        </p:spPr>
        <p:txBody>
          <a:bodyPr/>
          <a:lstStyle/>
          <a:p>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Struttura della canzone</a:t>
            </a:r>
            <a:endPar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Subtitle 4"/>
          <p:cNvSpPr>
            <a:spLocks noGrp="1"/>
          </p:cNvSpPr>
          <p:nvPr>
            <p:ph type="subTitle" idx="1"/>
          </p:nvPr>
        </p:nvSpPr>
        <p:spPr>
          <a:xfrm>
            <a:off x="0" y="1500174"/>
            <a:ext cx="9144000" cy="5357826"/>
          </a:xfrm>
        </p:spPr>
        <p:txBody>
          <a:bodyPr>
            <a:noAutofit/>
          </a:bodyPr>
          <a:lstStyle/>
          <a:p>
            <a:pPr algn="l"/>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yriad Pro Cond" pitchFamily="34" charset="0"/>
              </a:rPr>
              <a:t>La canzone  è divisa in due momenti o sequenze:  la prima esplicita la lauda della madonna, con fervida espressione dei suoi attributi, indicati in epiteti;  la seconda, introdotta dal leit-motiv (ripetizione di Vergine + aggettivo),  prevede la trepida richiesta dell’io-lirico.</a:t>
            </a:r>
          </a:p>
          <a:p>
            <a:pPr algn="l"/>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yriad Pro Cond" pitchFamily="34" charset="0"/>
              </a:rPr>
              <a:t>Da notare come coincidano stati psicologici (euforico \ disforico). Comunque si capisce che tutta la poesia è basata sull’opposizione di Laura alla Vergine anche da rime come guerra/terra o stati di euforia a cui corrispondono timbri chiari “piacesti sì che tua luce ascose” o al contrario da momenti di lucidità e drammatica confessione in cui prevalgono timbri chiusi “soccorri a la mia guerra”.</a:t>
            </a:r>
          </a:p>
          <a:p>
            <a:pPr algn="l"/>
            <a:r>
              <a:rPr lang="it-IT"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yriad Pro Cond" pitchFamily="34" charset="0"/>
              </a:rPr>
              <a:t>Anche la sintassi concorre a creare effetti di calcolata simmetria, tramite l’uso di perifrasi che esplicitano la lauda della Vergine e che producono quella cadenza tipica dell’inno-preghiera, ovvero l’enunciazione delle lodi seguiti da imperativi da un tono di affettuosa comprensione che è tipico della modernità petrarchesca.</a:t>
            </a:r>
          </a:p>
          <a:p>
            <a:endParaRPr lang="it-IT" sz="2400" dirty="0">
              <a:latin typeface="Myriad Pro Cond"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1470025"/>
          </a:xfrm>
        </p:spPr>
        <p:txBody>
          <a:bodyPr>
            <a:normAutofit/>
          </a:bodyPr>
          <a:lstStyle/>
          <a:p>
            <a:r>
              <a:rPr lang="it-IT" sz="2800" dirty="0" smtClean="0"/>
              <a:t>“</a:t>
            </a:r>
            <a:r>
              <a:rPr lang="it-IT"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Padre del ciel, dopo i perduti giorni</a:t>
            </a:r>
            <a:r>
              <a:rPr lang="it-IT" sz="2800" dirty="0" smtClean="0"/>
              <a:t>”</a:t>
            </a:r>
            <a:endParaRPr lang="it-IT" sz="2800" dirty="0"/>
          </a:p>
        </p:txBody>
      </p:sp>
      <p:sp>
        <p:nvSpPr>
          <p:cNvPr id="4" name="Subtitle 3"/>
          <p:cNvSpPr>
            <a:spLocks noGrp="1"/>
          </p:cNvSpPr>
          <p:nvPr>
            <p:ph type="subTitle" idx="1"/>
          </p:nvPr>
        </p:nvSpPr>
        <p:spPr>
          <a:xfrm>
            <a:off x="0" y="1142984"/>
            <a:ext cx="9144000" cy="5715016"/>
          </a:xfrm>
        </p:spPr>
        <p:txBody>
          <a:bodyPr>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t-IT" sz="2000" b="1" i="1" cap="all" dirty="0" smtClean="0">
                <a:ln w="0"/>
                <a:solidFill>
                  <a:srgbClr val="3333FF"/>
                </a:solidFill>
                <a:effectLst>
                  <a:reflection blurRad="12700" stA="50000" endPos="50000" dist="5000" dir="5400000" sy="-100000" rotWithShape="0"/>
                </a:effectLst>
              </a:rPr>
              <a:t>Padre del ciel, dopo i perduti giorni,</a:t>
            </a:r>
          </a:p>
          <a:p>
            <a:r>
              <a:rPr lang="it-IT" sz="2000" b="1" i="1" cap="all" dirty="0" smtClean="0">
                <a:ln w="0"/>
                <a:solidFill>
                  <a:srgbClr val="3333FF"/>
                </a:solidFill>
                <a:effectLst>
                  <a:reflection blurRad="12700" stA="50000" endPos="50000" dist="5000" dir="5400000" sy="-100000" rotWithShape="0"/>
                </a:effectLst>
              </a:rPr>
              <a:t>dopo le notti vaneggiando spese,</a:t>
            </a:r>
          </a:p>
          <a:p>
            <a:r>
              <a:rPr lang="it-IT" sz="2000" b="1" i="1" cap="all" dirty="0" smtClean="0">
                <a:ln w="0"/>
                <a:solidFill>
                  <a:srgbClr val="3333FF"/>
                </a:solidFill>
                <a:effectLst>
                  <a:reflection blurRad="12700" stA="50000" endPos="50000" dist="5000" dir="5400000" sy="-100000" rotWithShape="0"/>
                </a:effectLst>
              </a:rPr>
              <a:t>con quel fero desio ch’ al cor s’ accese,</a:t>
            </a:r>
          </a:p>
          <a:p>
            <a:r>
              <a:rPr lang="it-IT" sz="2000" b="1" i="1" cap="all" dirty="0" smtClean="0">
                <a:ln w="0"/>
                <a:solidFill>
                  <a:srgbClr val="3333FF"/>
                </a:solidFill>
                <a:effectLst>
                  <a:reflection blurRad="12700" stA="50000" endPos="50000" dist="5000" dir="5400000" sy="-100000" rotWithShape="0"/>
                </a:effectLst>
              </a:rPr>
              <a:t>mirando gli atti per mio mal si adorni,</a:t>
            </a:r>
          </a:p>
          <a:p>
            <a:endParaRPr lang="it-IT" sz="2000" b="1" i="1" cap="all" dirty="0" smtClean="0">
              <a:ln w="0"/>
              <a:solidFill>
                <a:srgbClr val="3333FF"/>
              </a:solidFill>
              <a:effectLst>
                <a:reflection blurRad="12700" stA="50000" endPos="50000" dist="5000" dir="5400000" sy="-100000" rotWithShape="0"/>
              </a:effectLst>
            </a:endParaRPr>
          </a:p>
          <a:p>
            <a:r>
              <a:rPr lang="it-IT" sz="2000" b="1" i="1" cap="all" dirty="0" smtClean="0">
                <a:ln w="0"/>
                <a:solidFill>
                  <a:srgbClr val="3333FF"/>
                </a:solidFill>
                <a:effectLst>
                  <a:reflection blurRad="12700" stA="50000" endPos="50000" dist="5000" dir="5400000" sy="-100000" rotWithShape="0"/>
                </a:effectLst>
              </a:rPr>
              <a:t>piacciati omai col Tuo lume ch’ io torni</a:t>
            </a:r>
          </a:p>
          <a:p>
            <a:r>
              <a:rPr lang="it-IT" sz="2000" b="1" i="1" cap="all" dirty="0" smtClean="0">
                <a:ln w="0"/>
                <a:solidFill>
                  <a:srgbClr val="3333FF"/>
                </a:solidFill>
                <a:effectLst>
                  <a:reflection blurRad="12700" stA="50000" endPos="50000" dist="5000" dir="5400000" sy="-100000" rotWithShape="0"/>
                </a:effectLst>
              </a:rPr>
              <a:t>ad altra vita e a più belle imprese,</a:t>
            </a:r>
          </a:p>
          <a:p>
            <a:r>
              <a:rPr lang="it-IT" sz="2000" b="1" i="1" cap="all" dirty="0" smtClean="0">
                <a:ln w="0"/>
                <a:solidFill>
                  <a:srgbClr val="3333FF"/>
                </a:solidFill>
                <a:effectLst>
                  <a:reflection blurRad="12700" stA="50000" endPos="50000" dist="5000" dir="5400000" sy="-100000" rotWithShape="0"/>
                </a:effectLst>
              </a:rPr>
              <a:t>si ch’ avendo le reti indarno tese,</a:t>
            </a:r>
          </a:p>
          <a:p>
            <a:r>
              <a:rPr lang="it-IT" sz="2000" b="1" i="1" cap="all" dirty="0" smtClean="0">
                <a:ln w="0"/>
                <a:solidFill>
                  <a:srgbClr val="3333FF"/>
                </a:solidFill>
                <a:effectLst>
                  <a:reflection blurRad="12700" stA="50000" endPos="50000" dist="5000" dir="5400000" sy="-100000" rotWithShape="0"/>
                </a:effectLst>
              </a:rPr>
              <a:t>il mio duro avversario se ne scorni.</a:t>
            </a:r>
          </a:p>
          <a:p>
            <a:endParaRPr lang="it-IT" sz="2000" b="1" i="1" cap="all" dirty="0" smtClean="0">
              <a:ln w="0"/>
              <a:solidFill>
                <a:srgbClr val="3333FF"/>
              </a:solidFill>
              <a:effectLst>
                <a:reflection blurRad="12700" stA="50000" endPos="50000" dist="5000" dir="5400000" sy="-100000" rotWithShape="0"/>
              </a:effectLst>
            </a:endParaRPr>
          </a:p>
          <a:p>
            <a:r>
              <a:rPr lang="it-IT" sz="2000" b="1" i="1" cap="all" dirty="0" smtClean="0">
                <a:ln w="0"/>
                <a:solidFill>
                  <a:srgbClr val="3333FF"/>
                </a:solidFill>
                <a:effectLst>
                  <a:reflection blurRad="12700" stA="50000" endPos="50000" dist="5000" dir="5400000" sy="-100000" rotWithShape="0"/>
                </a:effectLst>
              </a:rPr>
              <a:t>Or volge, Signor mio, l’ undecimo anno</a:t>
            </a:r>
          </a:p>
          <a:p>
            <a:r>
              <a:rPr lang="it-IT" sz="2000" b="1" i="1" cap="all" dirty="0" smtClean="0">
                <a:ln w="0"/>
                <a:solidFill>
                  <a:srgbClr val="3333FF"/>
                </a:solidFill>
                <a:effectLst>
                  <a:reflection blurRad="12700" stA="50000" endPos="50000" dist="5000" dir="5400000" sy="-100000" rotWithShape="0"/>
                </a:effectLst>
              </a:rPr>
              <a:t>ch’ i fui sommesso al dispietato giogo</a:t>
            </a:r>
          </a:p>
          <a:p>
            <a:r>
              <a:rPr lang="it-IT" sz="2000" b="1" i="1" cap="all" dirty="0" smtClean="0">
                <a:ln w="0"/>
                <a:solidFill>
                  <a:srgbClr val="3333FF"/>
                </a:solidFill>
                <a:effectLst>
                  <a:reflection blurRad="12700" stA="50000" endPos="50000" dist="5000" dir="5400000" sy="-100000" rotWithShape="0"/>
                </a:effectLst>
              </a:rPr>
              <a:t>che sopra i più soggetti è più feroce.</a:t>
            </a:r>
          </a:p>
          <a:p>
            <a:endParaRPr lang="it-IT" sz="2000" b="1" i="1" cap="all" dirty="0" smtClean="0">
              <a:ln w="0"/>
              <a:solidFill>
                <a:srgbClr val="3333FF"/>
              </a:solidFill>
              <a:effectLst>
                <a:reflection blurRad="12700" stA="50000" endPos="50000" dist="5000" dir="5400000" sy="-100000" rotWithShape="0"/>
              </a:effectLst>
            </a:endParaRPr>
          </a:p>
          <a:p>
            <a:r>
              <a:rPr lang="it-IT" sz="2000" b="1" i="1" cap="all" dirty="0" smtClean="0">
                <a:ln w="0"/>
                <a:solidFill>
                  <a:srgbClr val="3333FF"/>
                </a:solidFill>
                <a:effectLst>
                  <a:reflection blurRad="12700" stA="50000" endPos="50000" dist="5000" dir="5400000" sy="-100000" rotWithShape="0"/>
                </a:effectLst>
              </a:rPr>
              <a:t>Miserere  del mio non degno affanno;</a:t>
            </a:r>
          </a:p>
          <a:p>
            <a:r>
              <a:rPr lang="it-IT" sz="2000" b="1" i="1" cap="all" dirty="0" smtClean="0">
                <a:ln w="0"/>
                <a:solidFill>
                  <a:srgbClr val="3333FF"/>
                </a:solidFill>
                <a:effectLst>
                  <a:reflection blurRad="12700" stA="50000" endPos="50000" dist="5000" dir="5400000" sy="-100000" rotWithShape="0"/>
                </a:effectLst>
              </a:rPr>
              <a:t>reduci i pensier’ vaghi a miglior luogo;</a:t>
            </a:r>
          </a:p>
          <a:p>
            <a:r>
              <a:rPr lang="it-IT" sz="2000" b="1" i="1" cap="all" dirty="0" smtClean="0">
                <a:ln w="0"/>
                <a:solidFill>
                  <a:srgbClr val="3333FF"/>
                </a:solidFill>
                <a:effectLst>
                  <a:reflection blurRad="12700" stA="50000" endPos="50000" dist="5000" dir="5400000" sy="-100000" rotWithShape="0"/>
                </a:effectLst>
              </a:rPr>
              <a:t>ramenta lor come oggi fusti in croce.</a:t>
            </a:r>
          </a:p>
          <a:p>
            <a:endParaRPr lang="it-IT"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it-IT"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42910" y="0"/>
            <a:ext cx="7772400" cy="1470025"/>
          </a:xfrm>
        </p:spPr>
        <p:txBody>
          <a:bodyPr>
            <a:prstTxWarp prst="textChevronInverted">
              <a:avLst/>
            </a:prstTxWarp>
            <a:scene3d>
              <a:camera prst="perspectiveRelaxedModerately"/>
              <a:lightRig rig="threePt" dir="t"/>
            </a:scene3d>
          </a:bodyPr>
          <a:lstStyle/>
          <a:p>
            <a:r>
              <a:rPr lang="it-IT"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Spiegazione del tema</a:t>
            </a:r>
            <a:endParaRPr lang="it-IT"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Subtitle 4"/>
          <p:cNvSpPr>
            <a:spLocks noGrp="1"/>
          </p:cNvSpPr>
          <p:nvPr>
            <p:ph type="subTitle" idx="1"/>
          </p:nvPr>
        </p:nvSpPr>
        <p:spPr>
          <a:xfrm>
            <a:off x="0" y="1500174"/>
            <a:ext cx="9144000" cy="5357826"/>
          </a:xfrm>
        </p:spPr>
        <p:txBody>
          <a:bodyPr vert="horz">
            <a:normAutofit/>
          </a:bodyPr>
          <a:lstStyle/>
          <a:p>
            <a:pPr algn="just">
              <a:spcBef>
                <a:spcPts val="0"/>
              </a:spcBef>
            </a:pP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lontananza di Laura dal poeta non è solo distanza nello spazio, ma anche distanza psicologica.</a:t>
            </a:r>
          </a:p>
          <a:p>
            <a:pPr algn="just">
              <a:spcBef>
                <a:spcPts val="0"/>
              </a:spcBef>
            </a:pP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donna, infatti, è spesso caratterizzata come fredda e altera, guadagnandosi l’ epiteto di “nemica”.</a:t>
            </a:r>
          </a:p>
          <a:p>
            <a:pPr algn="just">
              <a:spcBef>
                <a:spcPts val="0"/>
              </a:spcBef>
            </a:pPr>
            <a:r>
              <a:rPr lang="it-IT"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Laura non solo non è un angelo che porta la salvezza, ma è causa di sofferenza e scissione interiore</a:t>
            </a:r>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just">
              <a:spcBef>
                <a:spcPts val="0"/>
              </a:spcBef>
            </a:pPr>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Questo tema è al centro del ciclo dei sonetti dello specchio: la donna contempla la propria bellezza riflessa, si chiude in sé e si sottrae all’ amore del poeta.</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4348" y="0"/>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Riferimenti a “Padre del ciel, dopo i perduti giorni”</a:t>
            </a:r>
            <a:endPar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ubtitle 4"/>
          <p:cNvSpPr>
            <a:spLocks noGrp="1"/>
          </p:cNvSpPr>
          <p:nvPr>
            <p:ph type="subTitle" idx="1"/>
          </p:nvPr>
        </p:nvSpPr>
        <p:spPr>
          <a:xfrm>
            <a:off x="0" y="1571612"/>
            <a:ext cx="9144000" cy="5286388"/>
          </a:xfrm>
        </p:spPr>
        <p:txBody>
          <a:bodyPr>
            <a:normAutofit fontScale="92500" lnSpcReduction="10000"/>
          </a:bodyPr>
          <a:lstStyle/>
          <a:p>
            <a:pPr algn="l"/>
            <a:r>
              <a:rPr lang="it-IT" sz="3100" dirty="0" smtClean="0">
                <a:solidFill>
                  <a:schemeClr val="tx1"/>
                </a:solidFill>
                <a:latin typeface="Arabic Typesetting" pitchFamily="66" charset="-78"/>
                <a:cs typeface="Arabic Typesetting" pitchFamily="66" charset="-78"/>
              </a:rPr>
              <a:t>La poesia si divide in due quartine e due terzine: nelle quartine è presente la </a:t>
            </a:r>
            <a:r>
              <a:rPr lang="it-IT" sz="3100" i="1" dirty="0" smtClean="0">
                <a:solidFill>
                  <a:schemeClr val="tx1"/>
                </a:solidFill>
                <a:latin typeface="Arabic Typesetting" pitchFamily="66" charset="-78"/>
                <a:cs typeface="Arabic Typesetting" pitchFamily="66" charset="-78"/>
              </a:rPr>
              <a:t>rima incrociata </a:t>
            </a:r>
            <a:r>
              <a:rPr lang="it-IT" sz="3100" dirty="0" smtClean="0">
                <a:solidFill>
                  <a:schemeClr val="tx1"/>
                </a:solidFill>
                <a:latin typeface="Arabic Typesetting" pitchFamily="66" charset="-78"/>
                <a:cs typeface="Arabic Typesetting" pitchFamily="66" charset="-78"/>
              </a:rPr>
              <a:t>(ABBA), mentre nelle terzine abbiamo versi liberi. Analizzando l’aspetto allegorico, il componimento risulta diviso in tre sequenze. La prima è costituita dalle due quartine il cui tema è </a:t>
            </a:r>
            <a:r>
              <a:rPr lang="it-IT" sz="2400" b="1" dirty="0" smtClean="0">
                <a:solidFill>
                  <a:schemeClr val="tx1"/>
                </a:solidFill>
                <a:latin typeface="Arabic Typesetting" pitchFamily="66" charset="-78"/>
                <a:cs typeface="Arabic Typesetting" pitchFamily="66" charset="-78"/>
              </a:rPr>
              <a:t>la preghiera</a:t>
            </a:r>
            <a:r>
              <a:rPr lang="it-IT" sz="3100" dirty="0" smtClean="0">
                <a:solidFill>
                  <a:schemeClr val="tx1"/>
                </a:solidFill>
                <a:latin typeface="Arabic Typesetting" pitchFamily="66" charset="-78"/>
                <a:cs typeface="Arabic Typesetting" pitchFamily="66" charset="-78"/>
              </a:rPr>
              <a:t>; la seconda è formata dalla prima terzina dove Petrarca allude alla </a:t>
            </a:r>
            <a:r>
              <a:rPr lang="it-IT" sz="2400" b="1" dirty="0" smtClean="0">
                <a:solidFill>
                  <a:schemeClr val="tx1"/>
                </a:solidFill>
                <a:latin typeface="Arabic Typesetting" pitchFamily="66" charset="-78"/>
                <a:cs typeface="Arabic Typesetting" pitchFamily="66" charset="-78"/>
              </a:rPr>
              <a:t>data del suo innamoramento</a:t>
            </a:r>
            <a:r>
              <a:rPr lang="it-IT" sz="3100" dirty="0" smtClean="0">
                <a:solidFill>
                  <a:schemeClr val="tx1"/>
                </a:solidFill>
                <a:latin typeface="Arabic Typesetting" pitchFamily="66" charset="-78"/>
                <a:cs typeface="Arabic Typesetting" pitchFamily="66" charset="-78"/>
              </a:rPr>
              <a:t>, infine la terza è costituita dall’ultima terzina in cui il poeta si abbandona a </a:t>
            </a:r>
            <a:r>
              <a:rPr lang="it-IT" sz="2400" b="1" dirty="0" smtClean="0">
                <a:solidFill>
                  <a:schemeClr val="tx1"/>
                </a:solidFill>
                <a:latin typeface="Arabic Typesetting" pitchFamily="66" charset="-78"/>
                <a:cs typeface="Arabic Typesetting" pitchFamily="66" charset="-78"/>
              </a:rPr>
              <a:t>un’invocazione di clemenza </a:t>
            </a:r>
            <a:r>
              <a:rPr lang="it-IT" sz="3100" dirty="0" smtClean="0">
                <a:solidFill>
                  <a:schemeClr val="tx1"/>
                </a:solidFill>
                <a:latin typeface="Arabic Typesetting" pitchFamily="66" charset="-78"/>
                <a:cs typeface="Arabic Typesetting" pitchFamily="66" charset="-78"/>
              </a:rPr>
              <a:t>al Signore accennando al sacrificio di Cristo. A causa di questa struttura vi sono notevoli ripercussioni anche nella sfera lessicale, dal momento che osserviamo due aree semantiche contrastanti: da una parte vi è il pensiero della salvezza eterna (</a:t>
            </a:r>
            <a:r>
              <a:rPr lang="it-IT" sz="3100" i="1" dirty="0" smtClean="0">
                <a:solidFill>
                  <a:schemeClr val="tx1"/>
                </a:solidFill>
                <a:latin typeface="Arabic Typesetting" pitchFamily="66" charset="-78"/>
                <a:cs typeface="Arabic Typesetting" pitchFamily="66" charset="-78"/>
              </a:rPr>
              <a:t>il lume, le belle imprese e il climax della crocifissione), </a:t>
            </a:r>
            <a:r>
              <a:rPr lang="it-IT" sz="3100" dirty="0" smtClean="0">
                <a:solidFill>
                  <a:schemeClr val="tx1"/>
                </a:solidFill>
                <a:latin typeface="Arabic Typesetting" pitchFamily="66" charset="-78"/>
                <a:cs typeface="Arabic Typesetting" pitchFamily="66" charset="-78"/>
              </a:rPr>
              <a:t>dall’altra l’opposta area semantica fortemente “negativa” legata alle pericolose seduzioni del mondo enfatizzata da espressioni come </a:t>
            </a:r>
            <a:r>
              <a:rPr lang="it-IT" sz="3100" i="1" dirty="0" smtClean="0">
                <a:solidFill>
                  <a:schemeClr val="tx1"/>
                </a:solidFill>
                <a:latin typeface="Arabic Typesetting" pitchFamily="66" charset="-78"/>
                <a:cs typeface="Arabic Typesetting" pitchFamily="66" charset="-78"/>
              </a:rPr>
              <a:t>perduti giorni, le notti spese nel vaneggiar,il fero desio </a:t>
            </a:r>
            <a:r>
              <a:rPr lang="it-IT" sz="3100" dirty="0" smtClean="0">
                <a:solidFill>
                  <a:schemeClr val="tx1"/>
                </a:solidFill>
                <a:latin typeface="Arabic Typesetting" pitchFamily="66" charset="-78"/>
                <a:cs typeface="Arabic Typesetting" pitchFamily="66" charset="-78"/>
              </a:rPr>
              <a:t>per poi fronteggiarsi col </a:t>
            </a:r>
            <a:r>
              <a:rPr lang="it-IT" sz="3100" i="1" dirty="0" smtClean="0">
                <a:solidFill>
                  <a:schemeClr val="tx1"/>
                </a:solidFill>
                <a:latin typeface="Arabic Typesetting" pitchFamily="66" charset="-78"/>
                <a:cs typeface="Arabic Typesetting" pitchFamily="66" charset="-78"/>
              </a:rPr>
              <a:t>duro avversario, </a:t>
            </a:r>
            <a:r>
              <a:rPr lang="it-IT" sz="3100" dirty="0" smtClean="0">
                <a:solidFill>
                  <a:schemeClr val="tx1"/>
                </a:solidFill>
                <a:latin typeface="Arabic Typesetting" pitchFamily="66" charset="-78"/>
                <a:cs typeface="Arabic Typesetting" pitchFamily="66" charset="-78"/>
              </a:rPr>
              <a:t>inteso o come il demonio, o come l’Amore.</a:t>
            </a:r>
          </a:p>
          <a:p>
            <a:pPr algn="l"/>
            <a:endParaRPr lang="it-IT" dirty="0">
              <a:solidFill>
                <a:schemeClr val="tx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4348" y="0"/>
            <a:ext cx="7772400" cy="1470025"/>
          </a:xfrm>
        </p:spPr>
        <p:txBody>
          <a:bodyPr>
            <a:normAutofit fontScale="90000"/>
          </a:bodyPr>
          <a:lstStyle/>
          <a:p>
            <a:r>
              <a:rPr lang="it-IT" b="1" spc="50" dirty="0" smtClean="0">
                <a:ln w="13500">
                  <a:solidFill>
                    <a:schemeClr val="accent1">
                      <a:shade val="2500"/>
                      <a:alpha val="6500"/>
                    </a:schemeClr>
                  </a:solidFill>
                  <a:prstDash val="solid"/>
                </a:ln>
                <a:solidFill>
                  <a:schemeClr val="bg1">
                    <a:lumMod val="65000"/>
                  </a:schemeClr>
                </a:solidFill>
                <a:effectLst>
                  <a:innerShdw blurRad="50900" dist="38500" dir="13500000">
                    <a:srgbClr val="000000">
                      <a:alpha val="60000"/>
                    </a:srgbClr>
                  </a:innerShdw>
                </a:effectLst>
                <a:latin typeface="Eras Light ITC" pitchFamily="34" charset="0"/>
              </a:rPr>
              <a:t/>
            </a:r>
            <a:br>
              <a:rPr lang="it-IT" b="1" spc="50" dirty="0" smtClean="0">
                <a:ln w="13500">
                  <a:solidFill>
                    <a:schemeClr val="accent1">
                      <a:shade val="2500"/>
                      <a:alpha val="6500"/>
                    </a:schemeClr>
                  </a:solidFill>
                  <a:prstDash val="solid"/>
                </a:ln>
                <a:solidFill>
                  <a:schemeClr val="bg1">
                    <a:lumMod val="65000"/>
                  </a:schemeClr>
                </a:solidFill>
                <a:effectLst>
                  <a:innerShdw blurRad="50900" dist="38500" dir="13500000">
                    <a:srgbClr val="000000">
                      <a:alpha val="60000"/>
                    </a:srgbClr>
                  </a:innerShdw>
                </a:effectLst>
                <a:latin typeface="Eras Light ITC" pitchFamily="34" charset="0"/>
              </a:rPr>
            </a:br>
            <a:r>
              <a:rPr lang="it-IT" b="1" spc="50" dirty="0" smtClean="0">
                <a:ln w="13500">
                  <a:solidFill>
                    <a:schemeClr val="accent1">
                      <a:shade val="2500"/>
                      <a:alpha val="6500"/>
                    </a:schemeClr>
                  </a:solidFill>
                  <a:prstDash val="solid"/>
                </a:ln>
                <a:solidFill>
                  <a:schemeClr val="bg1">
                    <a:lumMod val="65000"/>
                  </a:schemeClr>
                </a:solidFill>
                <a:effectLst>
                  <a:innerShdw blurRad="50900" dist="38500" dir="13500000">
                    <a:srgbClr val="000000">
                      <a:alpha val="60000"/>
                    </a:srgbClr>
                  </a:innerShdw>
                </a:effectLst>
                <a:latin typeface="Eras Light ITC" pitchFamily="34" charset="0"/>
              </a:rPr>
              <a:t/>
            </a:r>
            <a:br>
              <a:rPr lang="it-IT" b="1" spc="50" dirty="0" smtClean="0">
                <a:ln w="13500">
                  <a:solidFill>
                    <a:schemeClr val="accent1">
                      <a:shade val="2500"/>
                      <a:alpha val="6500"/>
                    </a:schemeClr>
                  </a:solidFill>
                  <a:prstDash val="solid"/>
                </a:ln>
                <a:solidFill>
                  <a:schemeClr val="bg1">
                    <a:lumMod val="65000"/>
                  </a:schemeClr>
                </a:solidFill>
                <a:effectLst>
                  <a:innerShdw blurRad="50900" dist="38500" dir="13500000">
                    <a:srgbClr val="000000">
                      <a:alpha val="60000"/>
                    </a:srgbClr>
                  </a:innerShdw>
                </a:effectLst>
                <a:latin typeface="Eras Light ITC" pitchFamily="34" charset="0"/>
              </a:rPr>
            </a:b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ras Light ITC" pitchFamily="34" charset="0"/>
              </a:rPr>
              <a:t>Presentazione a cura di:</a:t>
            </a:r>
            <a:endParaRPr lang="it-IT" b="1" spc="50" dirty="0">
              <a:ln w="13500">
                <a:solidFill>
                  <a:schemeClr val="accent1">
                    <a:shade val="2500"/>
                    <a:alpha val="6500"/>
                  </a:schemeClr>
                </a:solidFill>
                <a:prstDash val="solid"/>
              </a:ln>
              <a:solidFill>
                <a:schemeClr val="bg1">
                  <a:lumMod val="65000"/>
                </a:schemeClr>
              </a:solidFill>
              <a:effectLst>
                <a:innerShdw blurRad="50900" dist="38500" dir="13500000">
                  <a:srgbClr val="000000">
                    <a:alpha val="60000"/>
                  </a:srgbClr>
                </a:innerShdw>
              </a:effectLst>
              <a:latin typeface="Eras Light ITC" pitchFamily="34" charset="0"/>
            </a:endParaRPr>
          </a:p>
        </p:txBody>
      </p:sp>
      <p:sp>
        <p:nvSpPr>
          <p:cNvPr id="5" name="Subtitle 4"/>
          <p:cNvSpPr>
            <a:spLocks noGrp="1"/>
          </p:cNvSpPr>
          <p:nvPr>
            <p:ph type="subTitle" idx="1"/>
          </p:nvPr>
        </p:nvSpPr>
        <p:spPr>
          <a:xfrm>
            <a:off x="0" y="1500174"/>
            <a:ext cx="9144000" cy="5357826"/>
          </a:xfrm>
        </p:spPr>
        <p:txBody>
          <a:bodyPr/>
          <a:lstStyle/>
          <a:p>
            <a:endParaRPr lang="it-IT" b="1" dirty="0" smtClean="0">
              <a:solidFill>
                <a:schemeClr val="bg2">
                  <a:lumMod val="10000"/>
                </a:schemeClr>
              </a:solidFill>
              <a:latin typeface="Eras Light ITC" pitchFamily="34" charset="0"/>
            </a:endParaRPr>
          </a:p>
          <a:p>
            <a:endParaRPr lang="it-IT" b="1" dirty="0" smtClean="0">
              <a:solidFill>
                <a:schemeClr val="bg2">
                  <a:lumMod val="10000"/>
                </a:schemeClr>
              </a:solidFill>
              <a:latin typeface="Eras Light ITC" pitchFamily="34" charset="0"/>
            </a:endParaRPr>
          </a:p>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Light ITC" pitchFamily="34" charset="0"/>
              </a:rPr>
              <a:t>IGNAZIO MARCHESE</a:t>
            </a:r>
          </a:p>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Light ITC" pitchFamily="34" charset="0"/>
              </a:rPr>
              <a:t>MARCO MAUGERI</a:t>
            </a:r>
          </a:p>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Light ITC" pitchFamily="34" charset="0"/>
              </a:rPr>
              <a:t>GIOVANNA VASTA</a:t>
            </a:r>
          </a:p>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Light ITC" pitchFamily="34" charset="0"/>
              </a:rPr>
              <a:t>SALVO LONGO</a:t>
            </a:r>
          </a:p>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Light ITC" pitchFamily="34" charset="0"/>
              </a:rPr>
              <a:t>SIMONE FIUME</a:t>
            </a:r>
          </a:p>
          <a:p>
            <a:endParaRPr lang="it-IT"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Light ITC" pitchFamily="34" charset="0"/>
            </a:endParaRPr>
          </a:p>
        </p:txBody>
      </p:sp>
    </p:spTree>
  </p:cSld>
  <p:clrMapOvr>
    <a:masterClrMapping/>
  </p:clrMapOvr>
  <p:transition spd="med">
    <p:cover/>
    <p:sndAc>
      <p:stSnd>
        <p:snd r:embed="rId2" name="applausi.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0" presetClass="entr" presetSubtype="0" fill="hold" nodeType="with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par>
                                <p:cTn id="16" presetID="10" presetClass="entr" presetSubtype="0" fill="hold" nodeType="withEffect">
                                  <p:stCondLst>
                                    <p:cond delay="150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childTnLst>
                                </p:cTn>
                              </p:par>
                              <p:par>
                                <p:cTn id="19" presetID="10" presetClass="entr" presetSubtype="0" fill="hold" nodeType="withEffect">
                                  <p:stCondLst>
                                    <p:cond delay="200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childTnLst>
                                </p:cTn>
                              </p:par>
                              <p:par>
                                <p:cTn id="22" presetID="10" presetClass="entr" presetSubtype="0" fill="hold" nodeType="withEffect">
                                  <p:stCondLst>
                                    <p:cond delay="250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normAutofit/>
          </a:bodyPr>
          <a:lstStyle/>
          <a:p>
            <a:r>
              <a:rPr lang="it-IT" sz="3200" dirty="0" smtClean="0">
                <a:ln w="1905"/>
                <a:gradFill flip="none" rotWithShape="1">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16200000" scaled="1"/>
                  <a:tileRect/>
                </a:gradFill>
                <a:effectLst>
                  <a:innerShdw blurRad="69850" dist="43180" dir="5400000">
                    <a:srgbClr val="000000">
                      <a:alpha val="65000"/>
                    </a:srgbClr>
                  </a:innerShdw>
                </a:effectLst>
              </a:rPr>
              <a:t>        L’ oro et le perle e i fior’ vermigli e i bianchi</a:t>
            </a:r>
            <a:endParaRPr lang="it-IT" sz="3200" dirty="0">
              <a:ln w="1905"/>
              <a:gradFill flip="none" rotWithShape="1">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16200000" scaled="1"/>
                <a:tileRect/>
              </a:gradFill>
              <a:effectLst>
                <a:innerShdw blurRad="69850" dist="43180" dir="5400000">
                  <a:srgbClr val="000000">
                    <a:alpha val="65000"/>
                  </a:srgbClr>
                </a:innerShdw>
              </a:effectLst>
            </a:endParaRPr>
          </a:p>
        </p:txBody>
      </p:sp>
      <p:sp>
        <p:nvSpPr>
          <p:cNvPr id="5" name="Text Placeholder 4"/>
          <p:cNvSpPr>
            <a:spLocks noGrp="1"/>
          </p:cNvSpPr>
          <p:nvPr>
            <p:ph type="body" sz="half" idx="2"/>
          </p:nvPr>
        </p:nvSpPr>
        <p:spPr>
          <a:xfrm>
            <a:off x="1643042" y="714356"/>
            <a:ext cx="6215106" cy="6000792"/>
          </a:xfrm>
        </p:spPr>
        <p:txBody>
          <a:bodyPr>
            <a:normAutofit lnSpcReduction="10000"/>
          </a:bodyPr>
          <a:lstStyle/>
          <a:p>
            <a:pPr algn="ctr"/>
            <a:r>
              <a:rPr lang="it-IT" sz="2000" b="1" i="1" dirty="0" smtClean="0">
                <a:latin typeface="Adobe Caslon Pro Bold" pitchFamily="18" charset="0"/>
              </a:rPr>
              <a:t>L’ oro et le perle e i fior’ vermigli e i bianchi</a:t>
            </a:r>
          </a:p>
          <a:p>
            <a:pPr algn="ctr"/>
            <a:r>
              <a:rPr lang="it-IT" sz="2000" b="1" i="1" dirty="0" smtClean="0">
                <a:latin typeface="Adobe Caslon Pro Bold" pitchFamily="18" charset="0"/>
              </a:rPr>
              <a:t>Che  ‘l verno devria far languidi et secchi,</a:t>
            </a:r>
          </a:p>
          <a:p>
            <a:pPr algn="ctr"/>
            <a:r>
              <a:rPr lang="it-IT" sz="2000" b="1" i="1" dirty="0" smtClean="0">
                <a:latin typeface="Adobe Caslon Pro Bold" pitchFamily="18" charset="0"/>
              </a:rPr>
              <a:t>Son per me acerbi et velenosi specchi,</a:t>
            </a:r>
          </a:p>
          <a:p>
            <a:pPr algn="ctr"/>
            <a:r>
              <a:rPr lang="it-IT" sz="2000" b="1" i="1" dirty="0" smtClean="0">
                <a:latin typeface="Adobe Caslon Pro Bold" pitchFamily="18" charset="0"/>
              </a:rPr>
              <a:t>Ch’io provo per lo petto et per li fianchi.</a:t>
            </a:r>
          </a:p>
          <a:p>
            <a:pPr algn="ctr"/>
            <a:endParaRPr lang="it-IT" sz="2000" b="1" i="1" dirty="0" smtClean="0">
              <a:latin typeface="Adobe Caslon Pro Bold" pitchFamily="18" charset="0"/>
            </a:endParaRPr>
          </a:p>
          <a:p>
            <a:pPr algn="ctr"/>
            <a:r>
              <a:rPr lang="it-IT" sz="2000" b="1" i="1" dirty="0" smtClean="0">
                <a:latin typeface="Adobe Caslon Pro Bold" pitchFamily="18" charset="0"/>
              </a:rPr>
              <a:t>Però  i  dì  miei fien lagrimosi et manchi,</a:t>
            </a:r>
          </a:p>
          <a:p>
            <a:pPr algn="ctr"/>
            <a:r>
              <a:rPr lang="it-IT" sz="2000" b="1" i="1" dirty="0" smtClean="0">
                <a:latin typeface="Adobe Caslon Pro Bold" pitchFamily="18" charset="0"/>
              </a:rPr>
              <a:t>Ché gran duol rade volte aven che ‘ nvecchi:</a:t>
            </a:r>
          </a:p>
          <a:p>
            <a:pPr algn="ctr"/>
            <a:r>
              <a:rPr lang="it-IT" sz="2000" b="1" i="1" dirty="0" smtClean="0">
                <a:latin typeface="Adobe Caslon Pro Bold" pitchFamily="18" charset="0"/>
              </a:rPr>
              <a:t>Ma più ne colpo i micidiali specchi,</a:t>
            </a:r>
          </a:p>
          <a:p>
            <a:pPr algn="ctr"/>
            <a:r>
              <a:rPr lang="it-IT" sz="2000" b="1" i="1" dirty="0" smtClean="0">
                <a:latin typeface="Adobe Caslon Pro Bold" pitchFamily="18" charset="0"/>
              </a:rPr>
              <a:t>Che ‘ n vagheggiar voi stessa avete stanchi.</a:t>
            </a:r>
          </a:p>
          <a:p>
            <a:pPr algn="ctr"/>
            <a:endParaRPr lang="it-IT" sz="2000" b="1" i="1" dirty="0" smtClean="0">
              <a:latin typeface="Adobe Caslon Pro Bold" pitchFamily="18" charset="0"/>
            </a:endParaRPr>
          </a:p>
          <a:p>
            <a:pPr algn="ctr"/>
            <a:r>
              <a:rPr lang="it-IT" sz="2000" b="1" i="1" dirty="0" smtClean="0">
                <a:latin typeface="Adobe Caslon Pro Bold" pitchFamily="18" charset="0"/>
              </a:rPr>
              <a:t>Questi poser silentio al signor mio,</a:t>
            </a:r>
          </a:p>
          <a:p>
            <a:pPr algn="ctr"/>
            <a:r>
              <a:rPr lang="it-IT" sz="2000" b="1" i="1" dirty="0" smtClean="0">
                <a:latin typeface="Adobe Caslon Pro Bold" pitchFamily="18" charset="0"/>
              </a:rPr>
              <a:t>Che per me vi pregava,ond’ ei si tacque,</a:t>
            </a:r>
          </a:p>
          <a:p>
            <a:pPr algn="ctr"/>
            <a:r>
              <a:rPr lang="it-IT" sz="2000" b="1" i="1" dirty="0" smtClean="0">
                <a:latin typeface="Adobe Caslon Pro Bold" pitchFamily="18" charset="0"/>
              </a:rPr>
              <a:t>Veggendo in voi finir vostro desio;</a:t>
            </a:r>
          </a:p>
          <a:p>
            <a:pPr algn="ctr"/>
            <a:endParaRPr lang="it-IT" sz="2000" b="1" i="1" dirty="0" smtClean="0">
              <a:latin typeface="Adobe Caslon Pro Bold" pitchFamily="18" charset="0"/>
            </a:endParaRPr>
          </a:p>
          <a:p>
            <a:pPr algn="ctr"/>
            <a:r>
              <a:rPr lang="it-IT" sz="2000" b="1" i="1" dirty="0" smtClean="0">
                <a:latin typeface="Adobe Caslon Pro Bold" pitchFamily="18" charset="0"/>
              </a:rPr>
              <a:t>Questi fuor fabbricati sopra l’ acque</a:t>
            </a:r>
          </a:p>
          <a:p>
            <a:pPr algn="ctr"/>
            <a:r>
              <a:rPr lang="it-IT" sz="2000" b="1" i="1" dirty="0" smtClean="0">
                <a:latin typeface="Adobe Caslon Pro Bold" pitchFamily="18" charset="0"/>
              </a:rPr>
              <a:t>D’ abisso,et tinti ne l’ eterno oblio,</a:t>
            </a:r>
          </a:p>
          <a:p>
            <a:pPr algn="ctr"/>
            <a:r>
              <a:rPr lang="it-IT" sz="2000" b="1" i="1" dirty="0" smtClean="0">
                <a:latin typeface="Adobe Caslon Pro Bold" pitchFamily="18" charset="0"/>
              </a:rPr>
              <a:t>Onde ‘l principio de mia morte nacque</a:t>
            </a:r>
            <a:endParaRPr lang="it-IT" sz="2000" b="1" dirty="0"/>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71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00034" y="0"/>
            <a:ext cx="7772400" cy="1470025"/>
          </a:xfrm>
        </p:spPr>
        <p:txBody>
          <a:bodyPr/>
          <a:lstStyle/>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Analisi del testo</a:t>
            </a:r>
            <a:endParaRPr lang="it-IT"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Subtitle 5"/>
          <p:cNvSpPr>
            <a:spLocks noGrp="1"/>
          </p:cNvSpPr>
          <p:nvPr>
            <p:ph type="subTitle" idx="1"/>
          </p:nvPr>
        </p:nvSpPr>
        <p:spPr>
          <a:xfrm>
            <a:off x="0" y="1214422"/>
            <a:ext cx="9144000" cy="5643578"/>
          </a:xfrm>
        </p:spPr>
        <p:txBody>
          <a:bodyPr>
            <a:normAutofit/>
          </a:bodyPr>
          <a:lstStyle/>
          <a:p>
            <a:r>
              <a:rPr lang="it-IT" sz="2800" b="1" dirty="0" smtClean="0">
                <a:solidFill>
                  <a:schemeClr val="tx1"/>
                </a:solidFill>
                <a:latin typeface="Chapel" pitchFamily="2" charset="0"/>
              </a:rPr>
              <a:t>La struttura e lo stile</a:t>
            </a:r>
          </a:p>
          <a:p>
            <a:pPr algn="l"/>
            <a:r>
              <a:rPr lang="it-IT" sz="2800" dirty="0" smtClean="0">
                <a:solidFill>
                  <a:schemeClr val="tx1"/>
                </a:solidFill>
                <a:latin typeface="Chapel" pitchFamily="2" charset="0"/>
              </a:rPr>
              <a:t>Il sonetto è chiaramente diviso in due parti. Le quartine sono segnate da uno stile concentrato, aspro, caratterizzate da rime difficile dal suono duro(si consideri, ad esempio, la frequenza dei suoni  /r/ e /c/ nella prima quartina). Il loro compito è anzitutto descrittivo e narrativo. Le terzine scandite dall’ anafora “</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pel" pitchFamily="2" charset="0"/>
              </a:rPr>
              <a:t>Questi poser....questi fuor fabricati</a:t>
            </a:r>
            <a:r>
              <a:rPr lang="it-IT" sz="2800" dirty="0" smtClean="0">
                <a:solidFill>
                  <a:schemeClr val="tx1"/>
                </a:solidFill>
                <a:latin typeface="Chapel" pitchFamily="2" charset="0"/>
              </a:rPr>
              <a:t>”[...], hanno invece un andamento meno teso e il loro compito è anzitutto riflessivo. Anche le rime alternano la difficoltà dell’ uscita in –</a:t>
            </a:r>
            <a:r>
              <a:rPr lang="it-IT" sz="2800" i="1" dirty="0" smtClean="0">
                <a:solidFill>
                  <a:schemeClr val="tx1"/>
                </a:solidFill>
                <a:latin typeface="Chapel" pitchFamily="2" charset="0"/>
              </a:rPr>
              <a:t>acque</a:t>
            </a:r>
            <a:r>
              <a:rPr lang="it-IT" sz="2800" dirty="0" smtClean="0">
                <a:solidFill>
                  <a:schemeClr val="tx1"/>
                </a:solidFill>
                <a:latin typeface="Chapel" pitchFamily="2" charset="0"/>
              </a:rPr>
              <a:t> alla leggerezza dell’ uscita in –</a:t>
            </a:r>
            <a:r>
              <a:rPr lang="it-IT" sz="2800" i="1" dirty="0" smtClean="0">
                <a:solidFill>
                  <a:schemeClr val="tx1"/>
                </a:solidFill>
                <a:latin typeface="Chapel" pitchFamily="2" charset="0"/>
              </a:rPr>
              <a:t>io</a:t>
            </a:r>
            <a:r>
              <a:rPr lang="it-IT" sz="2800" dirty="0" smtClean="0">
                <a:solidFill>
                  <a:schemeClr val="tx1"/>
                </a:solidFill>
                <a:latin typeface="Chapel" pitchFamily="2" charset="0"/>
              </a:rPr>
              <a:t>.</a:t>
            </a:r>
            <a:endParaRPr lang="it-IT" sz="2800" dirty="0">
              <a:solidFill>
                <a:schemeClr val="tx1"/>
              </a:solidFill>
              <a:latin typeface="Chapel" pitchFamily="2" charset="0"/>
            </a:endParaRPr>
          </a:p>
        </p:txBody>
      </p:sp>
      <p:pic>
        <p:nvPicPr>
          <p:cNvPr id="7" name="Picture 6" descr="Archivio%20libri.png"/>
          <p:cNvPicPr>
            <a:picLocks noChangeAspect="1"/>
          </p:cNvPicPr>
          <p:nvPr/>
        </p:nvPicPr>
        <p:blipFill>
          <a:blip r:embed="rId2" cstate="print"/>
          <a:stretch>
            <a:fillRect/>
          </a:stretch>
        </p:blipFill>
        <p:spPr>
          <a:xfrm>
            <a:off x="6743473" y="5214950"/>
            <a:ext cx="2400527" cy="164305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100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alpha val="77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1470025"/>
          </a:xfrm>
        </p:spPr>
        <p:txBody>
          <a:bodyPr/>
          <a:lstStyle/>
          <a:p>
            <a:r>
              <a:rPr lang="it-IT"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Analisi del testo</a:t>
            </a:r>
            <a:endParaRPr lang="it-IT"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Subtitle 4"/>
          <p:cNvSpPr>
            <a:spLocks noGrp="1"/>
          </p:cNvSpPr>
          <p:nvPr>
            <p:ph type="subTitle" idx="1"/>
          </p:nvPr>
        </p:nvSpPr>
        <p:spPr>
          <a:xfrm>
            <a:off x="0" y="1214422"/>
            <a:ext cx="9144000" cy="5643578"/>
          </a:xfrm>
        </p:spPr>
        <p:txBody>
          <a:bodyPr/>
          <a:lstStyle/>
          <a:p>
            <a:r>
              <a:rPr lang="it-IT" b="1" dirty="0" smtClean="0">
                <a:solidFill>
                  <a:schemeClr val="tx1"/>
                </a:solidFill>
              </a:rPr>
              <a:t>La struttura e lo stile</a:t>
            </a:r>
          </a:p>
          <a:p>
            <a:pPr algn="l"/>
            <a:r>
              <a:rPr lang="it-IT" dirty="0" smtClean="0">
                <a:solidFill>
                  <a:schemeClr val="tx1"/>
                </a:solidFill>
                <a:latin typeface="Chapel" pitchFamily="2" charset="0"/>
              </a:rPr>
              <a:t>Lo stile di Petrarca viene definito armonioso e soave.</a:t>
            </a:r>
          </a:p>
          <a:p>
            <a:pPr algn="l"/>
            <a:r>
              <a:rPr lang="it-IT" dirty="0" smtClean="0">
                <a:solidFill>
                  <a:schemeClr val="tx1"/>
                </a:solidFill>
                <a:latin typeface="Chapel" pitchFamily="2" charset="0"/>
              </a:rPr>
              <a:t>Il modello Petrarchesco invita l'artista ad oltrepassare la superficie caotica delle apparenze per riprodurre nella sua opera il ritmo ideale (l'ordine) delle cose. In termini platonici, prevale il tempo dell'essere, non c'è il tempo del divenire, oggetto della mimesi (imitazione).</a:t>
            </a:r>
          </a:p>
          <a:p>
            <a:pPr algn="l"/>
            <a:endParaRPr lang="it-IT"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9" presetClass="entr" presetSubtype="0" fill="hold" nodeType="with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45000">
              <a:schemeClr val="accent6">
                <a:lumMod val="75000"/>
              </a:schemeClr>
            </a:gs>
            <a:gs pos="70000">
              <a:schemeClr val="accent6">
                <a:lumMod val="50000"/>
              </a:schemeClr>
            </a:gs>
            <a:gs pos="100000">
              <a:schemeClr val="accent6">
                <a:lumMod val="75000"/>
              </a:schemeClr>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0"/>
            <a:ext cx="7772400" cy="1470025"/>
          </a:xfrm>
        </p:spPr>
        <p:txBody>
          <a:bodyPr/>
          <a:lstStyle/>
          <a:p>
            <a:r>
              <a:rPr lang="it-IT"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Analisi del testo</a:t>
            </a:r>
            <a:endParaRPr lang="it-IT"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Subtitle 3"/>
          <p:cNvSpPr>
            <a:spLocks noGrp="1"/>
          </p:cNvSpPr>
          <p:nvPr>
            <p:ph type="subTitle" idx="1"/>
          </p:nvPr>
        </p:nvSpPr>
        <p:spPr>
          <a:xfrm>
            <a:off x="0" y="1142984"/>
            <a:ext cx="9144000" cy="5715016"/>
          </a:xfrm>
        </p:spPr>
        <p:txBody>
          <a:bodyPr>
            <a:normAutofit fontScale="77500" lnSpcReduction="20000"/>
          </a:bodyPr>
          <a:lstStyle/>
          <a:p>
            <a:r>
              <a:rPr lang="it-IT" b="1" dirty="0" smtClean="0">
                <a:ln w="1905"/>
                <a:solidFill>
                  <a:schemeClr val="accent6">
                    <a:lumMod val="60000"/>
                    <a:lumOff val="40000"/>
                  </a:schemeClr>
                </a:solidFill>
                <a:effectLst>
                  <a:innerShdw blurRad="69850" dist="43180" dir="5400000">
                    <a:srgbClr val="000000">
                      <a:alpha val="65000"/>
                    </a:srgbClr>
                  </a:innerShdw>
                </a:effectLst>
                <a:latin typeface="Gill Sans Ultra Bold" pitchFamily="34" charset="0"/>
              </a:rPr>
              <a:t>Campi semantici:euforia,disforia e l’ io lirico</a:t>
            </a:r>
          </a:p>
          <a:p>
            <a:pPr algn="l"/>
            <a:r>
              <a:rPr lang="it-IT" sz="3100" dirty="0" smtClean="0">
                <a:solidFill>
                  <a:schemeClr val="tx1"/>
                </a:solidFill>
                <a:latin typeface="Harlow Solid Italic" pitchFamily="82" charset="0"/>
              </a:rPr>
              <a:t>L’ euforia  la si può trovare solo nel primo verso:</a:t>
            </a:r>
          </a:p>
          <a:p>
            <a:pPr algn="l"/>
            <a:r>
              <a:rPr lang="it-IT" sz="3100" dirty="0" smtClean="0">
                <a:solidFill>
                  <a:schemeClr val="tx1"/>
                </a:solidFill>
                <a:latin typeface="Harlow Solid Italic" pitchFamily="82" charset="0"/>
              </a:rPr>
              <a:t>“</a:t>
            </a:r>
            <a:r>
              <a:rPr lang="it-IT" sz="3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arlow Solid Italic" pitchFamily="82" charset="0"/>
              </a:rPr>
              <a:t>L’ oro et le perle e i fior vermigli ei bianchi</a:t>
            </a:r>
            <a:r>
              <a:rPr lang="it-IT" sz="3100" dirty="0" smtClean="0">
                <a:solidFill>
                  <a:schemeClr val="tx1"/>
                </a:solidFill>
                <a:latin typeface="Harlow Solid Italic" pitchFamily="82" charset="0"/>
              </a:rPr>
              <a:t>”[...]</a:t>
            </a:r>
          </a:p>
          <a:p>
            <a:pPr algn="l"/>
            <a:r>
              <a:rPr lang="it-IT" sz="3100" dirty="0" smtClean="0">
                <a:solidFill>
                  <a:schemeClr val="tx1"/>
                </a:solidFill>
                <a:latin typeface="Harlow Solid Italic" pitchFamily="82" charset="0"/>
              </a:rPr>
              <a:t>Anche se il significato del verso è prevalentemente disforico, la descrizione dei fiori e le congiunzioni esprimono un tono euforico.</a:t>
            </a:r>
          </a:p>
          <a:p>
            <a:pPr algn="l"/>
            <a:r>
              <a:rPr lang="it-IT" sz="3100" dirty="0" smtClean="0">
                <a:solidFill>
                  <a:schemeClr val="tx1"/>
                </a:solidFill>
                <a:latin typeface="Harlow Solid Italic" pitchFamily="82" charset="0"/>
              </a:rPr>
              <a:t>La disforia si trova nell’ ultima terzina: </a:t>
            </a:r>
          </a:p>
          <a:p>
            <a:pPr algn="l"/>
            <a:r>
              <a:rPr lang="it-IT" sz="3100" dirty="0" smtClean="0">
                <a:solidFill>
                  <a:schemeClr val="tx1"/>
                </a:solidFill>
                <a:latin typeface="Harlow Solid Italic" pitchFamily="82" charset="0"/>
              </a:rPr>
              <a:t>“</a:t>
            </a:r>
            <a:r>
              <a:rPr lang="it-IT" sz="3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arlow Solid Italic" pitchFamily="82" charset="0"/>
              </a:rPr>
              <a:t>Questi fuor fabbricati sopra l’ acque...onde ‘l principio de mia morte nacque</a:t>
            </a:r>
            <a:r>
              <a:rPr lang="it-IT" sz="3100" dirty="0" smtClean="0">
                <a:solidFill>
                  <a:schemeClr val="tx1"/>
                </a:solidFill>
                <a:latin typeface="Harlow Solid Italic" pitchFamily="82" charset="0"/>
              </a:rPr>
              <a:t>”[...].</a:t>
            </a:r>
          </a:p>
          <a:p>
            <a:pPr algn="l"/>
            <a:r>
              <a:rPr lang="it-IT" sz="3100" dirty="0" smtClean="0">
                <a:solidFill>
                  <a:schemeClr val="tx1"/>
                </a:solidFill>
                <a:latin typeface="Harlow Solid Italic" pitchFamily="82" charset="0"/>
              </a:rPr>
              <a:t>Petrarca definisce gli specchi come oggetti diabolici, che hanno trasformato laura in una persona vanitosa e che di conseguenza sono la fonte delle sofferenze del poeta.</a:t>
            </a:r>
          </a:p>
          <a:p>
            <a:pPr algn="l"/>
            <a:r>
              <a:rPr lang="it-IT" sz="3100" dirty="0" smtClean="0">
                <a:solidFill>
                  <a:schemeClr val="tx1"/>
                </a:solidFill>
                <a:latin typeface="Harlow Solid Italic" pitchFamily="82" charset="0"/>
              </a:rPr>
              <a:t>L’ io lirico si trova nella seconda quartina:</a:t>
            </a:r>
          </a:p>
          <a:p>
            <a:pPr algn="l"/>
            <a:r>
              <a:rPr lang="it-IT" sz="3100" dirty="0" smtClean="0">
                <a:solidFill>
                  <a:schemeClr val="tx1"/>
                </a:solidFill>
                <a:latin typeface="Harlow Solid Italic" pitchFamily="82" charset="0"/>
              </a:rPr>
              <a:t>“</a:t>
            </a:r>
            <a:r>
              <a:rPr lang="it-IT" sz="3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arlow Solid Italic" pitchFamily="82" charset="0"/>
              </a:rPr>
              <a:t>Però i dì miei fien lascrimosi et manchi...che ‘n vagheggiar voi stessa avete stanchi</a:t>
            </a:r>
            <a:r>
              <a:rPr lang="it-IT" sz="3100" dirty="0" smtClean="0">
                <a:solidFill>
                  <a:schemeClr val="tx1"/>
                </a:solidFill>
                <a:latin typeface="Harlow Solid Italic" pitchFamily="82" charset="0"/>
              </a:rPr>
              <a:t>”[...].</a:t>
            </a:r>
          </a:p>
          <a:p>
            <a:pPr algn="l"/>
            <a:r>
              <a:rPr lang="it-IT" sz="3100" dirty="0" smtClean="0">
                <a:solidFill>
                  <a:schemeClr val="tx1"/>
                </a:solidFill>
                <a:latin typeface="Harlow Solid Italic" pitchFamily="82" charset="0"/>
              </a:rPr>
              <a:t>Petrarca predice che i suoi giorni saranno dolorosi, sempre a causa della vanità di laura che oramai ha occhi solo per sé stessa.</a:t>
            </a:r>
          </a:p>
          <a:p>
            <a:pPr algn="l"/>
            <a:endParaRPr lang="it-IT" dirty="0">
              <a:solidFill>
                <a:schemeClr val="tx1"/>
              </a:solidFill>
              <a:latin typeface="Harlow Solid Italic" pitchFamily="82"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4" presetClass="entr" presetSubtype="0" fill="hold" nodeType="withEffect">
                                  <p:stCondLst>
                                    <p:cond delay="500"/>
                                  </p:stCondLst>
                                  <p:childTnLst>
                                    <p:set>
                                      <p:cBhvr>
                                        <p:cTn id="22" dur="1" fill="hold">
                                          <p:stCondLst>
                                            <p:cond delay="0"/>
                                          </p:stCondLst>
                                        </p:cTn>
                                        <p:tgtEl>
                                          <p:spTgt spid="4">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4">
                                            <p:txEl>
                                              <p:pRg st="0" end="0"/>
                                            </p:txEl>
                                          </p:spTgt>
                                        </p:tgtEl>
                                        <p:attrNameLst>
                                          <p:attrName>ppt_x</p:attrName>
                                        </p:attrNameLst>
                                      </p:cBhvr>
                                    </p:anim>
                                    <p:anim from="0" to="-1.0" calcmode="lin" valueType="num">
                                      <p:cBhvr>
                                        <p:cTn id="24" dur="200" decel="50000" autoRev="1" fill="hold">
                                          <p:stCondLst>
                                            <p:cond delay="600"/>
                                          </p:stCondLst>
                                        </p:cTn>
                                        <p:tgtEl>
                                          <p:spTgt spid="4">
                                            <p:txEl>
                                              <p:pRg st="0" end="0"/>
                                            </p:txEl>
                                          </p:spTgt>
                                        </p:tgtEl>
                                        <p:attrNameLst>
                                          <p:attrName>xshear</p:attrName>
                                        </p:attrNameLst>
                                      </p:cBhvr>
                                    </p:anim>
                                    <p:animScale>
                                      <p:cBhvr>
                                        <p:cTn id="25" dur="200" decel="100000" autoRev="1" fill="hold">
                                          <p:stCondLst>
                                            <p:cond delay="600"/>
                                          </p:stCondLst>
                                        </p:cTn>
                                        <p:tgtEl>
                                          <p:spTgt spid="4">
                                            <p:txEl>
                                              <p:pRg st="0" end="0"/>
                                            </p:txEl>
                                          </p:spTgt>
                                        </p:tgtEl>
                                      </p:cBhvr>
                                      <p:from x="100000" y="100000"/>
                                      <p:to x="80000" y="100000"/>
                                    </p:animScale>
                                    <p:anim by="(#ppt_h/3+#ppt_w*0.1)" calcmode="lin" valueType="num">
                                      <p:cBhvr additive="sum">
                                        <p:cTn id="26"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42910" y="0"/>
            <a:ext cx="7772400" cy="1470025"/>
          </a:xfrm>
        </p:spPr>
        <p:txBody>
          <a:bodyPr/>
          <a:lstStyle/>
          <a:p>
            <a:r>
              <a:rPr lang="it-IT" b="1" spc="200" dirty="0" smtClean="0">
                <a:ln w="29210">
                  <a:solidFill>
                    <a:schemeClr val="accent3">
                      <a:tint val="10000"/>
                    </a:schemeClr>
                  </a:solidFill>
                </a:ln>
                <a:solidFill>
                  <a:srgbClr val="00CC00"/>
                </a:solidFill>
                <a:effectLst>
                  <a:innerShdw blurRad="50800" dist="50800" dir="8100000">
                    <a:srgbClr val="7D7D7D">
                      <a:alpha val="73000"/>
                    </a:srgbClr>
                  </a:innerShdw>
                </a:effectLst>
              </a:rPr>
              <a:t>Analisi del testo</a:t>
            </a:r>
            <a:endParaRPr lang="it-IT" b="1" spc="200" dirty="0">
              <a:ln w="29210">
                <a:solidFill>
                  <a:schemeClr val="accent3">
                    <a:tint val="10000"/>
                  </a:schemeClr>
                </a:solidFill>
              </a:ln>
              <a:solidFill>
                <a:srgbClr val="00CC00"/>
              </a:solidFill>
              <a:effectLst>
                <a:innerShdw blurRad="50800" dist="50800" dir="8100000">
                  <a:srgbClr val="7D7D7D">
                    <a:alpha val="73000"/>
                  </a:srgbClr>
                </a:innerShdw>
              </a:effectLst>
            </a:endParaRPr>
          </a:p>
        </p:txBody>
      </p:sp>
      <p:sp>
        <p:nvSpPr>
          <p:cNvPr id="5" name="Subtitle 4"/>
          <p:cNvSpPr>
            <a:spLocks noGrp="1"/>
          </p:cNvSpPr>
          <p:nvPr>
            <p:ph type="subTitle" idx="1"/>
          </p:nvPr>
        </p:nvSpPr>
        <p:spPr>
          <a:xfrm>
            <a:off x="0" y="1214422"/>
            <a:ext cx="9144000" cy="564357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t-IT"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metrica del sonetto</a:t>
            </a:r>
          </a:p>
          <a:p>
            <a:pPr algn="l"/>
            <a:r>
              <a:rPr lang="it-IT"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Il sonetto ha rime incrociate e alternate secondo lo schema:</a:t>
            </a:r>
          </a:p>
          <a:p>
            <a:pPr algn="l"/>
            <a:r>
              <a:rPr lang="it-IT"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ABBA,ABBA;CDC,DCD.</a:t>
            </a:r>
          </a:p>
          <a:p>
            <a:pPr algn="l"/>
            <a:endParaRPr lang="it-IT"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6" descr="arcobaleno.png"/>
          <p:cNvPicPr>
            <a:picLocks noChangeAspect="1"/>
          </p:cNvPicPr>
          <p:nvPr/>
        </p:nvPicPr>
        <p:blipFill>
          <a:blip r:embed="rId3" cstate="print"/>
          <a:stretch>
            <a:fillRect/>
          </a:stretch>
        </p:blipFill>
        <p:spPr>
          <a:xfrm rot="791334">
            <a:off x="3870082" y="2121018"/>
            <a:ext cx="4767060" cy="4994064"/>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strVal val="#ppt_w+.3"/>
                                          </p:val>
                                        </p:tav>
                                        <p:tav tm="100000">
                                          <p:val>
                                            <p:strVal val="#ppt_w"/>
                                          </p:val>
                                        </p:tav>
                                      </p:tavLst>
                                    </p:anim>
                                    <p:anim calcmode="lin" valueType="num">
                                      <p:cBhvr>
                                        <p:cTn id="11" dur="1000" fill="hold"/>
                                        <p:tgtEl>
                                          <p:spTgt spid="4"/>
                                        </p:tgtEl>
                                        <p:attrNameLst>
                                          <p:attrName>ppt_h</p:attrName>
                                        </p:attrNameLst>
                                      </p:cBhvr>
                                      <p:tavLst>
                                        <p:tav tm="0">
                                          <p:val>
                                            <p:strVal val="#ppt_h"/>
                                          </p:val>
                                        </p:tav>
                                        <p:tav tm="100000">
                                          <p:val>
                                            <p:strVal val="#ppt_h"/>
                                          </p:val>
                                        </p:tav>
                                      </p:tavLst>
                                    </p:anim>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71472" y="0"/>
            <a:ext cx="7772400" cy="1470025"/>
          </a:xfrm>
        </p:spPr>
        <p:txBody>
          <a:bodyPr>
            <a:scene3d>
              <a:camera prst="orthographicFront"/>
              <a:lightRig rig="threePt" dir="t"/>
            </a:scene3d>
            <a:sp3d/>
          </a:bodyPr>
          <a:lstStyle/>
          <a:p>
            <a:r>
              <a:rPr lang="it-IT" b="1" spc="300" dirty="0" smtClean="0">
                <a:ln w="11430" cmpd="sng">
                  <a:solidFill>
                    <a:schemeClr val="accent1">
                      <a:tint val="10000"/>
                    </a:schemeClr>
                  </a:solidFill>
                  <a:prstDash val="solid"/>
                  <a:miter lim="800000"/>
                </a:ln>
                <a:solidFill>
                  <a:srgbClr val="3333FF"/>
                </a:solidFill>
                <a:effectLst>
                  <a:glow rad="45500">
                    <a:schemeClr val="accent1">
                      <a:satMod val="220000"/>
                      <a:alpha val="35000"/>
                    </a:schemeClr>
                  </a:glow>
                </a:effectLst>
              </a:rPr>
              <a:t/>
            </a:r>
            <a:br>
              <a:rPr lang="it-IT" b="1" spc="300" dirty="0" smtClean="0">
                <a:ln w="11430" cmpd="sng">
                  <a:solidFill>
                    <a:schemeClr val="accent1">
                      <a:tint val="10000"/>
                    </a:schemeClr>
                  </a:solidFill>
                  <a:prstDash val="solid"/>
                  <a:miter lim="800000"/>
                </a:ln>
                <a:solidFill>
                  <a:srgbClr val="3333FF"/>
                </a:solidFill>
                <a:effectLst>
                  <a:glow rad="45500">
                    <a:schemeClr val="accent1">
                      <a:satMod val="220000"/>
                      <a:alpha val="35000"/>
                    </a:schemeClr>
                  </a:glow>
                </a:effectLst>
              </a:rPr>
            </a:br>
            <a:r>
              <a:rPr lang="it-IT" b="1" spc="300" dirty="0" smtClean="0">
                <a:ln w="11430" cmpd="sng">
                  <a:solidFill>
                    <a:schemeClr val="accent1">
                      <a:tint val="10000"/>
                    </a:schemeClr>
                  </a:solidFill>
                  <a:prstDash val="solid"/>
                  <a:miter lim="800000"/>
                </a:ln>
                <a:solidFill>
                  <a:srgbClr val="3333FF"/>
                </a:solidFill>
                <a:effectLst>
                  <a:glow rad="45500">
                    <a:schemeClr val="accent1">
                      <a:satMod val="220000"/>
                      <a:alpha val="35000"/>
                    </a:schemeClr>
                  </a:glow>
                </a:effectLst>
              </a:rPr>
              <a:t>Interpretazione del testo</a:t>
            </a:r>
            <a:endParaRPr lang="it-IT" b="1" spc="300" dirty="0">
              <a:ln w="11430" cmpd="sng">
                <a:solidFill>
                  <a:schemeClr val="accent1">
                    <a:tint val="10000"/>
                  </a:schemeClr>
                </a:solidFill>
                <a:prstDash val="solid"/>
                <a:miter lim="800000"/>
              </a:ln>
              <a:solidFill>
                <a:srgbClr val="3333FF"/>
              </a:solidFill>
              <a:effectLst>
                <a:glow rad="45500">
                  <a:schemeClr val="accent1">
                    <a:satMod val="220000"/>
                    <a:alpha val="35000"/>
                  </a:schemeClr>
                </a:glow>
              </a:effectLst>
            </a:endParaRPr>
          </a:p>
        </p:txBody>
      </p:sp>
      <p:sp>
        <p:nvSpPr>
          <p:cNvPr id="5" name="Subtitle 4"/>
          <p:cNvSpPr>
            <a:spLocks noGrp="1"/>
          </p:cNvSpPr>
          <p:nvPr>
            <p:ph type="subTitle" idx="1"/>
          </p:nvPr>
        </p:nvSpPr>
        <p:spPr>
          <a:xfrm>
            <a:off x="0" y="1142984"/>
            <a:ext cx="9144000" cy="5715016"/>
          </a:xfrm>
        </p:spPr>
        <p:txBody>
          <a:bodyPr>
            <a:normAutofit/>
          </a:bodyPr>
          <a:lstStyle/>
          <a:p>
            <a:endPar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inderella" pitchFamily="2" charset="0"/>
            </a:endParaRPr>
          </a:p>
          <a:p>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inderella" pitchFamily="2" charset="0"/>
              </a:rPr>
              <a:t>Il narcisismo di Laura</a:t>
            </a:r>
          </a:p>
          <a:p>
            <a:endPar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inderella" pitchFamily="2" charset="0"/>
            </a:endParaRPr>
          </a:p>
          <a:p>
            <a:pPr algn="l"/>
            <a:r>
              <a:rPr lang="it-IT"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skoola Pota" pitchFamily="34" charset="0"/>
                <a:cs typeface="Iskoola Pota" pitchFamily="34" charset="0"/>
              </a:rPr>
              <a:t>Quando Petrarca parla del narcisismo di Laura, fa riferimento al mito di narciso: Narciso era un giovane di straordinaria bellezza, indifferente alle donne che lo amavano(in particolare alla ninfa Eco); un dì, egli si vide riflesso in una fonte e si innamorò di sé stesso, tanto che voleva baciare il riflesso,ma cadde in acqua e morì.Il carattere della malattia, è sottolineato dall’affogamento: il narcisismo porta a sprofondare in sé stessi, come fa Laura, mentre solo l’ amore rivolto all’esterno conduce alla crescita della persona. Oltre  l’ elemento della bellezza e dello specchiarsi, anche quello dell’ acqua ,come elemento inquietante, viene considerato da Petrarca  come uno strumento demoniaco e quindi emblema della sordità al mondo.E’ interessante vedere che a morire non è laura, ma il poeta esattamente come la ninfa  Eco che si consumò  d’ amore per Narciso sino a ridursi ad una voce senza corpo.</a:t>
            </a:r>
          </a:p>
          <a:p>
            <a:pPr algn="l"/>
            <a:r>
              <a:rPr lang="it-IT"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skoola Pota" pitchFamily="34" charset="0"/>
                <a:cs typeface="Iskoola Pota" pitchFamily="34" charset="0"/>
              </a:rPr>
              <a:t>Petrarca  ,in questo modo, attraverso la mitologia fa riferimenti alla società del suo tempo.</a:t>
            </a:r>
          </a:p>
          <a:p>
            <a:pPr algn="l"/>
            <a:endParaRPr lang="it-IT" sz="2800" dirty="0">
              <a:solidFill>
                <a:schemeClr val="tx1"/>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par>
                                <p:cTn id="10" presetID="58" presetClass="entr" presetSubtype="0" accel="100000" fill="hold" nodeType="withEffect">
                                  <p:stCondLst>
                                    <p:cond delay="1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2.5"/>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0.01"/>
                                          </p:val>
                                        </p:tav>
                                        <p:tav tm="100000">
                                          <p:val>
                                            <p:strVal val="#ppt_h"/>
                                          </p:val>
                                        </p:tav>
                                      </p:tavLst>
                                    </p:anim>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h+1"/>
                                          </p:val>
                                        </p:tav>
                                        <p:tav tm="100000">
                                          <p:val>
                                            <p:strVal val="#ppt_y"/>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Narciso ed Eco</a:t>
            </a:r>
            <a:endParaRPr lang="it-IT"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4" name="Content Placeholder 3" descr="800pxwaterhouseechoandnnp1.jpg"/>
          <p:cNvPicPr>
            <a:picLocks noGrp="1" noChangeAspect="1"/>
          </p:cNvPicPr>
          <p:nvPr>
            <p:ph idx="1"/>
          </p:nvPr>
        </p:nvPicPr>
        <p:blipFill>
          <a:blip r:embed="rId3" cstate="print"/>
          <a:stretch>
            <a:fillRect/>
          </a:stretch>
        </p:blipFill>
        <p:spPr>
          <a:xfrm>
            <a:off x="785786" y="1357298"/>
            <a:ext cx="7929619" cy="45720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1247</TotalTime>
  <Words>1897</Words>
  <Application>Microsoft Office PowerPoint</Application>
  <PresentationFormat>Presentazione su schermo (4:3)</PresentationFormat>
  <Paragraphs>139</Paragraphs>
  <Slides>21</Slides>
  <Notes>2</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Office Theme</vt:lpstr>
      <vt:lpstr>Bellezza e crudeltà : Laura allo specchio</vt:lpstr>
      <vt:lpstr>Spiegazione del tema</vt:lpstr>
      <vt:lpstr>        L’ oro et le perle e i fior’ vermigli e i bianchi</vt:lpstr>
      <vt:lpstr>Analisi del testo</vt:lpstr>
      <vt:lpstr>Analisi del testo</vt:lpstr>
      <vt:lpstr>Analisi del testo</vt:lpstr>
      <vt:lpstr>Analisi del testo</vt:lpstr>
      <vt:lpstr> Interpretazione del testo</vt:lpstr>
      <vt:lpstr>Narciso ed Eco</vt:lpstr>
      <vt:lpstr>  La religione nel canzoniere</vt:lpstr>
      <vt:lpstr>Spiegazione del tema</vt:lpstr>
      <vt:lpstr>Vergine bella,che di sol vestita</vt:lpstr>
      <vt:lpstr>Analisi del testo</vt:lpstr>
      <vt:lpstr>Analisi del testo</vt:lpstr>
      <vt:lpstr>Analisi del testo</vt:lpstr>
      <vt:lpstr>Analisi del testo</vt:lpstr>
      <vt:lpstr>Analisi del testo</vt:lpstr>
      <vt:lpstr>Struttura della canzone</vt:lpstr>
      <vt:lpstr>“Padre del ciel, dopo i perduti giorni”</vt:lpstr>
      <vt:lpstr>Riferimenti a “Padre del ciel, dopo i perduti giorni”</vt:lpstr>
      <vt:lpstr>  Presentazione a cura di: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Bellezza e crudeltà : Laura allo specchio</dc:title>
  <dc:creator>Black-Ice</dc:creator>
  <cp:lastModifiedBy>IST. MAIORANA</cp:lastModifiedBy>
  <cp:revision>227</cp:revision>
  <dcterms:created xsi:type="dcterms:W3CDTF">2010-02-26T15:27:14Z</dcterms:created>
  <dcterms:modified xsi:type="dcterms:W3CDTF">2010-05-26T07:49:37Z</dcterms:modified>
</cp:coreProperties>
</file>