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86" r:id="rId3"/>
    <p:sldId id="287" r:id="rId4"/>
    <p:sldId id="257" r:id="rId5"/>
    <p:sldId id="258" r:id="rId6"/>
    <p:sldId id="259" r:id="rId7"/>
    <p:sldId id="260" r:id="rId8"/>
    <p:sldId id="272" r:id="rId9"/>
    <p:sldId id="262" r:id="rId10"/>
    <p:sldId id="263" r:id="rId11"/>
    <p:sldId id="264" r:id="rId12"/>
    <p:sldId id="265" r:id="rId13"/>
    <p:sldId id="266" r:id="rId14"/>
    <p:sldId id="277" r:id="rId15"/>
    <p:sldId id="279" r:id="rId16"/>
    <p:sldId id="267" r:id="rId17"/>
    <p:sldId id="261" r:id="rId18"/>
    <p:sldId id="274" r:id="rId19"/>
    <p:sldId id="275" r:id="rId20"/>
    <p:sldId id="283" r:id="rId21"/>
    <p:sldId id="282" r:id="rId22"/>
    <p:sldId id="280" r:id="rId23"/>
    <p:sldId id="268" r:id="rId24"/>
    <p:sldId id="284" r:id="rId25"/>
    <p:sldId id="273" r:id="rId26"/>
    <p:sldId id="269" r:id="rId27"/>
    <p:sldId id="288" r:id="rId28"/>
    <p:sldId id="290" r:id="rId29"/>
    <p:sldId id="294" r:id="rId30"/>
    <p:sldId id="292" r:id="rId31"/>
    <p:sldId id="291" r:id="rId3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F50"/>
    <a:srgbClr val="FF9900"/>
    <a:srgbClr val="B87511"/>
    <a:srgbClr val="FFCC00"/>
    <a:srgbClr val="252E3B"/>
    <a:srgbClr val="7B7B7B"/>
    <a:srgbClr val="595959"/>
    <a:srgbClr val="548235"/>
    <a:srgbClr val="583400"/>
    <a:srgbClr val="A86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362" autoAdjust="0"/>
    <p:restoredTop sz="96404" autoAdjust="0"/>
  </p:normalViewPr>
  <p:slideViewPr>
    <p:cSldViewPr snapToGrid="0">
      <p:cViewPr varScale="1">
        <p:scale>
          <a:sx n="110" d="100"/>
          <a:sy n="110" d="100"/>
        </p:scale>
        <p:origin x="13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2F1D81-1341-4242-A103-47D5B958680E}" type="datetimeFigureOut">
              <a:rPr lang="it-IT" smtClean="0"/>
              <a:t>09/06/2019</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69BB3F-B14D-4C6B-8583-0521C0F090B1}" type="slidenum">
              <a:rPr lang="it-IT" smtClean="0"/>
              <a:t>‹N›</a:t>
            </a:fld>
            <a:endParaRPr lang="it-IT"/>
          </a:p>
        </p:txBody>
      </p:sp>
    </p:spTree>
    <p:extLst>
      <p:ext uri="{BB962C8B-B14F-4D97-AF65-F5344CB8AC3E}">
        <p14:creationId xmlns:p14="http://schemas.microsoft.com/office/powerpoint/2010/main" val="218705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469BB3F-B14D-4C6B-8583-0521C0F090B1}" type="slidenum">
              <a:rPr lang="it-IT" smtClean="0"/>
              <a:t>4</a:t>
            </a:fld>
            <a:endParaRPr lang="it-IT"/>
          </a:p>
        </p:txBody>
      </p:sp>
    </p:spTree>
    <p:extLst>
      <p:ext uri="{BB962C8B-B14F-4D97-AF65-F5344CB8AC3E}">
        <p14:creationId xmlns:p14="http://schemas.microsoft.com/office/powerpoint/2010/main" val="284370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469BB3F-B14D-4C6B-8583-0521C0F090B1}" type="slidenum">
              <a:rPr lang="it-IT" smtClean="0"/>
              <a:t>5</a:t>
            </a:fld>
            <a:endParaRPr lang="it-IT"/>
          </a:p>
        </p:txBody>
      </p:sp>
    </p:spTree>
    <p:extLst>
      <p:ext uri="{BB962C8B-B14F-4D97-AF65-F5344CB8AC3E}">
        <p14:creationId xmlns:p14="http://schemas.microsoft.com/office/powerpoint/2010/main" val="202600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469BB3F-B14D-4C6B-8583-0521C0F090B1}" type="slidenum">
              <a:rPr lang="it-IT" smtClean="0"/>
              <a:t>8</a:t>
            </a:fld>
            <a:endParaRPr lang="it-IT"/>
          </a:p>
        </p:txBody>
      </p:sp>
    </p:spTree>
    <p:extLst>
      <p:ext uri="{BB962C8B-B14F-4D97-AF65-F5344CB8AC3E}">
        <p14:creationId xmlns:p14="http://schemas.microsoft.com/office/powerpoint/2010/main" val="4285428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469BB3F-B14D-4C6B-8583-0521C0F090B1}" type="slidenum">
              <a:rPr lang="it-IT" smtClean="0"/>
              <a:t>11</a:t>
            </a:fld>
            <a:endParaRPr lang="it-IT"/>
          </a:p>
        </p:txBody>
      </p:sp>
    </p:spTree>
    <p:extLst>
      <p:ext uri="{BB962C8B-B14F-4D97-AF65-F5344CB8AC3E}">
        <p14:creationId xmlns:p14="http://schemas.microsoft.com/office/powerpoint/2010/main" val="891646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469BB3F-B14D-4C6B-8583-0521C0F090B1}" type="slidenum">
              <a:rPr lang="it-IT" smtClean="0"/>
              <a:t>12</a:t>
            </a:fld>
            <a:endParaRPr lang="it-IT"/>
          </a:p>
        </p:txBody>
      </p:sp>
    </p:spTree>
    <p:extLst>
      <p:ext uri="{BB962C8B-B14F-4D97-AF65-F5344CB8AC3E}">
        <p14:creationId xmlns:p14="http://schemas.microsoft.com/office/powerpoint/2010/main" val="3469350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469BB3F-B14D-4C6B-8583-0521C0F090B1}" type="slidenum">
              <a:rPr lang="it-IT" smtClean="0"/>
              <a:t>13</a:t>
            </a:fld>
            <a:endParaRPr lang="it-IT"/>
          </a:p>
        </p:txBody>
      </p:sp>
    </p:spTree>
    <p:extLst>
      <p:ext uri="{BB962C8B-B14F-4D97-AF65-F5344CB8AC3E}">
        <p14:creationId xmlns:p14="http://schemas.microsoft.com/office/powerpoint/2010/main" val="2432364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469BB3F-B14D-4C6B-8583-0521C0F090B1}" type="slidenum">
              <a:rPr lang="it-IT" smtClean="0"/>
              <a:t>16</a:t>
            </a:fld>
            <a:endParaRPr lang="it-IT"/>
          </a:p>
        </p:txBody>
      </p:sp>
    </p:spTree>
    <p:extLst>
      <p:ext uri="{BB962C8B-B14F-4D97-AF65-F5344CB8AC3E}">
        <p14:creationId xmlns:p14="http://schemas.microsoft.com/office/powerpoint/2010/main" val="301855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469BB3F-B14D-4C6B-8583-0521C0F090B1}" type="slidenum">
              <a:rPr lang="it-IT" smtClean="0"/>
              <a:t>19</a:t>
            </a:fld>
            <a:endParaRPr lang="it-IT"/>
          </a:p>
        </p:txBody>
      </p:sp>
    </p:spTree>
    <p:extLst>
      <p:ext uri="{BB962C8B-B14F-4D97-AF65-F5344CB8AC3E}">
        <p14:creationId xmlns:p14="http://schemas.microsoft.com/office/powerpoint/2010/main" val="1507091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0AE8237-961C-4178-B1C7-0E799043F5A1}" type="datetimeFigureOut">
              <a:rPr lang="it-IT" smtClean="0"/>
              <a:t>09/06/2019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C673D8B-EBCD-4191-8464-61D215390B21}" type="slidenum">
              <a:rPr lang="it-IT" smtClean="0"/>
              <a:t>‹N›</a:t>
            </a:fld>
            <a:endParaRPr lang="it-IT"/>
          </a:p>
        </p:txBody>
      </p:sp>
    </p:spTree>
    <p:extLst>
      <p:ext uri="{BB962C8B-B14F-4D97-AF65-F5344CB8AC3E}">
        <p14:creationId xmlns:p14="http://schemas.microsoft.com/office/powerpoint/2010/main" val="567809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0AE8237-961C-4178-B1C7-0E799043F5A1}" type="datetimeFigureOut">
              <a:rPr lang="it-IT" smtClean="0"/>
              <a:t>09/06/2019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C673D8B-EBCD-4191-8464-61D215390B21}" type="slidenum">
              <a:rPr lang="it-IT" smtClean="0"/>
              <a:t>‹N›</a:t>
            </a:fld>
            <a:endParaRPr lang="it-IT"/>
          </a:p>
        </p:txBody>
      </p:sp>
    </p:spTree>
    <p:extLst>
      <p:ext uri="{BB962C8B-B14F-4D97-AF65-F5344CB8AC3E}">
        <p14:creationId xmlns:p14="http://schemas.microsoft.com/office/powerpoint/2010/main" val="2043668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0AE8237-961C-4178-B1C7-0E799043F5A1}" type="datetimeFigureOut">
              <a:rPr lang="it-IT" smtClean="0"/>
              <a:t>09/06/2019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C673D8B-EBCD-4191-8464-61D215390B21}" type="slidenum">
              <a:rPr lang="it-IT" smtClean="0"/>
              <a:t>‹N›</a:t>
            </a:fld>
            <a:endParaRPr lang="it-IT"/>
          </a:p>
        </p:txBody>
      </p:sp>
    </p:spTree>
    <p:extLst>
      <p:ext uri="{BB962C8B-B14F-4D97-AF65-F5344CB8AC3E}">
        <p14:creationId xmlns:p14="http://schemas.microsoft.com/office/powerpoint/2010/main" val="2693460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0AE8237-961C-4178-B1C7-0E799043F5A1}" type="datetimeFigureOut">
              <a:rPr lang="it-IT" smtClean="0"/>
              <a:t>09/06/2019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C673D8B-EBCD-4191-8464-61D215390B21}" type="slidenum">
              <a:rPr lang="it-IT" smtClean="0"/>
              <a:t>‹N›</a:t>
            </a:fld>
            <a:endParaRPr lang="it-IT"/>
          </a:p>
        </p:txBody>
      </p:sp>
    </p:spTree>
    <p:extLst>
      <p:ext uri="{BB962C8B-B14F-4D97-AF65-F5344CB8AC3E}">
        <p14:creationId xmlns:p14="http://schemas.microsoft.com/office/powerpoint/2010/main" val="1810939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A0AE8237-961C-4178-B1C7-0E799043F5A1}" type="datetimeFigureOut">
              <a:rPr lang="it-IT" smtClean="0"/>
              <a:t>09/06/2019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C673D8B-EBCD-4191-8464-61D215390B21}" type="slidenum">
              <a:rPr lang="it-IT" smtClean="0"/>
              <a:t>‹N›</a:t>
            </a:fld>
            <a:endParaRPr lang="it-IT"/>
          </a:p>
        </p:txBody>
      </p:sp>
    </p:spTree>
    <p:extLst>
      <p:ext uri="{BB962C8B-B14F-4D97-AF65-F5344CB8AC3E}">
        <p14:creationId xmlns:p14="http://schemas.microsoft.com/office/powerpoint/2010/main" val="767200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0AE8237-961C-4178-B1C7-0E799043F5A1}" type="datetimeFigureOut">
              <a:rPr lang="it-IT" smtClean="0"/>
              <a:t>09/06/2019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C673D8B-EBCD-4191-8464-61D215390B21}" type="slidenum">
              <a:rPr lang="it-IT" smtClean="0"/>
              <a:t>‹N›</a:t>
            </a:fld>
            <a:endParaRPr lang="it-IT"/>
          </a:p>
        </p:txBody>
      </p:sp>
    </p:spTree>
    <p:extLst>
      <p:ext uri="{BB962C8B-B14F-4D97-AF65-F5344CB8AC3E}">
        <p14:creationId xmlns:p14="http://schemas.microsoft.com/office/powerpoint/2010/main" val="2119102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0AE8237-961C-4178-B1C7-0E799043F5A1}" type="datetimeFigureOut">
              <a:rPr lang="it-IT" smtClean="0"/>
              <a:t>09/06/2019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C673D8B-EBCD-4191-8464-61D215390B21}" type="slidenum">
              <a:rPr lang="it-IT" smtClean="0"/>
              <a:t>‹N›</a:t>
            </a:fld>
            <a:endParaRPr lang="it-IT"/>
          </a:p>
        </p:txBody>
      </p:sp>
    </p:spTree>
    <p:extLst>
      <p:ext uri="{BB962C8B-B14F-4D97-AF65-F5344CB8AC3E}">
        <p14:creationId xmlns:p14="http://schemas.microsoft.com/office/powerpoint/2010/main" val="1623218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0AE8237-961C-4178-B1C7-0E799043F5A1}" type="datetimeFigureOut">
              <a:rPr lang="it-IT" smtClean="0"/>
              <a:t>09/06/2019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C673D8B-EBCD-4191-8464-61D215390B21}" type="slidenum">
              <a:rPr lang="it-IT" smtClean="0"/>
              <a:t>‹N›</a:t>
            </a:fld>
            <a:endParaRPr lang="it-IT"/>
          </a:p>
        </p:txBody>
      </p:sp>
    </p:spTree>
    <p:extLst>
      <p:ext uri="{BB962C8B-B14F-4D97-AF65-F5344CB8AC3E}">
        <p14:creationId xmlns:p14="http://schemas.microsoft.com/office/powerpoint/2010/main" val="3159875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0AE8237-961C-4178-B1C7-0E799043F5A1}" type="datetimeFigureOut">
              <a:rPr lang="it-IT" smtClean="0"/>
              <a:t>09/06/2019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C673D8B-EBCD-4191-8464-61D215390B21}" type="slidenum">
              <a:rPr lang="it-IT" smtClean="0"/>
              <a:t>‹N›</a:t>
            </a:fld>
            <a:endParaRPr lang="it-IT"/>
          </a:p>
        </p:txBody>
      </p:sp>
    </p:spTree>
    <p:extLst>
      <p:ext uri="{BB962C8B-B14F-4D97-AF65-F5344CB8AC3E}">
        <p14:creationId xmlns:p14="http://schemas.microsoft.com/office/powerpoint/2010/main" val="1098334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A0AE8237-961C-4178-B1C7-0E799043F5A1}" type="datetimeFigureOut">
              <a:rPr lang="it-IT" smtClean="0"/>
              <a:t>09/06/2019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C673D8B-EBCD-4191-8464-61D215390B21}" type="slidenum">
              <a:rPr lang="it-IT" smtClean="0"/>
              <a:t>‹N›</a:t>
            </a:fld>
            <a:endParaRPr lang="it-IT"/>
          </a:p>
        </p:txBody>
      </p:sp>
    </p:spTree>
    <p:extLst>
      <p:ext uri="{BB962C8B-B14F-4D97-AF65-F5344CB8AC3E}">
        <p14:creationId xmlns:p14="http://schemas.microsoft.com/office/powerpoint/2010/main" val="3167354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A0AE8237-961C-4178-B1C7-0E799043F5A1}" type="datetimeFigureOut">
              <a:rPr lang="it-IT" smtClean="0"/>
              <a:t>09/06/2019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C673D8B-EBCD-4191-8464-61D215390B21}" type="slidenum">
              <a:rPr lang="it-IT" smtClean="0"/>
              <a:t>‹N›</a:t>
            </a:fld>
            <a:endParaRPr lang="it-IT"/>
          </a:p>
        </p:txBody>
      </p:sp>
    </p:spTree>
    <p:extLst>
      <p:ext uri="{BB962C8B-B14F-4D97-AF65-F5344CB8AC3E}">
        <p14:creationId xmlns:p14="http://schemas.microsoft.com/office/powerpoint/2010/main" val="1327239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AE8237-961C-4178-B1C7-0E799043F5A1}" type="datetimeFigureOut">
              <a:rPr lang="it-IT" smtClean="0"/>
              <a:t>09/06/2019</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673D8B-EBCD-4191-8464-61D215390B21}" type="slidenum">
              <a:rPr lang="it-IT" smtClean="0"/>
              <a:t>‹N›</a:t>
            </a:fld>
            <a:endParaRPr lang="it-IT"/>
          </a:p>
        </p:txBody>
      </p:sp>
    </p:spTree>
    <p:extLst>
      <p:ext uri="{BB962C8B-B14F-4D97-AF65-F5344CB8AC3E}">
        <p14:creationId xmlns:p14="http://schemas.microsoft.com/office/powerpoint/2010/main" val="204662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slide" Target="slide28.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slide" Target="slide30.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5.jpe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slide" Target="slide22.xml"/><Relationship Id="rId1" Type="http://schemas.openxmlformats.org/officeDocument/2006/relationships/slideLayout" Target="../slideLayouts/slideLayout7.xml"/><Relationship Id="rId6" Type="http://schemas.openxmlformats.org/officeDocument/2006/relationships/slide" Target="slide7.xml"/><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slide" Target="slide11.xml"/><Relationship Id="rId4" Type="http://schemas.openxmlformats.org/officeDocument/2006/relationships/slide" Target="slide16.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jpg"/><Relationship Id="rId9" Type="http://schemas.openxmlformats.org/officeDocument/2006/relationships/image" Target="../media/image43.jp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0.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390.png"/><Relationship Id="rId1" Type="http://schemas.openxmlformats.org/officeDocument/2006/relationships/slideLayout" Target="../slideLayouts/slideLayout7.xml"/><Relationship Id="rId6" Type="http://schemas.openxmlformats.org/officeDocument/2006/relationships/image" Target="../media/image320.png"/><Relationship Id="rId11" Type="http://schemas.openxmlformats.org/officeDocument/2006/relationships/image" Target="../media/image370.png"/><Relationship Id="rId5" Type="http://schemas.openxmlformats.org/officeDocument/2006/relationships/image" Target="../media/image45.jpeg"/><Relationship Id="rId10" Type="http://schemas.openxmlformats.org/officeDocument/2006/relationships/image" Target="../media/image36.png"/><Relationship Id="rId4" Type="http://schemas.openxmlformats.org/officeDocument/2006/relationships/image" Target="../media/image300.png"/><Relationship Id="rId9" Type="http://schemas.openxmlformats.org/officeDocument/2006/relationships/image" Target="../media/image350.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20.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2.png"/><Relationship Id="rId3" Type="http://schemas.openxmlformats.org/officeDocument/2006/relationships/image" Target="../media/image400.png"/><Relationship Id="rId7" Type="http://schemas.openxmlformats.org/officeDocument/2006/relationships/image" Target="../media/image48.png"/><Relationship Id="rId12" Type="http://schemas.openxmlformats.org/officeDocument/2006/relationships/image" Target="../media/image55.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4.png"/><Relationship Id="rId5" Type="http://schemas.openxmlformats.org/officeDocument/2006/relationships/image" Target="../media/image50.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46.jpeg"/><Relationship Id="rId1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2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slide" Target="slide12.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slide" Target="slide3.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1.png"/><Relationship Id="rId2" Type="http://schemas.openxmlformats.org/officeDocument/2006/relationships/slide" Target="slide17.xml"/><Relationship Id="rId1" Type="http://schemas.openxmlformats.org/officeDocument/2006/relationships/slideLayout" Target="../slideLayouts/slideLayout7.xml"/><Relationship Id="rId6" Type="http://schemas.openxmlformats.org/officeDocument/2006/relationships/slide" Target="slide8.xml"/><Relationship Id="rId11" Type="http://schemas.openxmlformats.org/officeDocument/2006/relationships/slide" Target="slide14.xml"/><Relationship Id="rId5" Type="http://schemas.openxmlformats.org/officeDocument/2006/relationships/image" Target="../media/image8.png"/><Relationship Id="rId10" Type="http://schemas.openxmlformats.org/officeDocument/2006/relationships/slide" Target="slide29.xml"/><Relationship Id="rId4" Type="http://schemas.openxmlformats.org/officeDocument/2006/relationships/slide" Target="slide9.xml"/><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slide" Target="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 Target="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ttangolo 32"/>
          <p:cNvSpPr/>
          <p:nvPr/>
        </p:nvSpPr>
        <p:spPr>
          <a:xfrm>
            <a:off x="-9525" y="-1"/>
            <a:ext cx="12192000" cy="6858000"/>
          </a:xfrm>
          <a:prstGeom prst="re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CasellaDiTesto 33"/>
          <p:cNvSpPr txBox="1"/>
          <p:nvPr/>
        </p:nvSpPr>
        <p:spPr>
          <a:xfrm>
            <a:off x="0" y="187309"/>
            <a:ext cx="6612088" cy="1200329"/>
          </a:xfrm>
          <a:prstGeom prst="rect">
            <a:avLst/>
          </a:prstGeom>
          <a:noFill/>
        </p:spPr>
        <p:txBody>
          <a:bodyPr wrap="square" rtlCol="0">
            <a:spAutoFit/>
          </a:bodyPr>
          <a:lstStyle/>
          <a:p>
            <a:r>
              <a:rPr lang="it-IT" sz="3600" b="1" dirty="0" smtClean="0">
                <a:solidFill>
                  <a:srgbClr val="FF9900"/>
                </a:solidFill>
                <a:effectLst>
                  <a:outerShdw blurRad="38100" dist="38100" dir="2700000" algn="tl">
                    <a:srgbClr val="000000">
                      <a:alpha val="43137"/>
                    </a:srgbClr>
                  </a:outerShdw>
                </a:effectLst>
                <a:latin typeface="SuperFrench" panose="00000400000000000000" pitchFamily="2" charset="2"/>
              </a:rPr>
              <a:t>LA STORIA DEL TEATRO</a:t>
            </a:r>
          </a:p>
          <a:p>
            <a:r>
              <a:rPr lang="it-IT" sz="3600" b="1" dirty="0" smtClean="0">
                <a:solidFill>
                  <a:srgbClr val="FF9900"/>
                </a:solidFill>
                <a:effectLst>
                  <a:outerShdw blurRad="38100" dist="38100" dir="2700000" algn="tl">
                    <a:srgbClr val="000000">
                      <a:alpha val="43137"/>
                    </a:srgbClr>
                  </a:outerShdw>
                </a:effectLst>
                <a:latin typeface="SuperFrench" panose="00000400000000000000" pitchFamily="2" charset="2"/>
              </a:rPr>
              <a:t>ROMANO DI CATANIA</a:t>
            </a:r>
            <a:endParaRPr lang="it-IT" sz="3600" b="1" dirty="0">
              <a:solidFill>
                <a:srgbClr val="FF9900"/>
              </a:solidFill>
              <a:effectLst>
                <a:outerShdw blurRad="38100" dist="38100" dir="2700000" algn="tl">
                  <a:srgbClr val="000000">
                    <a:alpha val="43137"/>
                  </a:srgbClr>
                </a:outerShdw>
              </a:effectLst>
              <a:latin typeface="SuperFrench" panose="00000400000000000000" pitchFamily="2" charset="2"/>
            </a:endParaRPr>
          </a:p>
        </p:txBody>
      </p:sp>
      <p:sp>
        <p:nvSpPr>
          <p:cNvPr id="36" name="CasellaDiTesto 35"/>
          <p:cNvSpPr txBox="1"/>
          <p:nvPr/>
        </p:nvSpPr>
        <p:spPr>
          <a:xfrm>
            <a:off x="88210" y="1887097"/>
            <a:ext cx="4552950" cy="646331"/>
          </a:xfrm>
          <a:prstGeom prst="rect">
            <a:avLst/>
          </a:prstGeom>
          <a:noFill/>
        </p:spPr>
        <p:txBody>
          <a:bodyPr wrap="square" rtlCol="0">
            <a:spAutoFit/>
          </a:bodyPr>
          <a:lstStyle/>
          <a:p>
            <a:r>
              <a:rPr lang="it-IT" sz="3600" dirty="0" smtClean="0">
                <a:solidFill>
                  <a:schemeClr val="bg1"/>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UDA TRASVERSALE</a:t>
            </a:r>
          </a:p>
        </p:txBody>
      </p:sp>
      <p:sp>
        <p:nvSpPr>
          <p:cNvPr id="37" name="Parallelogramma 36"/>
          <p:cNvSpPr/>
          <p:nvPr/>
        </p:nvSpPr>
        <p:spPr>
          <a:xfrm>
            <a:off x="1548794" y="4488768"/>
            <a:ext cx="1181199" cy="1283379"/>
          </a:xfrm>
          <a:prstGeom prst="parallelogram">
            <a:avLst>
              <a:gd name="adj" fmla="val 87714"/>
            </a:avLst>
          </a:prstGeom>
          <a:solidFill>
            <a:srgbClr val="FF99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9900"/>
              </a:solidFill>
            </a:endParaRPr>
          </a:p>
        </p:txBody>
      </p:sp>
      <p:sp>
        <p:nvSpPr>
          <p:cNvPr id="2" name="CasellaDiTesto 1"/>
          <p:cNvSpPr txBox="1"/>
          <p:nvPr/>
        </p:nvSpPr>
        <p:spPr>
          <a:xfrm rot="18499616">
            <a:off x="886663" y="6210331"/>
            <a:ext cx="1018695" cy="369332"/>
          </a:xfrm>
          <a:prstGeom prst="rect">
            <a:avLst/>
          </a:prstGeom>
          <a:noFill/>
        </p:spPr>
        <p:txBody>
          <a:bodyPr wrap="square" rtlCol="0">
            <a:spAutoFit/>
          </a:bodyPr>
          <a:lstStyle/>
          <a:p>
            <a:r>
              <a:rPr lang="it-IT" b="1" dirty="0" smtClean="0">
                <a:solidFill>
                  <a:schemeClr val="bg1"/>
                </a:solidFill>
                <a:effectLst>
                  <a:outerShdw blurRad="38100" dist="38100" dir="2700000" algn="tl">
                    <a:srgbClr val="000000">
                      <a:alpha val="43137"/>
                    </a:srgbClr>
                  </a:outerShdw>
                </a:effectLst>
                <a:latin typeface="SuperFrench" panose="00000400000000000000" pitchFamily="2" charset="2"/>
              </a:rPr>
              <a:t>Autori</a:t>
            </a:r>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a:t>
            </a:r>
            <a:endParaRPr lang="it-IT" b="1" dirty="0">
              <a:solidFill>
                <a:schemeClr val="bg1"/>
              </a:solidFill>
              <a:effectLst>
                <a:outerShdw blurRad="38100" dist="38100" dir="2700000" algn="tl">
                  <a:srgbClr val="000000">
                    <a:alpha val="43137"/>
                  </a:srgbClr>
                </a:outerShdw>
              </a:effectLst>
              <a:latin typeface="SuperFrench" panose="00000400000000000000" pitchFamily="2" charset="2"/>
            </a:endParaRPr>
          </a:p>
        </p:txBody>
      </p:sp>
      <p:sp>
        <p:nvSpPr>
          <p:cNvPr id="3" name="Rettangolo 2"/>
          <p:cNvSpPr/>
          <p:nvPr/>
        </p:nvSpPr>
        <p:spPr>
          <a:xfrm rot="18480000">
            <a:off x="1274853" y="5450916"/>
            <a:ext cx="1499128" cy="338554"/>
          </a:xfrm>
          <a:prstGeom prst="rect">
            <a:avLst/>
          </a:prstGeom>
        </p:spPr>
        <p:txBody>
          <a:bodyPr wrap="none">
            <a:spAutoFit/>
          </a:bodyPr>
          <a:lstStyle/>
          <a:p>
            <a:r>
              <a:rPr lang="it-IT" sz="1600" dirty="0">
                <a:solidFill>
                  <a:schemeClr val="bg1"/>
                </a:solidFill>
                <a:effectLst>
                  <a:outerShdw blurRad="38100" dist="38100" dir="2700000" algn="tl">
                    <a:srgbClr val="000000">
                      <a:alpha val="43137"/>
                    </a:srgbClr>
                  </a:outerShdw>
                </a:effectLst>
                <a:latin typeface="SuperFrench" panose="00000400000000000000" pitchFamily="2" charset="2"/>
              </a:rPr>
              <a:t>Barbaro Daniele</a:t>
            </a:r>
          </a:p>
        </p:txBody>
      </p:sp>
      <p:sp>
        <p:nvSpPr>
          <p:cNvPr id="25" name="Figura a mano libera 24"/>
          <p:cNvSpPr/>
          <p:nvPr/>
        </p:nvSpPr>
        <p:spPr>
          <a:xfrm>
            <a:off x="847725" y="3286125"/>
            <a:ext cx="5238750" cy="3571875"/>
          </a:xfrm>
          <a:custGeom>
            <a:avLst/>
            <a:gdLst>
              <a:gd name="connsiteX0" fmla="*/ 0 w 2152650"/>
              <a:gd name="connsiteY0" fmla="*/ 1485900 h 1485900"/>
              <a:gd name="connsiteX1" fmla="*/ 1162050 w 2152650"/>
              <a:gd name="connsiteY1" fmla="*/ 0 h 1485900"/>
              <a:gd name="connsiteX2" fmla="*/ 2152650 w 2152650"/>
              <a:gd name="connsiteY2" fmla="*/ 28575 h 1485900"/>
            </a:gdLst>
            <a:ahLst/>
            <a:cxnLst>
              <a:cxn ang="0">
                <a:pos x="connsiteX0" y="connsiteY0"/>
              </a:cxn>
              <a:cxn ang="0">
                <a:pos x="connsiteX1" y="connsiteY1"/>
              </a:cxn>
              <a:cxn ang="0">
                <a:pos x="connsiteX2" y="connsiteY2"/>
              </a:cxn>
            </a:cxnLst>
            <a:rect l="l" t="t" r="r" b="b"/>
            <a:pathLst>
              <a:path w="2152650" h="1485900">
                <a:moveTo>
                  <a:pt x="0" y="1485900"/>
                </a:moveTo>
                <a:lnTo>
                  <a:pt x="1162050" y="0"/>
                </a:lnTo>
                <a:lnTo>
                  <a:pt x="2152650" y="28575"/>
                </a:lnTo>
              </a:path>
            </a:pathLst>
          </a:cu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rot="18480000">
            <a:off x="1267943" y="5477067"/>
            <a:ext cx="1459054" cy="338554"/>
          </a:xfrm>
          <a:prstGeom prst="rect">
            <a:avLst/>
          </a:prstGeom>
        </p:spPr>
        <p:txBody>
          <a:bodyPr wrap="none">
            <a:spAutoFit/>
          </a:bodyPr>
          <a:lstStyle/>
          <a:p>
            <a:r>
              <a:rPr lang="it-IT" sz="1600" dirty="0" err="1" smtClean="0">
                <a:solidFill>
                  <a:schemeClr val="bg1"/>
                </a:solidFill>
                <a:effectLst>
                  <a:outerShdw blurRad="38100" dist="38100" dir="2700000" algn="tl">
                    <a:srgbClr val="000000">
                      <a:alpha val="43137"/>
                    </a:srgbClr>
                  </a:outerShdw>
                </a:effectLst>
                <a:latin typeface="SuperFrench" panose="00000400000000000000" pitchFamily="2" charset="2"/>
              </a:rPr>
              <a:t>Maimone</a:t>
            </a:r>
            <a:r>
              <a:rPr lang="it-IT" sz="1600" dirty="0" smtClean="0">
                <a:solidFill>
                  <a:schemeClr val="bg1"/>
                </a:solidFill>
                <a:effectLst>
                  <a:outerShdw blurRad="38100" dist="38100" dir="2700000" algn="tl">
                    <a:srgbClr val="000000">
                      <a:alpha val="43137"/>
                    </a:srgbClr>
                  </a:outerShdw>
                </a:effectLst>
                <a:latin typeface="SuperFrench" panose="00000400000000000000" pitchFamily="2" charset="2"/>
              </a:rPr>
              <a:t> Dario</a:t>
            </a:r>
            <a:endParaRPr lang="it-IT" sz="1600" dirty="0">
              <a:solidFill>
                <a:schemeClr val="bg1"/>
              </a:solidFill>
              <a:effectLst>
                <a:outerShdw blurRad="38100" dist="38100" dir="2700000" algn="tl">
                  <a:srgbClr val="000000">
                    <a:alpha val="43137"/>
                  </a:srgbClr>
                </a:outerShdw>
              </a:effectLst>
              <a:latin typeface="SuperFrench" panose="00000400000000000000" pitchFamily="2" charset="2"/>
            </a:endParaRPr>
          </a:p>
        </p:txBody>
      </p:sp>
      <p:sp>
        <p:nvSpPr>
          <p:cNvPr id="14" name="Rettangolo 13"/>
          <p:cNvSpPr/>
          <p:nvPr/>
        </p:nvSpPr>
        <p:spPr>
          <a:xfrm rot="18480000">
            <a:off x="1231067" y="5401277"/>
            <a:ext cx="1651414" cy="338554"/>
          </a:xfrm>
          <a:prstGeom prst="rect">
            <a:avLst/>
          </a:prstGeom>
        </p:spPr>
        <p:txBody>
          <a:bodyPr wrap="none">
            <a:spAutoFit/>
          </a:bodyPr>
          <a:lstStyle/>
          <a:p>
            <a:r>
              <a:rPr lang="it-IT" sz="1600" dirty="0" err="1" smtClean="0">
                <a:solidFill>
                  <a:schemeClr val="bg1"/>
                </a:solidFill>
                <a:effectLst>
                  <a:outerShdw blurRad="38100" dist="38100" dir="2700000" algn="tl">
                    <a:srgbClr val="000000">
                      <a:alpha val="43137"/>
                    </a:srgbClr>
                  </a:outerShdw>
                </a:effectLst>
                <a:latin typeface="SuperFrench" panose="00000400000000000000" pitchFamily="2" charset="2"/>
              </a:rPr>
              <a:t>Micali</a:t>
            </a:r>
            <a:r>
              <a:rPr lang="it-IT" sz="1600" dirty="0" smtClean="0">
                <a:solidFill>
                  <a:schemeClr val="bg1"/>
                </a:solidFill>
                <a:effectLst>
                  <a:outerShdw blurRad="38100" dist="38100" dir="2700000" algn="tl">
                    <a:srgbClr val="000000">
                      <a:alpha val="43137"/>
                    </a:srgbClr>
                  </a:outerShdw>
                </a:effectLst>
                <a:latin typeface="SuperFrench" panose="00000400000000000000" pitchFamily="2" charset="2"/>
              </a:rPr>
              <a:t> Alessandro</a:t>
            </a:r>
            <a:endParaRPr lang="it-IT" sz="1600" dirty="0">
              <a:solidFill>
                <a:schemeClr val="bg1"/>
              </a:solidFill>
              <a:effectLst>
                <a:outerShdw blurRad="38100" dist="38100" dir="2700000" algn="tl">
                  <a:srgbClr val="000000">
                    <a:alpha val="43137"/>
                  </a:srgbClr>
                </a:outerShdw>
              </a:effectLst>
              <a:latin typeface="SuperFrench" panose="00000400000000000000" pitchFamily="2" charset="2"/>
            </a:endParaRPr>
          </a:p>
        </p:txBody>
      </p:sp>
      <p:sp>
        <p:nvSpPr>
          <p:cNvPr id="15" name="CasellaDiTesto 14"/>
          <p:cNvSpPr txBox="1"/>
          <p:nvPr/>
        </p:nvSpPr>
        <p:spPr>
          <a:xfrm rot="18499616">
            <a:off x="847568" y="6409921"/>
            <a:ext cx="912440" cy="298444"/>
          </a:xfrm>
          <a:prstGeom prst="rect">
            <a:avLst/>
          </a:prstGeom>
          <a:solidFill>
            <a:srgbClr val="333F50"/>
          </a:solidFill>
          <a:ln>
            <a:noFill/>
          </a:ln>
        </p:spPr>
        <p:txBody>
          <a:bodyPr wrap="square" rtlCol="0">
            <a:spAutoFit/>
          </a:bodyPr>
          <a:lstStyle/>
          <a:p>
            <a:endParaRPr lang="it-IT" b="1" dirty="0">
              <a:solidFill>
                <a:schemeClr val="bg1"/>
              </a:solidFill>
              <a:effectLst>
                <a:outerShdw blurRad="38100" dist="38100" dir="2700000" algn="tl">
                  <a:srgbClr val="000000">
                    <a:alpha val="43137"/>
                  </a:srgbClr>
                </a:outerShdw>
              </a:effectLst>
              <a:latin typeface="SuperFrench" panose="00000400000000000000" pitchFamily="2" charset="2"/>
            </a:endParaRPr>
          </a:p>
        </p:txBody>
      </p:sp>
      <p:sp>
        <p:nvSpPr>
          <p:cNvPr id="12" name="Parallelogramma 11"/>
          <p:cNvSpPr/>
          <p:nvPr/>
        </p:nvSpPr>
        <p:spPr>
          <a:xfrm>
            <a:off x="1181100" y="0"/>
            <a:ext cx="7166523" cy="6858001"/>
          </a:xfrm>
          <a:prstGeom prst="parallelogram">
            <a:avLst>
              <a:gd name="adj" fmla="val 78165"/>
            </a:avLst>
          </a:prstGeom>
          <a:solidFill>
            <a:srgbClr val="FF99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Figura a mano libera 31"/>
          <p:cNvSpPr/>
          <p:nvPr/>
        </p:nvSpPr>
        <p:spPr>
          <a:xfrm>
            <a:off x="1381125" y="0"/>
            <a:ext cx="10810875" cy="6858000"/>
          </a:xfrm>
          <a:custGeom>
            <a:avLst/>
            <a:gdLst>
              <a:gd name="connsiteX0" fmla="*/ 10810875 w 10810875"/>
              <a:gd name="connsiteY0" fmla="*/ 2691714 h 6858000"/>
              <a:gd name="connsiteX1" fmla="*/ 10810875 w 10810875"/>
              <a:gd name="connsiteY1" fmla="*/ 6857999 h 6858000"/>
              <a:gd name="connsiteX2" fmla="*/ 7469662 w 10810875"/>
              <a:gd name="connsiteY2" fmla="*/ 6857999 h 6858000"/>
              <a:gd name="connsiteX3" fmla="*/ 10619916 w 10810875"/>
              <a:gd name="connsiteY3" fmla="*/ 0 h 6858000"/>
              <a:gd name="connsiteX4" fmla="*/ 10810875 w 10810875"/>
              <a:gd name="connsiteY4" fmla="*/ 0 h 6858000"/>
              <a:gd name="connsiteX5" fmla="*/ 10810875 w 10810875"/>
              <a:gd name="connsiteY5" fmla="*/ 2466067 h 6858000"/>
              <a:gd name="connsiteX6" fmla="*/ 7282463 w 10810875"/>
              <a:gd name="connsiteY6" fmla="*/ 6858000 h 6858000"/>
              <a:gd name="connsiteX7" fmla="*/ 5110303 w 10810875"/>
              <a:gd name="connsiteY7" fmla="*/ 6858000 h 6858000"/>
              <a:gd name="connsiteX8" fmla="*/ 6802719 w 10810875"/>
              <a:gd name="connsiteY8" fmla="*/ 0 h 6858000"/>
              <a:gd name="connsiteX9" fmla="*/ 10460190 w 10810875"/>
              <a:gd name="connsiteY9" fmla="*/ 0 h 6858000"/>
              <a:gd name="connsiteX10" fmla="*/ 4949732 w 10810875"/>
              <a:gd name="connsiteY10" fmla="*/ 6857999 h 6858000"/>
              <a:gd name="connsiteX11" fmla="*/ 1411954 w 10810875"/>
              <a:gd name="connsiteY11" fmla="*/ 6857999 h 6858000"/>
              <a:gd name="connsiteX12" fmla="*/ 1292261 w 10810875"/>
              <a:gd name="connsiteY12" fmla="*/ 6857999 h 6858000"/>
              <a:gd name="connsiteX13" fmla="*/ 0 w 10810875"/>
              <a:gd name="connsiteY13" fmla="*/ 6857999 h 6858000"/>
              <a:gd name="connsiteX14" fmla="*/ 2846632 w 10810875"/>
              <a:gd name="connsiteY14" fmla="*/ 3314700 h 6858000"/>
              <a:gd name="connsiteX15" fmla="*/ 4139331 w 10810875"/>
              <a:gd name="connsiteY15" fmla="*/ 33147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10875" h="6858000">
                <a:moveTo>
                  <a:pt x="10810875" y="2691714"/>
                </a:moveTo>
                <a:lnTo>
                  <a:pt x="10810875" y="6857999"/>
                </a:lnTo>
                <a:lnTo>
                  <a:pt x="7469662" y="6857999"/>
                </a:lnTo>
                <a:close/>
                <a:moveTo>
                  <a:pt x="10619916" y="0"/>
                </a:moveTo>
                <a:lnTo>
                  <a:pt x="10810875" y="0"/>
                </a:lnTo>
                <a:lnTo>
                  <a:pt x="10810875" y="2466067"/>
                </a:lnTo>
                <a:lnTo>
                  <a:pt x="7282463" y="6858000"/>
                </a:lnTo>
                <a:lnTo>
                  <a:pt x="5110303" y="6858000"/>
                </a:lnTo>
                <a:close/>
                <a:moveTo>
                  <a:pt x="6802719" y="0"/>
                </a:moveTo>
                <a:lnTo>
                  <a:pt x="10460190" y="0"/>
                </a:lnTo>
                <a:lnTo>
                  <a:pt x="4949732" y="6857999"/>
                </a:lnTo>
                <a:lnTo>
                  <a:pt x="1411954" y="6857999"/>
                </a:lnTo>
                <a:lnTo>
                  <a:pt x="1292261" y="6857999"/>
                </a:lnTo>
                <a:lnTo>
                  <a:pt x="0" y="6857999"/>
                </a:lnTo>
                <a:lnTo>
                  <a:pt x="2846632" y="3314700"/>
                </a:lnTo>
                <a:lnTo>
                  <a:pt x="4139331" y="3314700"/>
                </a:lnTo>
                <a:close/>
              </a:path>
            </a:pathLst>
          </a:custGeom>
          <a:blipFill>
            <a:blip r:embed="rId2"/>
            <a:stretch>
              <a:fillRect/>
            </a:stretch>
          </a:blip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Figura a mano libera 3"/>
          <p:cNvSpPr/>
          <p:nvPr/>
        </p:nvSpPr>
        <p:spPr>
          <a:xfrm>
            <a:off x="3637503" y="1597688"/>
            <a:ext cx="1678075" cy="1678075"/>
          </a:xfrm>
          <a:custGeom>
            <a:avLst/>
            <a:gdLst>
              <a:gd name="connsiteX0" fmla="*/ 0 w 1678075"/>
              <a:gd name="connsiteY0" fmla="*/ 1657978 h 1678075"/>
              <a:gd name="connsiteX1" fmla="*/ 361741 w 1678075"/>
              <a:gd name="connsiteY1" fmla="*/ 1678075 h 1678075"/>
              <a:gd name="connsiteX2" fmla="*/ 1678075 w 1678075"/>
              <a:gd name="connsiteY2" fmla="*/ 0 h 1678075"/>
              <a:gd name="connsiteX3" fmla="*/ 1195754 w 1678075"/>
              <a:gd name="connsiteY3" fmla="*/ 10048 h 1678075"/>
              <a:gd name="connsiteX4" fmla="*/ 0 w 1678075"/>
              <a:gd name="connsiteY4" fmla="*/ 1657978 h 1678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8075" h="1678075">
                <a:moveTo>
                  <a:pt x="0" y="1657978"/>
                </a:moveTo>
                <a:lnTo>
                  <a:pt x="361741" y="1678075"/>
                </a:lnTo>
                <a:lnTo>
                  <a:pt x="1678075" y="0"/>
                </a:lnTo>
                <a:lnTo>
                  <a:pt x="1195754" y="10048"/>
                </a:lnTo>
                <a:lnTo>
                  <a:pt x="0" y="1657978"/>
                </a:lnTo>
                <a:close/>
              </a:path>
            </a:pathLst>
          </a:cu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Parallelogramma 16"/>
          <p:cNvSpPr/>
          <p:nvPr/>
        </p:nvSpPr>
        <p:spPr>
          <a:xfrm>
            <a:off x="607863" y="5772150"/>
            <a:ext cx="1108374" cy="1085850"/>
          </a:xfrm>
          <a:prstGeom prst="parallelogram">
            <a:avLst>
              <a:gd name="adj" fmla="val 78165"/>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222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1000"/>
                                  </p:stCondLst>
                                  <p:childTnLst>
                                    <p:set>
                                      <p:cBhvr>
                                        <p:cTn id="6" dur="1" fill="hold">
                                          <p:stCondLst>
                                            <p:cond delay="0"/>
                                          </p:stCondLst>
                                        </p:cTn>
                                        <p:tgtEl>
                                          <p:spTgt spid="15"/>
                                        </p:tgtEl>
                                        <p:attrNameLst>
                                          <p:attrName>style.visibility</p:attrName>
                                        </p:attrNameLst>
                                      </p:cBhvr>
                                      <p:to>
                                        <p:strVal val="hidden"/>
                                      </p:to>
                                    </p:set>
                                  </p:childTnLst>
                                </p:cTn>
                              </p:par>
                              <p:par>
                                <p:cTn id="7" presetID="42" presetClass="path" presetSubtype="0" accel="50000" decel="50000" fill="hold" grpId="3" nodeType="withEffect">
                                  <p:stCondLst>
                                    <p:cond delay="1000"/>
                                  </p:stCondLst>
                                  <p:childTnLst>
                                    <p:animMotion origin="layout" path="M -0.05846 0.14051 L -3.125E-6 2.59259E-6 " pathEditMode="relative" rAng="0" ptsTypes="AA">
                                      <p:cBhvr>
                                        <p:cTn id="8" dur="2000" fill="hold"/>
                                        <p:tgtEl>
                                          <p:spTgt spid="2"/>
                                        </p:tgtEl>
                                        <p:attrNameLst>
                                          <p:attrName>ppt_x</p:attrName>
                                          <p:attrName>ppt_y</p:attrName>
                                        </p:attrNameLst>
                                      </p:cBhvr>
                                      <p:rCtr x="2917" y="-7037"/>
                                    </p:animMotion>
                                  </p:childTnLst>
                                </p:cTn>
                              </p:par>
                            </p:childTnLst>
                          </p:cTn>
                        </p:par>
                        <p:par>
                          <p:cTn id="9" fill="hold">
                            <p:stCondLst>
                              <p:cond delay="3000"/>
                            </p:stCondLst>
                            <p:childTnLst>
                              <p:par>
                                <p:cTn id="10" presetID="22" presetClass="entr" presetSubtype="4" fill="hold" grpId="0" nodeType="afterEffect">
                                  <p:stCondLst>
                                    <p:cond delay="100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4500"/>
                            </p:stCondLst>
                            <p:childTnLst>
                              <p:par>
                                <p:cTn id="14" presetID="42" presetClass="path" presetSubtype="0" accel="50000" decel="50000" fill="hold" grpId="1" nodeType="afterEffect">
                                  <p:stCondLst>
                                    <p:cond delay="1500"/>
                                  </p:stCondLst>
                                  <p:childTnLst>
                                    <p:animMotion origin="layout" path="M 4.375E-6 -4.44444E-6 L 0.18919 -0.44166 " pathEditMode="relative" rAng="0" ptsTypes="AA">
                                      <p:cBhvr>
                                        <p:cTn id="15" dur="1000" fill="hold"/>
                                        <p:tgtEl>
                                          <p:spTgt spid="3"/>
                                        </p:tgtEl>
                                        <p:attrNameLst>
                                          <p:attrName>ppt_x</p:attrName>
                                          <p:attrName>ppt_y</p:attrName>
                                        </p:attrNameLst>
                                      </p:cBhvr>
                                      <p:rCtr x="9453" y="-22083"/>
                                    </p:animMotion>
                                  </p:childTnLst>
                                </p:cTn>
                              </p:par>
                            </p:childTnLst>
                          </p:cTn>
                        </p:par>
                        <p:par>
                          <p:cTn id="16" fill="hold">
                            <p:stCondLst>
                              <p:cond delay="7000"/>
                            </p:stCondLst>
                            <p:childTnLst>
                              <p:par>
                                <p:cTn id="17" presetID="22" presetClass="entr" presetSubtype="4" fill="hold" grpId="0" nodeType="afterEffect">
                                  <p:stCondLst>
                                    <p:cond delay="75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8250"/>
                            </p:stCondLst>
                            <p:childTnLst>
                              <p:par>
                                <p:cTn id="21" presetID="42" presetClass="path" presetSubtype="0" accel="50000" decel="50000" fill="hold" grpId="1" nodeType="afterEffect">
                                  <p:stCondLst>
                                    <p:cond delay="1500"/>
                                  </p:stCondLst>
                                  <p:childTnLst>
                                    <p:animMotion origin="layout" path="M -2.08333E-6 1.85185E-6 L 0.19063 -0.44769 " pathEditMode="relative" rAng="0" ptsTypes="AA">
                                      <p:cBhvr>
                                        <p:cTn id="22" dur="1000" fill="hold"/>
                                        <p:tgtEl>
                                          <p:spTgt spid="13"/>
                                        </p:tgtEl>
                                        <p:attrNameLst>
                                          <p:attrName>ppt_x</p:attrName>
                                          <p:attrName>ppt_y</p:attrName>
                                        </p:attrNameLst>
                                      </p:cBhvr>
                                      <p:rCtr x="9531" y="-22384"/>
                                    </p:animMotion>
                                  </p:childTnLst>
                                </p:cTn>
                              </p:par>
                            </p:childTnLst>
                          </p:cTn>
                        </p:par>
                        <p:par>
                          <p:cTn id="23" fill="hold">
                            <p:stCondLst>
                              <p:cond delay="10750"/>
                            </p:stCondLst>
                            <p:childTnLst>
                              <p:par>
                                <p:cTn id="24" presetID="22" presetClass="entr" presetSubtype="4" fill="hold" grpId="0" nodeType="afterEffect">
                                  <p:stCondLst>
                                    <p:cond delay="75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par>
                          <p:cTn id="27" fill="hold">
                            <p:stCondLst>
                              <p:cond delay="12000"/>
                            </p:stCondLst>
                            <p:childTnLst>
                              <p:par>
                                <p:cTn id="28" presetID="42" presetClass="path" presetSubtype="0" accel="50000" decel="50000" fill="hold" grpId="1" nodeType="afterEffect">
                                  <p:stCondLst>
                                    <p:cond delay="1500"/>
                                  </p:stCondLst>
                                  <p:childTnLst>
                                    <p:animMotion origin="layout" path="M 2.08333E-7 1.48148E-6 L 0.18737 -0.43449 " pathEditMode="relative" rAng="0" ptsTypes="AA">
                                      <p:cBhvr>
                                        <p:cTn id="29" dur="1000" fill="hold"/>
                                        <p:tgtEl>
                                          <p:spTgt spid="14"/>
                                        </p:tgtEl>
                                        <p:attrNameLst>
                                          <p:attrName>ppt_x</p:attrName>
                                          <p:attrName>ppt_y</p:attrName>
                                        </p:attrNameLst>
                                      </p:cBhvr>
                                      <p:rCtr x="9362" y="-21736"/>
                                    </p:animMotion>
                                  </p:childTnLst>
                                </p:cTn>
                              </p:par>
                            </p:childTnLst>
                          </p:cTn>
                        </p:par>
                        <p:par>
                          <p:cTn id="30" fill="hold">
                            <p:stCondLst>
                              <p:cond delay="14500"/>
                            </p:stCondLst>
                            <p:childTnLst>
                              <p:par>
                                <p:cTn id="31" presetID="42" presetClass="path" presetSubtype="0" accel="50000" decel="50000" fill="hold" grpId="1" nodeType="afterEffect">
                                  <p:stCondLst>
                                    <p:cond delay="1000"/>
                                  </p:stCondLst>
                                  <p:childTnLst>
                                    <p:animMotion origin="layout" path="M -3.125E-6 2.59259E-6 L -0.05847 0.14051 " pathEditMode="relative" rAng="0" ptsTypes="AA">
                                      <p:cBhvr>
                                        <p:cTn id="32" dur="1000" fill="hold"/>
                                        <p:tgtEl>
                                          <p:spTgt spid="2"/>
                                        </p:tgtEl>
                                        <p:attrNameLst>
                                          <p:attrName>ppt_x</p:attrName>
                                          <p:attrName>ppt_y</p:attrName>
                                        </p:attrNameLst>
                                      </p:cBhvr>
                                      <p:rCtr x="-2839" y="7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2" grpId="3"/>
      <p:bldP spid="3" grpId="0"/>
      <p:bldP spid="3" grpId="1"/>
      <p:bldP spid="13" grpId="0"/>
      <p:bldP spid="13" grpId="1"/>
      <p:bldP spid="14" grpId="0"/>
      <p:bldP spid="14" grpId="1"/>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CasellaDiTesto 2"/>
          <p:cNvSpPr txBox="1"/>
          <p:nvPr/>
        </p:nvSpPr>
        <p:spPr>
          <a:xfrm>
            <a:off x="212900" y="256077"/>
            <a:ext cx="5020581" cy="892552"/>
          </a:xfrm>
          <a:prstGeom prst="rect">
            <a:avLst/>
          </a:prstGeom>
          <a:noFill/>
        </p:spPr>
        <p:txBody>
          <a:bodyPr wrap="square" rtlCol="0">
            <a:spAutoFit/>
          </a:bodyPr>
          <a:lstStyle/>
          <a:p>
            <a:r>
              <a:rPr lang="it-IT" sz="5200" b="1" dirty="0" smtClean="0">
                <a:solidFill>
                  <a:srgbClr val="FF9900"/>
                </a:solidFill>
                <a:effectLst>
                  <a:outerShdw blurRad="38100" dist="38100" dir="2700000" algn="tl">
                    <a:srgbClr val="000000">
                      <a:alpha val="43137"/>
                    </a:srgbClr>
                  </a:outerShdw>
                </a:effectLst>
                <a:latin typeface="SuperFrench" panose="00000400000000000000" pitchFamily="2" charset="2"/>
              </a:rPr>
              <a:t>IL PANCRAZIO</a:t>
            </a:r>
            <a:endParaRPr lang="it-IT" sz="5200" b="1" dirty="0">
              <a:solidFill>
                <a:srgbClr val="FF9900"/>
              </a:solidFill>
              <a:effectLst>
                <a:outerShdw blurRad="38100" dist="38100" dir="2700000" algn="tl">
                  <a:srgbClr val="000000">
                    <a:alpha val="43137"/>
                  </a:srgbClr>
                </a:outerShdw>
              </a:effectLst>
              <a:latin typeface="SuperFrench" panose="00000400000000000000" pitchFamily="2" charset="2"/>
            </a:endParaRPr>
          </a:p>
        </p:txBody>
      </p:sp>
      <p:sp>
        <p:nvSpPr>
          <p:cNvPr id="4" name="Rettangolo 3"/>
          <p:cNvSpPr/>
          <p:nvPr/>
        </p:nvSpPr>
        <p:spPr>
          <a:xfrm>
            <a:off x="212899" y="1404706"/>
            <a:ext cx="11245675" cy="3539430"/>
          </a:xfrm>
          <a:prstGeom prst="rect">
            <a:avLst/>
          </a:prstGeom>
        </p:spPr>
        <p:txBody>
          <a:bodyPr wrap="square">
            <a:spAutoFit/>
          </a:bodyPr>
          <a:lstStyle/>
          <a:p>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Il pancrazio era un antico sport da combattimento celebrato anche nelle Olimpiadi dell’antica Grecia, che consisteva in un misto di lotta e pugilato. Questa disciplina era un agone da combattimento totale in cui tutte le tecniche erano ammesse, soltanto il mordere e l’accecare erano vietati: infatti queste venivano punite severamente con frustate dall'arbitro o dall'allenatore di turno. Non c'erano né riprese e né limiti di tempo, si combatteva fino alla resa di uno dei due partecipanti che poteva essere per cedimento, </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per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il classico </a:t>
            </a:r>
            <a:endPar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KO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o dichiarata dallo stesso atleta, che onorava, quando poteva </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fisicamente</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 il vincitore </a:t>
            </a:r>
            <a:endPar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mostrando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la sconfitta alzando l'indice in su verso l'arbitro. </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Talvolta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e non di rado un </a:t>
            </a:r>
            <a:endPar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atleta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si ritirava per timore di scontrarsi con qualche campione </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che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vinceva senza </a:t>
            </a:r>
            <a:endPar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sporcarsi di sabbia", l'</a:t>
            </a:r>
            <a:r>
              <a:rPr lang="it-IT" sz="1600" dirty="0" err="1">
                <a:solidFill>
                  <a:schemeClr val="bg1"/>
                </a:solidFill>
                <a:effectLst>
                  <a:outerShdw blurRad="38100" dist="38100" dir="2700000" algn="tl">
                    <a:srgbClr val="000000">
                      <a:alpha val="43137"/>
                    </a:srgbClr>
                  </a:outerShdw>
                </a:effectLst>
                <a:latin typeface="Arial Narrow" panose="020B0606020202030204" pitchFamily="34" charset="0"/>
              </a:rPr>
              <a:t>Akoniti</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 Non erano presenti neanche il </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quadrato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o la gabbia </a:t>
            </a:r>
            <a:endPar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come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li concepiamo noi ma sia le gare, sia gli allenamenti, si </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svolgevano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in uno spazio </a:t>
            </a:r>
            <a:endPar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con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sabbia predisposto nello stadio o nella palestra chiamato </a:t>
            </a:r>
            <a:r>
              <a:rPr lang="it-IT" sz="1600" dirty="0" err="1" smtClean="0">
                <a:solidFill>
                  <a:schemeClr val="bg1"/>
                </a:solidFill>
                <a:effectLst>
                  <a:outerShdw blurRad="38100" dist="38100" dir="2700000" algn="tl">
                    <a:srgbClr val="000000">
                      <a:alpha val="43137"/>
                    </a:srgbClr>
                  </a:outerShdw>
                </a:effectLst>
                <a:latin typeface="Arial Narrow" panose="020B0606020202030204" pitchFamily="34" charset="0"/>
              </a:rPr>
              <a:t>Skamma</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 questo </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attutiva </a:t>
            </a:r>
          </a:p>
          <a:p>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tra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l'altro le cadute e dava maggior stabilità nelle tecniche </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effettuate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in piedi. Una delle </a:t>
            </a:r>
            <a:endPar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particolarità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delle antiche Olimpiadi era l'abitudine di </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combattere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sotto il sole cocente </a:t>
            </a:r>
            <a:endPar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estivo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a metà della giornata: competere sotto la coltre </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di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calore con i raggi </a:t>
            </a:r>
            <a:r>
              <a:rPr lang="it-IT" sz="1600" dirty="0" err="1" smtClean="0">
                <a:solidFill>
                  <a:schemeClr val="bg1"/>
                </a:solidFill>
                <a:effectLst>
                  <a:outerShdw blurRad="38100" dist="38100" dir="2700000" algn="tl">
                    <a:srgbClr val="000000">
                      <a:alpha val="43137"/>
                    </a:srgbClr>
                  </a:outerShdw>
                </a:effectLst>
                <a:latin typeface="Arial Narrow" panose="020B0606020202030204" pitchFamily="34" charset="0"/>
              </a:rPr>
              <a:t>perpendico</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a:t>
            </a:r>
          </a:p>
          <a:p>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lari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poteva essere un nemico in più per la ricerca </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dell'agognata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vittoria e non di rado </a:t>
            </a:r>
            <a:endPar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9900" y="2392489"/>
            <a:ext cx="4533900" cy="2584323"/>
          </a:xfrm>
          <a:prstGeom prst="rect">
            <a:avLst/>
          </a:prstGeom>
          <a:ln>
            <a:noFill/>
          </a:ln>
          <a:effectLst>
            <a:outerShdw blurRad="190500" algn="tl" rotWithShape="0">
              <a:srgbClr val="000000">
                <a:alpha val="70000"/>
              </a:srgbClr>
            </a:outerShdw>
          </a:effectLst>
        </p:spPr>
      </p:pic>
      <p:sp>
        <p:nvSpPr>
          <p:cNvPr id="6" name="Triangolo rettangolo 5"/>
          <p:cNvSpPr/>
          <p:nvPr/>
        </p:nvSpPr>
        <p:spPr>
          <a:xfrm rot="10800000">
            <a:off x="7715250" y="-2"/>
            <a:ext cx="4476750" cy="1148630"/>
          </a:xfrm>
          <a:prstGeom prst="r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0" y="4944136"/>
            <a:ext cx="681433" cy="1938371"/>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riangolo rettangolo 9"/>
          <p:cNvSpPr/>
          <p:nvPr/>
        </p:nvSpPr>
        <p:spPr>
          <a:xfrm>
            <a:off x="681433" y="4943392"/>
            <a:ext cx="3514725" cy="1925667"/>
          </a:xfrm>
          <a:prstGeom prst="r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1107875" y="4813204"/>
            <a:ext cx="5852717" cy="338554"/>
          </a:xfrm>
          <a:prstGeom prst="rect">
            <a:avLst/>
          </a:prstGeom>
        </p:spPr>
        <p:txBody>
          <a:bodyPr wrap="square">
            <a:spAutoFit/>
          </a:bodyPr>
          <a:lstStyle/>
          <a:p>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atleti famosissimi persero proprio per il disagio derivato da questa </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situa-</a:t>
            </a:r>
          </a:p>
        </p:txBody>
      </p:sp>
      <p:sp>
        <p:nvSpPr>
          <p:cNvPr id="13" name="Rettangolo 12"/>
          <p:cNvSpPr/>
          <p:nvPr/>
        </p:nvSpPr>
        <p:spPr>
          <a:xfrm>
            <a:off x="1485900" y="5054787"/>
            <a:ext cx="9972674" cy="338554"/>
          </a:xfrm>
          <a:prstGeom prst="rect">
            <a:avLst/>
          </a:prstGeom>
        </p:spPr>
        <p:txBody>
          <a:bodyPr wrap="square">
            <a:spAutoFit/>
          </a:bodyPr>
          <a:lstStyle/>
          <a:p>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zione ambientale. Era usato abbondantemente l’olio d’oliva per contrastare le scottature, ma anche per tutelare la pelle </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dalle</a:t>
            </a:r>
            <a:endParaRPr lang="it-IT" sz="16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14" name="Rettangolo 13"/>
          <p:cNvSpPr/>
          <p:nvPr/>
        </p:nvSpPr>
        <p:spPr>
          <a:xfrm>
            <a:off x="1836140" y="5294673"/>
            <a:ext cx="9517660" cy="338554"/>
          </a:xfrm>
          <a:prstGeom prst="rect">
            <a:avLst/>
          </a:prstGeom>
        </p:spPr>
        <p:txBody>
          <a:bodyPr wrap="square">
            <a:spAutoFit/>
          </a:bodyPr>
          <a:lstStyle/>
          <a:p>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abrasioni e dalle escoriazioni dovute alle prese e alle pressioni continue nella fase di lotta; proprio a causa di questa usanza </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si</a:t>
            </a:r>
            <a:endParaRPr lang="it-IT" sz="16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15" name="Rettangolo 14"/>
          <p:cNvSpPr/>
          <p:nvPr/>
        </p:nvSpPr>
        <p:spPr>
          <a:xfrm>
            <a:off x="2436250" y="5549096"/>
            <a:ext cx="8917550" cy="338554"/>
          </a:xfrm>
          <a:prstGeom prst="rect">
            <a:avLst/>
          </a:prstGeom>
        </p:spPr>
        <p:txBody>
          <a:bodyPr wrap="square">
            <a:spAutoFit/>
          </a:bodyPr>
          <a:lstStyle/>
          <a:p>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formava sul corpo uno strato di olio e sabbia chiamato </a:t>
            </a:r>
            <a:r>
              <a:rPr lang="it-IT" sz="1600" dirty="0" err="1">
                <a:solidFill>
                  <a:schemeClr val="bg1"/>
                </a:solidFill>
                <a:effectLst>
                  <a:outerShdw blurRad="38100" dist="38100" dir="2700000" algn="tl">
                    <a:srgbClr val="000000">
                      <a:alpha val="43137"/>
                    </a:srgbClr>
                  </a:outerShdw>
                </a:effectLst>
                <a:latin typeface="Arial Narrow" panose="020B0606020202030204" pitchFamily="34" charset="0"/>
              </a:rPr>
              <a:t>Gloios</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 che veniva eliminato, negli spogliatoi, con </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l'uso</a:t>
            </a:r>
            <a:endParaRPr lang="it-IT" sz="16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16" name="Rettangolo 15"/>
          <p:cNvSpPr/>
          <p:nvPr/>
        </p:nvSpPr>
        <p:spPr>
          <a:xfrm>
            <a:off x="2869275" y="5833283"/>
            <a:ext cx="8484525" cy="338554"/>
          </a:xfrm>
          <a:prstGeom prst="rect">
            <a:avLst/>
          </a:prstGeom>
        </p:spPr>
        <p:txBody>
          <a:bodyPr wrap="square">
            <a:spAutoFit/>
          </a:bodyPr>
          <a:lstStyle/>
          <a:p>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dello strigile (un arnese di metallo a forma ricurva), e molte volte venduto per la credenza che questo composto</a:t>
            </a:r>
            <a:endParaRPr lang="it-IT" sz="16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17" name="Rettangolo 16"/>
          <p:cNvSpPr/>
          <p:nvPr/>
        </p:nvSpPr>
        <p:spPr>
          <a:xfrm>
            <a:off x="3470554" y="6132748"/>
            <a:ext cx="2289409" cy="338554"/>
          </a:xfrm>
          <a:prstGeom prst="rect">
            <a:avLst/>
          </a:prstGeom>
        </p:spPr>
        <p:txBody>
          <a:bodyPr wrap="none">
            <a:spAutoFit/>
          </a:bodyPr>
          <a:lstStyle/>
          <a:p>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avesse potere di guarigione.</a:t>
            </a:r>
          </a:p>
        </p:txBody>
      </p:sp>
      <p:grpSp>
        <p:nvGrpSpPr>
          <p:cNvPr id="24" name="Gruppo 23"/>
          <p:cNvGrpSpPr/>
          <p:nvPr/>
        </p:nvGrpSpPr>
        <p:grpSpPr>
          <a:xfrm rot="10800000">
            <a:off x="10512060" y="5661806"/>
            <a:ext cx="1683480" cy="1165142"/>
            <a:chOff x="5261065" y="419841"/>
            <a:chExt cx="1683480" cy="1165142"/>
          </a:xfrm>
        </p:grpSpPr>
        <p:sp>
          <p:nvSpPr>
            <p:cNvPr id="18" name="Rettangolo 17"/>
            <p:cNvSpPr/>
            <p:nvPr/>
          </p:nvSpPr>
          <p:spPr>
            <a:xfrm rot="2700000">
              <a:off x="6226550" y="670177"/>
              <a:ext cx="288000" cy="288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9" name="Cornice 18"/>
            <p:cNvSpPr/>
            <p:nvPr/>
          </p:nvSpPr>
          <p:spPr>
            <a:xfrm rot="2700000">
              <a:off x="5499395" y="524205"/>
              <a:ext cx="432000" cy="432000"/>
            </a:xfrm>
            <a:prstGeom prst="frame">
              <a:avLst>
                <a:gd name="adj1" fmla="val 17560"/>
              </a:avLst>
            </a:prstGeom>
            <a:solidFill>
              <a:srgbClr val="4E5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0" name="Rettangolo 19"/>
            <p:cNvSpPr/>
            <p:nvPr/>
          </p:nvSpPr>
          <p:spPr>
            <a:xfrm rot="2700000">
              <a:off x="5876531" y="585038"/>
              <a:ext cx="216000" cy="21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1" name="Rettangolo 20"/>
            <p:cNvSpPr/>
            <p:nvPr/>
          </p:nvSpPr>
          <p:spPr>
            <a:xfrm rot="2700000">
              <a:off x="5261065" y="419841"/>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2" name="Rettangolo 21"/>
            <p:cNvSpPr/>
            <p:nvPr/>
          </p:nvSpPr>
          <p:spPr>
            <a:xfrm rot="2700000">
              <a:off x="5839768" y="974621"/>
              <a:ext cx="234000" cy="234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3" name="Rettangolo 22"/>
            <p:cNvSpPr/>
            <p:nvPr/>
          </p:nvSpPr>
          <p:spPr>
            <a:xfrm rot="2700000">
              <a:off x="6764545" y="755580"/>
              <a:ext cx="180000" cy="180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5" name="Cornice 24"/>
            <p:cNvSpPr/>
            <p:nvPr/>
          </p:nvSpPr>
          <p:spPr>
            <a:xfrm rot="2700000">
              <a:off x="5739624" y="1314983"/>
              <a:ext cx="270000" cy="270000"/>
            </a:xfrm>
            <a:prstGeom prst="frame">
              <a:avLst>
                <a:gd name="adj1" fmla="val 17560"/>
              </a:avLst>
            </a:prstGeom>
            <a:solidFill>
              <a:srgbClr val="4E5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cxnSp>
        <p:nvCxnSpPr>
          <p:cNvPr id="27" name="Connettore diritto 26"/>
          <p:cNvCxnSpPr/>
          <p:nvPr/>
        </p:nvCxnSpPr>
        <p:spPr>
          <a:xfrm>
            <a:off x="681433" y="5294673"/>
            <a:ext cx="2789121" cy="1587834"/>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29" name="Connettore diritto 28"/>
          <p:cNvCxnSpPr/>
          <p:nvPr/>
        </p:nvCxnSpPr>
        <p:spPr>
          <a:xfrm flipH="1">
            <a:off x="0" y="5294673"/>
            <a:ext cx="681433" cy="0"/>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grpSp>
        <p:nvGrpSpPr>
          <p:cNvPr id="30" name="Gruppo 29"/>
          <p:cNvGrpSpPr/>
          <p:nvPr/>
        </p:nvGrpSpPr>
        <p:grpSpPr>
          <a:xfrm rot="10800000">
            <a:off x="4758289" y="230985"/>
            <a:ext cx="2202303" cy="917644"/>
            <a:chOff x="9799469" y="225237"/>
            <a:chExt cx="2202303" cy="917644"/>
          </a:xfrm>
        </p:grpSpPr>
        <p:sp>
          <p:nvSpPr>
            <p:cNvPr id="31" name="Rettangolo 30"/>
            <p:cNvSpPr/>
            <p:nvPr/>
          </p:nvSpPr>
          <p:spPr>
            <a:xfrm rot="2700000">
              <a:off x="10942428" y="617357"/>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2" name="Rettangolo 31"/>
            <p:cNvSpPr/>
            <p:nvPr/>
          </p:nvSpPr>
          <p:spPr>
            <a:xfrm rot="2700000">
              <a:off x="11234266" y="400077"/>
              <a:ext cx="540000" cy="54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3" name="Rettangolo 32"/>
            <p:cNvSpPr/>
            <p:nvPr/>
          </p:nvSpPr>
          <p:spPr>
            <a:xfrm rot="2700000">
              <a:off x="11821772" y="272025"/>
              <a:ext cx="180000" cy="18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4" name="Rettangolo 33"/>
            <p:cNvSpPr/>
            <p:nvPr/>
          </p:nvSpPr>
          <p:spPr>
            <a:xfrm rot="2700000">
              <a:off x="11668826" y="962881"/>
              <a:ext cx="180000" cy="180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6" name="Rettangolo 35"/>
            <p:cNvSpPr/>
            <p:nvPr/>
          </p:nvSpPr>
          <p:spPr>
            <a:xfrm rot="2700000">
              <a:off x="10026125" y="354735"/>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7" name="Rettangolo 36"/>
            <p:cNvSpPr/>
            <p:nvPr/>
          </p:nvSpPr>
          <p:spPr>
            <a:xfrm rot="2700000">
              <a:off x="10530871" y="332973"/>
              <a:ext cx="216000" cy="21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8" name="Rettangolo 37"/>
            <p:cNvSpPr/>
            <p:nvPr/>
          </p:nvSpPr>
          <p:spPr>
            <a:xfrm rot="2700000">
              <a:off x="10676045" y="427542"/>
              <a:ext cx="180000" cy="18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9" name="Rettangolo 38"/>
            <p:cNvSpPr/>
            <p:nvPr/>
          </p:nvSpPr>
          <p:spPr>
            <a:xfrm rot="2700000">
              <a:off x="9799469" y="225237"/>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0" name="Rettangolo 39"/>
            <p:cNvSpPr/>
            <p:nvPr/>
          </p:nvSpPr>
          <p:spPr>
            <a:xfrm rot="2700000">
              <a:off x="10894178" y="1015276"/>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grpSp>
    </p:spTree>
    <p:extLst>
      <p:ext uri="{BB962C8B-B14F-4D97-AF65-F5344CB8AC3E}">
        <p14:creationId xmlns:p14="http://schemas.microsoft.com/office/powerpoint/2010/main" val="3155246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dirty="0"/>
          </a:p>
        </p:txBody>
      </p:sp>
      <p:grpSp>
        <p:nvGrpSpPr>
          <p:cNvPr id="92" name="Gruppo 91"/>
          <p:cNvGrpSpPr/>
          <p:nvPr/>
        </p:nvGrpSpPr>
        <p:grpSpPr>
          <a:xfrm>
            <a:off x="3581817" y="-35842"/>
            <a:ext cx="8613668" cy="6893842"/>
            <a:chOff x="3581817" y="-35842"/>
            <a:chExt cx="8613668" cy="6893842"/>
          </a:xfrm>
        </p:grpSpPr>
        <p:sp>
          <p:nvSpPr>
            <p:cNvPr id="94" name="Rettangolo 93"/>
            <p:cNvSpPr/>
            <p:nvPr/>
          </p:nvSpPr>
          <p:spPr>
            <a:xfrm>
              <a:off x="10408249" y="0"/>
              <a:ext cx="1787236" cy="685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5" name="Triangolo rettangolo 94"/>
            <p:cNvSpPr/>
            <p:nvPr/>
          </p:nvSpPr>
          <p:spPr>
            <a:xfrm rot="16200000">
              <a:off x="3548837" y="-2862"/>
              <a:ext cx="6893839" cy="6827880"/>
            </a:xfrm>
            <a:prstGeom prst="r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131" name="Connettore diritto 130"/>
          <p:cNvCxnSpPr/>
          <p:nvPr/>
        </p:nvCxnSpPr>
        <p:spPr>
          <a:xfrm>
            <a:off x="6842647" y="5554329"/>
            <a:ext cx="1499023" cy="1589895"/>
          </a:xfrm>
          <a:prstGeom prst="line">
            <a:avLst/>
          </a:prstGeom>
          <a:blipFill>
            <a:blip r:embed="rId3"/>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sp>
        <p:nvSpPr>
          <p:cNvPr id="3" name="CasellaDiTesto 2">
            <a:hlinkClick r:id="rId4" action="ppaction://hlinksldjump"/>
          </p:cNvPr>
          <p:cNvSpPr txBox="1"/>
          <p:nvPr/>
        </p:nvSpPr>
        <p:spPr>
          <a:xfrm>
            <a:off x="290040" y="238005"/>
            <a:ext cx="7102300" cy="830997"/>
          </a:xfrm>
          <a:prstGeom prst="rect">
            <a:avLst/>
          </a:prstGeom>
          <a:noFill/>
        </p:spPr>
        <p:txBody>
          <a:bodyPr wrap="square" rtlCol="0">
            <a:spAutoFit/>
          </a:bodyPr>
          <a:lstStyle/>
          <a:p>
            <a:r>
              <a:rPr lang="it-IT" sz="4800" b="1" dirty="0" smtClean="0">
                <a:solidFill>
                  <a:srgbClr val="FF9900"/>
                </a:solidFill>
                <a:effectLst>
                  <a:outerShdw blurRad="38100" dist="38100" dir="2700000" algn="tl">
                    <a:srgbClr val="000000">
                      <a:alpha val="43137"/>
                    </a:srgbClr>
                  </a:outerShdw>
                </a:effectLst>
                <a:latin typeface="SuperFrench" panose="00000400000000000000" pitchFamily="2" charset="2"/>
              </a:rPr>
              <a:t>IL TEATRO GRECO</a:t>
            </a:r>
            <a:endParaRPr lang="it-IT" sz="4800" b="1" dirty="0">
              <a:solidFill>
                <a:srgbClr val="FF9900"/>
              </a:solidFill>
              <a:effectLst>
                <a:outerShdw blurRad="38100" dist="38100" dir="2700000" algn="tl">
                  <a:srgbClr val="000000">
                    <a:alpha val="43137"/>
                  </a:srgbClr>
                </a:outerShdw>
              </a:effectLst>
              <a:latin typeface="SuperFrench" panose="00000400000000000000" pitchFamily="2" charset="2"/>
            </a:endParaRPr>
          </a:p>
        </p:txBody>
      </p:sp>
      <p:sp>
        <p:nvSpPr>
          <p:cNvPr id="4" name="CasellaDiTesto 3"/>
          <p:cNvSpPr txBox="1"/>
          <p:nvPr/>
        </p:nvSpPr>
        <p:spPr>
          <a:xfrm>
            <a:off x="311791" y="1387963"/>
            <a:ext cx="5936243" cy="4278094"/>
          </a:xfrm>
          <a:prstGeom prst="rect">
            <a:avLst/>
          </a:prstGeom>
          <a:noFill/>
        </p:spPr>
        <p:txBody>
          <a:bodyPr wrap="square" rtlCol="0">
            <a:spAutoFit/>
          </a:bodyPr>
          <a:lstStyle/>
          <a:p>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A partire dal V secolo a.C., nella polis di Atene, iniziarono ad essere costruiti degli appositi edifici che avrebbero dovuto ospitare le rappresentazioni teatrali; nacque così il teatro greco, una struttura che col tempo non sarebbe diventata non soltanto un luogo adibito al divertimento, ma soprattutto un luogo in cui i cittadini si riunivano per celebrare gli antichi miti. Il teatro investiva i greci in massa, sia perché poco caro, sia perché era </a:t>
            </a:r>
          </a:p>
          <a:p>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considerato un orgoglio nazionale che i barbari non avevano. Il </a:t>
            </a:r>
          </a:p>
          <a:p>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teatro nella Grecia antica si evolse da semplice spiazzo per il </a:t>
            </a:r>
          </a:p>
          <a:p>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pubblico, per poi divenire un luogo delimitato con panche di </a:t>
            </a:r>
          </a:p>
          <a:p>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legno, evolvendosi infine in un’opera architettonica vera e </a:t>
            </a:r>
          </a:p>
          <a:p>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propria. Gli edifici teatrali greci mostravano tutti una </a:t>
            </a:r>
          </a:p>
          <a:p>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serie di caratteristiche ricorrenti: erano costruiti sul </a:t>
            </a:r>
          </a:p>
          <a:p>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pendio di una collina, permettevano esclusivamente </a:t>
            </a:r>
          </a:p>
          <a:p>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spettacoli a cielo aperto, garantivano un’ottima </a:t>
            </a:r>
          </a:p>
          <a:p>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visuale del paesaggio allo spettatore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e inoltre</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p>
          <a:p>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erano costituiti da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3 parti essenziali: la cavea, </a:t>
            </a:r>
            <a:endPar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la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scena e </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l’orchestra.</a:t>
            </a:r>
            <a:endParaRPr lang="it-IT" sz="16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cxnSp>
        <p:nvCxnSpPr>
          <p:cNvPr id="96" name="Connettore diritto 95"/>
          <p:cNvCxnSpPr/>
          <p:nvPr/>
        </p:nvCxnSpPr>
        <p:spPr>
          <a:xfrm rot="16200000">
            <a:off x="8818937" y="-62966"/>
            <a:ext cx="2094067" cy="2182917"/>
          </a:xfrm>
          <a:prstGeom prst="line">
            <a:avLst/>
          </a:prstGeom>
          <a:blipFill>
            <a:blip r:embed="rId3"/>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grpSp>
        <p:nvGrpSpPr>
          <p:cNvPr id="133" name="Gruppo 132"/>
          <p:cNvGrpSpPr/>
          <p:nvPr/>
        </p:nvGrpSpPr>
        <p:grpSpPr>
          <a:xfrm>
            <a:off x="275873" y="5684598"/>
            <a:ext cx="2202303" cy="1063186"/>
            <a:chOff x="417047" y="11925"/>
            <a:chExt cx="2202303" cy="1063186"/>
          </a:xfrm>
        </p:grpSpPr>
        <p:sp>
          <p:nvSpPr>
            <p:cNvPr id="98" name="Rettangolo 97"/>
            <p:cNvSpPr/>
            <p:nvPr/>
          </p:nvSpPr>
          <p:spPr>
            <a:xfrm rot="13500000">
              <a:off x="1116391" y="177449"/>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99" name="Rettangolo 98"/>
            <p:cNvSpPr/>
            <p:nvPr/>
          </p:nvSpPr>
          <p:spPr>
            <a:xfrm rot="13500000">
              <a:off x="644553" y="214729"/>
              <a:ext cx="540000" cy="54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00" name="Rettangolo 99"/>
            <p:cNvSpPr/>
            <p:nvPr/>
          </p:nvSpPr>
          <p:spPr>
            <a:xfrm rot="13500000">
              <a:off x="417047" y="702781"/>
              <a:ext cx="180000" cy="18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01" name="Rettangolo 100"/>
            <p:cNvSpPr/>
            <p:nvPr/>
          </p:nvSpPr>
          <p:spPr>
            <a:xfrm rot="13500000">
              <a:off x="569993" y="11925"/>
              <a:ext cx="180000" cy="180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02" name="Rettangolo 101"/>
            <p:cNvSpPr/>
            <p:nvPr/>
          </p:nvSpPr>
          <p:spPr>
            <a:xfrm rot="13500000">
              <a:off x="1024899" y="787111"/>
              <a:ext cx="288000" cy="288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03" name="Rettangolo 102"/>
            <p:cNvSpPr/>
            <p:nvPr/>
          </p:nvSpPr>
          <p:spPr>
            <a:xfrm rot="13500000">
              <a:off x="2032694" y="440071"/>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04" name="Rettangolo 103"/>
            <p:cNvSpPr/>
            <p:nvPr/>
          </p:nvSpPr>
          <p:spPr>
            <a:xfrm rot="13500000">
              <a:off x="1671948" y="605833"/>
              <a:ext cx="216000" cy="21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05" name="Rettangolo 104"/>
            <p:cNvSpPr/>
            <p:nvPr/>
          </p:nvSpPr>
          <p:spPr>
            <a:xfrm rot="13500000">
              <a:off x="1562774" y="547264"/>
              <a:ext cx="180000" cy="18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06" name="Rettangolo 105"/>
            <p:cNvSpPr/>
            <p:nvPr/>
          </p:nvSpPr>
          <p:spPr>
            <a:xfrm rot="13500000">
              <a:off x="2493350" y="803569"/>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07" name="Rettangolo 106"/>
            <p:cNvSpPr/>
            <p:nvPr/>
          </p:nvSpPr>
          <p:spPr>
            <a:xfrm rot="13500000">
              <a:off x="1398641" y="13530"/>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grpSp>
      <p:cxnSp>
        <p:nvCxnSpPr>
          <p:cNvPr id="116" name="Connettore diritto 115"/>
          <p:cNvCxnSpPr/>
          <p:nvPr/>
        </p:nvCxnSpPr>
        <p:spPr>
          <a:xfrm flipV="1">
            <a:off x="4076290" y="3865303"/>
            <a:ext cx="2933294" cy="3044583"/>
          </a:xfrm>
          <a:prstGeom prst="line">
            <a:avLst/>
          </a:prstGeom>
          <a:blipFill>
            <a:blip r:embed="rId3"/>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117" name="Connettore diritto 116"/>
          <p:cNvCxnSpPr/>
          <p:nvPr/>
        </p:nvCxnSpPr>
        <p:spPr>
          <a:xfrm flipH="1">
            <a:off x="10499968" y="3762049"/>
            <a:ext cx="1718103" cy="1710115"/>
          </a:xfrm>
          <a:prstGeom prst="line">
            <a:avLst/>
          </a:prstGeom>
          <a:blipFill>
            <a:blip r:embed="rId3"/>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118" name="Connettore diritto 117"/>
          <p:cNvCxnSpPr/>
          <p:nvPr/>
        </p:nvCxnSpPr>
        <p:spPr>
          <a:xfrm>
            <a:off x="9753211" y="6146020"/>
            <a:ext cx="1499023" cy="1589895"/>
          </a:xfrm>
          <a:prstGeom prst="line">
            <a:avLst/>
          </a:prstGeom>
          <a:blipFill>
            <a:blip r:embed="rId3"/>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grpSp>
        <p:nvGrpSpPr>
          <p:cNvPr id="136" name="Gruppo 135"/>
          <p:cNvGrpSpPr/>
          <p:nvPr/>
        </p:nvGrpSpPr>
        <p:grpSpPr>
          <a:xfrm>
            <a:off x="4178266" y="1477160"/>
            <a:ext cx="6751696" cy="4954162"/>
            <a:chOff x="4178266" y="1477160"/>
            <a:chExt cx="6751696" cy="4954162"/>
          </a:xfrm>
          <a:blipFill>
            <a:blip r:embed="rId5"/>
            <a:stretch>
              <a:fillRect/>
            </a:stretch>
          </a:blipFill>
        </p:grpSpPr>
        <p:sp>
          <p:nvSpPr>
            <p:cNvPr id="120" name="Rettangolo 119"/>
            <p:cNvSpPr/>
            <p:nvPr/>
          </p:nvSpPr>
          <p:spPr>
            <a:xfrm rot="2700000">
              <a:off x="5293859" y="2384632"/>
              <a:ext cx="3600000" cy="360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1" name="Rettangolo 120"/>
            <p:cNvSpPr/>
            <p:nvPr/>
          </p:nvSpPr>
          <p:spPr>
            <a:xfrm rot="2700000">
              <a:off x="5653859" y="2744632"/>
              <a:ext cx="2880000" cy="2880000"/>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2" name="Rettangolo 121"/>
            <p:cNvSpPr/>
            <p:nvPr/>
          </p:nvSpPr>
          <p:spPr>
            <a:xfrm rot="2700000">
              <a:off x="8283245" y="1672845"/>
              <a:ext cx="1440000" cy="14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3" name="Rettangolo 122"/>
            <p:cNvSpPr/>
            <p:nvPr/>
          </p:nvSpPr>
          <p:spPr>
            <a:xfrm rot="2700000">
              <a:off x="8285626" y="5656746"/>
              <a:ext cx="360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24" name="Rettangolo 123"/>
            <p:cNvSpPr/>
            <p:nvPr/>
          </p:nvSpPr>
          <p:spPr>
            <a:xfrm rot="2700000">
              <a:off x="8943211" y="4660149"/>
              <a:ext cx="1620000" cy="16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5" name="Rettangolo 124"/>
            <p:cNvSpPr/>
            <p:nvPr/>
          </p:nvSpPr>
          <p:spPr>
            <a:xfrm rot="2700000">
              <a:off x="5366456" y="5711322"/>
              <a:ext cx="720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6" name="Rettangolo 125"/>
            <p:cNvSpPr>
              <a:spLocks noChangeAspect="1"/>
            </p:cNvSpPr>
            <p:nvPr/>
          </p:nvSpPr>
          <p:spPr>
            <a:xfrm rot="2700000">
              <a:off x="9372841" y="2915538"/>
              <a:ext cx="1080000" cy="10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7" name="Cornice 126"/>
            <p:cNvSpPr/>
            <p:nvPr/>
          </p:nvSpPr>
          <p:spPr>
            <a:xfrm rot="2700000">
              <a:off x="4178266" y="4767646"/>
              <a:ext cx="1080000" cy="1080000"/>
            </a:xfrm>
            <a:prstGeom prst="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28" name="Rettangolo 127"/>
            <p:cNvSpPr/>
            <p:nvPr/>
          </p:nvSpPr>
          <p:spPr>
            <a:xfrm rot="2700000">
              <a:off x="10526212" y="4693656"/>
              <a:ext cx="360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29" name="Rettangolo 128"/>
            <p:cNvSpPr/>
            <p:nvPr/>
          </p:nvSpPr>
          <p:spPr>
            <a:xfrm rot="2700000">
              <a:off x="6438994" y="1477160"/>
              <a:ext cx="360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30" name="Cornice 129"/>
            <p:cNvSpPr/>
            <p:nvPr/>
          </p:nvSpPr>
          <p:spPr>
            <a:xfrm rot="2700000">
              <a:off x="10209962" y="2255183"/>
              <a:ext cx="720000" cy="720000"/>
            </a:xfrm>
            <a:prstGeom prst="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grpSp>
        <p:nvGrpSpPr>
          <p:cNvPr id="134" name="Gruppo 133"/>
          <p:cNvGrpSpPr/>
          <p:nvPr/>
        </p:nvGrpSpPr>
        <p:grpSpPr>
          <a:xfrm rot="10800000">
            <a:off x="6872090" y="1123558"/>
            <a:ext cx="2696083" cy="1062479"/>
            <a:chOff x="3074109" y="1200583"/>
            <a:chExt cx="2696083" cy="1062479"/>
          </a:xfrm>
        </p:grpSpPr>
        <p:sp>
          <p:nvSpPr>
            <p:cNvPr id="109" name="Rettangolo 108"/>
            <p:cNvSpPr/>
            <p:nvPr/>
          </p:nvSpPr>
          <p:spPr>
            <a:xfrm rot="2700000">
              <a:off x="3719441" y="1903062"/>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10" name="Rettangolo 109"/>
            <p:cNvSpPr/>
            <p:nvPr/>
          </p:nvSpPr>
          <p:spPr>
            <a:xfrm rot="2700000">
              <a:off x="5012934" y="1553418"/>
              <a:ext cx="288000" cy="288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11" name="Cornice 110"/>
            <p:cNvSpPr/>
            <p:nvPr/>
          </p:nvSpPr>
          <p:spPr>
            <a:xfrm rot="2700000">
              <a:off x="4351638" y="1304947"/>
              <a:ext cx="432000" cy="432000"/>
            </a:xfrm>
            <a:prstGeom prst="frame">
              <a:avLst>
                <a:gd name="adj1" fmla="val 17560"/>
              </a:avLst>
            </a:prstGeom>
            <a:solidFill>
              <a:srgbClr val="4E5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12" name="Rettangolo 111"/>
            <p:cNvSpPr/>
            <p:nvPr/>
          </p:nvSpPr>
          <p:spPr>
            <a:xfrm rot="2700000">
              <a:off x="4728774" y="1365780"/>
              <a:ext cx="216000" cy="21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13" name="Rettangolo 112"/>
            <p:cNvSpPr/>
            <p:nvPr/>
          </p:nvSpPr>
          <p:spPr>
            <a:xfrm rot="2700000">
              <a:off x="4113308" y="1200583"/>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14" name="Rettangolo 113"/>
            <p:cNvSpPr/>
            <p:nvPr/>
          </p:nvSpPr>
          <p:spPr>
            <a:xfrm rot="2700000">
              <a:off x="4728631" y="1887306"/>
              <a:ext cx="234000" cy="234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15" name="Rettangolo 114"/>
            <p:cNvSpPr/>
            <p:nvPr/>
          </p:nvSpPr>
          <p:spPr>
            <a:xfrm rot="2700000">
              <a:off x="5590192" y="1773397"/>
              <a:ext cx="180000" cy="180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35" name="Cornice 134"/>
            <p:cNvSpPr/>
            <p:nvPr/>
          </p:nvSpPr>
          <p:spPr>
            <a:xfrm rot="2700000">
              <a:off x="3074109" y="1602582"/>
              <a:ext cx="432000" cy="432000"/>
            </a:xfrm>
            <a:prstGeom prst="frame">
              <a:avLst>
                <a:gd name="adj1" fmla="val 17560"/>
              </a:avLst>
            </a:prstGeom>
            <a:solidFill>
              <a:srgbClr val="4E535D">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spTree>
    <p:extLst>
      <p:ext uri="{BB962C8B-B14F-4D97-AF65-F5344CB8AC3E}">
        <p14:creationId xmlns:p14="http://schemas.microsoft.com/office/powerpoint/2010/main" val="709448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dirty="0"/>
          </a:p>
        </p:txBody>
      </p:sp>
      <p:sp>
        <p:nvSpPr>
          <p:cNvPr id="3" name="CasellaDiTesto 2"/>
          <p:cNvSpPr txBox="1"/>
          <p:nvPr/>
        </p:nvSpPr>
        <p:spPr>
          <a:xfrm>
            <a:off x="212900" y="256077"/>
            <a:ext cx="7102300" cy="830997"/>
          </a:xfrm>
          <a:prstGeom prst="rect">
            <a:avLst/>
          </a:prstGeom>
          <a:noFill/>
        </p:spPr>
        <p:txBody>
          <a:bodyPr wrap="square" rtlCol="0">
            <a:spAutoFit/>
          </a:bodyPr>
          <a:lstStyle/>
          <a:p>
            <a:r>
              <a:rPr lang="it-IT" sz="4800" b="1" dirty="0" smtClean="0">
                <a:solidFill>
                  <a:srgbClr val="FF9900"/>
                </a:solidFill>
                <a:effectLst>
                  <a:outerShdw blurRad="38100" dist="38100" dir="2700000" algn="tl">
                    <a:srgbClr val="000000">
                      <a:alpha val="43137"/>
                    </a:srgbClr>
                  </a:outerShdw>
                </a:effectLst>
                <a:latin typeface="SuperFrench" panose="00000400000000000000" pitchFamily="2" charset="2"/>
              </a:rPr>
              <a:t>IL TEATRO ROMANO</a:t>
            </a:r>
            <a:endParaRPr lang="it-IT" sz="4800" b="1" dirty="0">
              <a:solidFill>
                <a:srgbClr val="FF9900"/>
              </a:solidFill>
              <a:effectLst>
                <a:outerShdw blurRad="38100" dist="38100" dir="2700000" algn="tl">
                  <a:srgbClr val="000000">
                    <a:alpha val="43137"/>
                  </a:srgbClr>
                </a:outerShdw>
              </a:effectLst>
              <a:latin typeface="SuperFrench" panose="00000400000000000000" pitchFamily="2" charset="2"/>
            </a:endParaRPr>
          </a:p>
        </p:txBody>
      </p:sp>
      <p:sp>
        <p:nvSpPr>
          <p:cNvPr id="5" name="Rettangolo 4"/>
          <p:cNvSpPr/>
          <p:nvPr/>
        </p:nvSpPr>
        <p:spPr>
          <a:xfrm>
            <a:off x="212899" y="1784789"/>
            <a:ext cx="6341809" cy="4247317"/>
          </a:xfrm>
          <a:prstGeom prst="rect">
            <a:avLst/>
          </a:prstGeom>
        </p:spPr>
        <p:txBody>
          <a:bodyPr wrap="square">
            <a:spAutoFit/>
          </a:bodyPr>
          <a:lstStyle/>
          <a:p>
            <a:r>
              <a:rPr lang="it-IT" dirty="0">
                <a:solidFill>
                  <a:schemeClr val="bg1"/>
                </a:solidFill>
                <a:effectLst>
                  <a:outerShdw blurRad="38100" dist="38100" dir="2700000" algn="tl">
                    <a:srgbClr val="000000">
                      <a:alpha val="43137"/>
                    </a:srgbClr>
                  </a:outerShdw>
                </a:effectLst>
                <a:latin typeface="Arial Narrow" panose="020B0606020202030204" pitchFamily="34" charset="0"/>
              </a:rPr>
              <a:t>Benché possano sembrarci molto simili, esistono sostanziali differenze tra il teatro greco e quello sperimentato dai romani. Il teatro romano </a:t>
            </a:r>
            <a:r>
              <a:rPr lang="it-IT" dirty="0" smtClean="0">
                <a:solidFill>
                  <a:schemeClr val="bg1"/>
                </a:solidFill>
                <a:effectLst>
                  <a:outerShdw blurRad="38100" dist="38100" dir="2700000" algn="tl">
                    <a:srgbClr val="000000">
                      <a:alpha val="43137"/>
                    </a:srgbClr>
                  </a:outerShdw>
                </a:effectLst>
                <a:latin typeface="Arial Narrow" panose="020B0606020202030204" pitchFamily="34" charset="0"/>
              </a:rPr>
              <a:t>era </a:t>
            </a:r>
            <a:r>
              <a:rPr lang="it-IT" dirty="0">
                <a:solidFill>
                  <a:schemeClr val="bg1"/>
                </a:solidFill>
                <a:effectLst>
                  <a:outerShdw blurRad="38100" dist="38100" dir="2700000" algn="tl">
                    <a:srgbClr val="000000">
                      <a:alpha val="43137"/>
                    </a:srgbClr>
                  </a:outerShdw>
                </a:effectLst>
                <a:latin typeface="Arial Narrow" panose="020B0606020202030204" pitchFamily="34" charset="0"/>
              </a:rPr>
              <a:t>un’evoluzione di quello greco: la prima innovazione fu che la cavea non era più appoggiata su un pendio naturale come in Grecia, ma era edificata usando grandi costruzioni coperte da volte in pietra; la scelta del luogo non era quindi più vincolata dalla conformazione del terreno e l’edificio poteva essere collocato con estrema facilità anche all’interno della città. Un’altra innovazione riguardava il </a:t>
            </a:r>
            <a:r>
              <a:rPr lang="it-IT" dirty="0" err="1">
                <a:solidFill>
                  <a:schemeClr val="bg1"/>
                </a:solidFill>
                <a:effectLst>
                  <a:outerShdw blurRad="38100" dist="38100" dir="2700000" algn="tl">
                    <a:srgbClr val="000000">
                      <a:alpha val="43137"/>
                    </a:srgbClr>
                  </a:outerShdw>
                </a:effectLst>
                <a:latin typeface="Arial Narrow" panose="020B0606020202030204" pitchFamily="34" charset="0"/>
              </a:rPr>
              <a:t>frontescena</a:t>
            </a:r>
            <a:r>
              <a:rPr lang="it-IT" dirty="0">
                <a:solidFill>
                  <a:schemeClr val="bg1"/>
                </a:solidFill>
                <a:effectLst>
                  <a:outerShdw blurRad="38100" dist="38100" dir="2700000" algn="tl">
                    <a:srgbClr val="000000">
                      <a:alpha val="43137"/>
                    </a:srgbClr>
                  </a:outerShdw>
                </a:effectLst>
                <a:latin typeface="Arial Narrow" panose="020B0606020202030204" pitchFamily="34" charset="0"/>
              </a:rPr>
              <a:t>: realizzato anch’esso in pietra, era scandito da nicchie e colonne su due o tre piani e ospitava numerose statue. Essendo molto alto, il muro del </a:t>
            </a:r>
            <a:r>
              <a:rPr lang="it-IT" dirty="0" err="1">
                <a:solidFill>
                  <a:schemeClr val="bg1"/>
                </a:solidFill>
                <a:effectLst>
                  <a:outerShdw blurRad="38100" dist="38100" dir="2700000" algn="tl">
                    <a:srgbClr val="000000">
                      <a:alpha val="43137"/>
                    </a:srgbClr>
                  </a:outerShdw>
                </a:effectLst>
                <a:latin typeface="Arial Narrow" panose="020B0606020202030204" pitchFamily="34" charset="0"/>
              </a:rPr>
              <a:t>frontescena</a:t>
            </a:r>
            <a:r>
              <a:rPr lang="it-IT" dirty="0">
                <a:solidFill>
                  <a:schemeClr val="bg1"/>
                </a:solidFill>
                <a:effectLst>
                  <a:outerShdw blurRad="38100" dist="38100" dir="2700000" algn="tl">
                    <a:srgbClr val="000000">
                      <a:alpha val="43137"/>
                    </a:srgbClr>
                  </a:outerShdw>
                </a:effectLst>
                <a:latin typeface="Arial Narrow" panose="020B0606020202030204" pitchFamily="34" charset="0"/>
              </a:rPr>
              <a:t> chiudeva la visuale degli spettatori, che non godevano di aperture verso il panorama. Il teatro diventava così una struttura molto più chiusa rispetto a quello greco; a limitare ancor di più la visuale verso l’esterno dello spettatore contribuiva il </a:t>
            </a:r>
            <a:r>
              <a:rPr lang="it-IT" dirty="0" err="1">
                <a:solidFill>
                  <a:schemeClr val="bg1"/>
                </a:solidFill>
                <a:effectLst>
                  <a:outerShdw blurRad="38100" dist="38100" dir="2700000" algn="tl">
                    <a:srgbClr val="000000">
                      <a:alpha val="43137"/>
                    </a:srgbClr>
                  </a:outerShdw>
                </a:effectLst>
                <a:latin typeface="Arial Narrow" panose="020B0606020202030204" pitchFamily="34" charset="0"/>
              </a:rPr>
              <a:t>velarium</a:t>
            </a:r>
            <a:r>
              <a:rPr lang="it-IT" dirty="0">
                <a:solidFill>
                  <a:schemeClr val="bg1"/>
                </a:solidFill>
                <a:effectLst>
                  <a:outerShdw blurRad="38100" dist="38100" dir="2700000" algn="tl">
                    <a:srgbClr val="000000">
                      <a:alpha val="43137"/>
                    </a:srgbClr>
                  </a:outerShdw>
                </a:effectLst>
                <a:latin typeface="Arial Narrow" panose="020B0606020202030204" pitchFamily="34" charset="0"/>
              </a:rPr>
              <a:t>, cioè un grande telo di canapa, che veniva posto per proteggere gli spettatori dal sole o in caso di maltempo.</a:t>
            </a:r>
          </a:p>
        </p:txBody>
      </p:sp>
      <p:pic>
        <p:nvPicPr>
          <p:cNvPr id="7" name="Immagine 6"/>
          <p:cNvPicPr>
            <a:picLocks noChangeAspect="1"/>
          </p:cNvPicPr>
          <p:nvPr/>
        </p:nvPicPr>
        <p:blipFill rotWithShape="1">
          <a:blip r:embed="rId3">
            <a:extLst>
              <a:ext uri="{28A0092B-C50C-407E-A947-70E740481C1C}">
                <a14:useLocalDpi xmlns:a14="http://schemas.microsoft.com/office/drawing/2010/main" val="0"/>
              </a:ext>
            </a:extLst>
          </a:blip>
          <a:srcRect l="9158" r="18777"/>
          <a:stretch/>
        </p:blipFill>
        <p:spPr>
          <a:xfrm>
            <a:off x="6844420" y="1784789"/>
            <a:ext cx="4608214" cy="3243777"/>
          </a:xfrm>
          <a:prstGeom prst="rect">
            <a:avLst/>
          </a:prstGeom>
          <a:ln>
            <a:noFill/>
          </a:ln>
          <a:effectLst>
            <a:outerShdw blurRad="190500" algn="tl" rotWithShape="0">
              <a:srgbClr val="000000">
                <a:alpha val="70000"/>
              </a:srgbClr>
            </a:outerShdw>
          </a:effectLst>
        </p:spPr>
      </p:pic>
      <p:grpSp>
        <p:nvGrpSpPr>
          <p:cNvPr id="13" name="Gruppo 12"/>
          <p:cNvGrpSpPr/>
          <p:nvPr/>
        </p:nvGrpSpPr>
        <p:grpSpPr>
          <a:xfrm>
            <a:off x="8606828" y="5930020"/>
            <a:ext cx="3591208" cy="934288"/>
            <a:chOff x="8600792" y="5640309"/>
            <a:chExt cx="3591208" cy="1217691"/>
          </a:xfrm>
          <a:solidFill>
            <a:srgbClr val="FF9900"/>
          </a:solidFill>
        </p:grpSpPr>
        <p:sp>
          <p:nvSpPr>
            <p:cNvPr id="10" name="Triangolo rettangolo 9"/>
            <p:cNvSpPr/>
            <p:nvPr/>
          </p:nvSpPr>
          <p:spPr>
            <a:xfrm rot="16200000">
              <a:off x="8852026" y="5398127"/>
              <a:ext cx="1208638" cy="171110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9900"/>
                </a:solidFill>
              </a:endParaRPr>
            </a:p>
          </p:txBody>
        </p:sp>
        <p:sp>
          <p:nvSpPr>
            <p:cNvPr id="11" name="Rettangolo 10"/>
            <p:cNvSpPr/>
            <p:nvPr/>
          </p:nvSpPr>
          <p:spPr>
            <a:xfrm>
              <a:off x="10311897" y="5640309"/>
              <a:ext cx="1880103" cy="12176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9900"/>
                </a:solidFill>
              </a:endParaRPr>
            </a:p>
          </p:txBody>
        </p:sp>
      </p:grpSp>
      <p:cxnSp>
        <p:nvCxnSpPr>
          <p:cNvPr id="15" name="Connettore diritto 14"/>
          <p:cNvCxnSpPr/>
          <p:nvPr/>
        </p:nvCxnSpPr>
        <p:spPr>
          <a:xfrm flipV="1">
            <a:off x="9148527" y="6152400"/>
            <a:ext cx="1290118" cy="742288"/>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21" name="Connettore diritto 20"/>
          <p:cNvCxnSpPr/>
          <p:nvPr/>
        </p:nvCxnSpPr>
        <p:spPr>
          <a:xfrm>
            <a:off x="10438645" y="6152400"/>
            <a:ext cx="2027977" cy="1507"/>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sp>
        <p:nvSpPr>
          <p:cNvPr id="24" name="CasellaDiTesto 23"/>
          <p:cNvSpPr txBox="1"/>
          <p:nvPr/>
        </p:nvSpPr>
        <p:spPr>
          <a:xfrm>
            <a:off x="6844420" y="5250946"/>
            <a:ext cx="4648955" cy="523220"/>
          </a:xfrm>
          <a:prstGeom prst="rect">
            <a:avLst/>
          </a:prstGeom>
          <a:noFill/>
          <a:ln w="19050">
            <a:solidFill>
              <a:srgbClr val="FF9900"/>
            </a:solidFill>
            <a:prstDash val="lgDashDotDot"/>
          </a:ln>
        </p:spPr>
        <p:txBody>
          <a:bodyPr wrap="square" rtlCol="0">
            <a:spAutoFit/>
          </a:bodyPr>
          <a:lstStyle/>
          <a:p>
            <a:r>
              <a:rPr lang="it-IT" sz="1400" dirty="0" smtClean="0">
                <a:solidFill>
                  <a:srgbClr val="FF9900"/>
                </a:solidFill>
              </a:rPr>
              <a:t>Il teatro romano di </a:t>
            </a:r>
            <a:r>
              <a:rPr lang="it-IT" sz="1400" dirty="0" err="1" smtClean="0">
                <a:solidFill>
                  <a:srgbClr val="FF9900"/>
                </a:solidFill>
              </a:rPr>
              <a:t>Mèrida</a:t>
            </a:r>
            <a:r>
              <a:rPr lang="it-IT" sz="1400" dirty="0" smtClean="0">
                <a:solidFill>
                  <a:srgbClr val="FF9900"/>
                </a:solidFill>
              </a:rPr>
              <a:t>, Spagna, Età Imperiale, patrimonio UNESCO dal 1993.</a:t>
            </a:r>
            <a:endParaRPr lang="it-IT" sz="1400" dirty="0">
              <a:solidFill>
                <a:srgbClr val="FF9900"/>
              </a:solidFill>
            </a:endParaRPr>
          </a:p>
        </p:txBody>
      </p:sp>
      <p:grpSp>
        <p:nvGrpSpPr>
          <p:cNvPr id="29" name="Gruppo 28"/>
          <p:cNvGrpSpPr/>
          <p:nvPr/>
        </p:nvGrpSpPr>
        <p:grpSpPr>
          <a:xfrm>
            <a:off x="10943387" y="112033"/>
            <a:ext cx="1015194" cy="972000"/>
            <a:chOff x="10943387" y="112033"/>
            <a:chExt cx="1015194" cy="972000"/>
          </a:xfrm>
        </p:grpSpPr>
        <p:sp>
          <p:nvSpPr>
            <p:cNvPr id="30" name="Ovale 29">
              <a:hlinkClick r:id="" action="ppaction://hlinkshowjump?jump=firstslide"/>
            </p:cNvPr>
            <p:cNvSpPr/>
            <p:nvPr/>
          </p:nvSpPr>
          <p:spPr>
            <a:xfrm>
              <a:off x="10943387" y="112033"/>
              <a:ext cx="1015194" cy="972000"/>
            </a:xfrm>
            <a:prstGeom prst="ellipse">
              <a:avLst/>
            </a:prstGeom>
            <a:gradFill>
              <a:gsLst>
                <a:gs pos="13000">
                  <a:srgbClr val="FFCE6D"/>
                </a:gs>
                <a:gs pos="100000">
                  <a:srgbClr val="A86400"/>
                </a:gs>
                <a:gs pos="53000">
                  <a:srgbClr val="FF9900"/>
                </a:gs>
                <a:gs pos="0">
                  <a:schemeClr val="accent4">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30"/>
            <p:cNvSpPr/>
            <p:nvPr/>
          </p:nvSpPr>
          <p:spPr>
            <a:xfrm rot="19800000">
              <a:off x="11366919" y="380128"/>
              <a:ext cx="34789" cy="102694"/>
            </a:xfrm>
            <a:prstGeom prst="rect">
              <a:avLst/>
            </a:prstGeom>
            <a:solidFill>
              <a:srgbClr val="595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31"/>
            <p:cNvSpPr/>
            <p:nvPr/>
          </p:nvSpPr>
          <p:spPr>
            <a:xfrm rot="1800000">
              <a:off x="11191828" y="379444"/>
              <a:ext cx="34789" cy="102694"/>
            </a:xfrm>
            <a:prstGeom prst="rect">
              <a:avLst/>
            </a:prstGeom>
            <a:solidFill>
              <a:srgbClr val="595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arrotondato 32"/>
            <p:cNvSpPr/>
            <p:nvPr/>
          </p:nvSpPr>
          <p:spPr>
            <a:xfrm>
              <a:off x="11081885" y="451328"/>
              <a:ext cx="766067" cy="433753"/>
            </a:xfrm>
            <a:prstGeom prst="roundRect">
              <a:avLst>
                <a:gd name="adj" fmla="val 18940"/>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ttangolo 33"/>
            <p:cNvSpPr/>
            <p:nvPr/>
          </p:nvSpPr>
          <p:spPr>
            <a:xfrm>
              <a:off x="11082527" y="541806"/>
              <a:ext cx="765727" cy="25293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Figura a mano libera 34"/>
            <p:cNvSpPr/>
            <p:nvPr/>
          </p:nvSpPr>
          <p:spPr>
            <a:xfrm>
              <a:off x="11464919" y="451327"/>
              <a:ext cx="382882" cy="433753"/>
            </a:xfrm>
            <a:custGeom>
              <a:avLst/>
              <a:gdLst>
                <a:gd name="connsiteX0" fmla="*/ 0 w 1720819"/>
                <a:gd name="connsiteY0" fmla="*/ 0 h 2052735"/>
                <a:gd name="connsiteX1" fmla="*/ 1330674 w 1720819"/>
                <a:gd name="connsiteY1" fmla="*/ 0 h 2052735"/>
                <a:gd name="connsiteX2" fmla="*/ 1719462 w 1720819"/>
                <a:gd name="connsiteY2" fmla="*/ 388788 h 2052735"/>
                <a:gd name="connsiteX3" fmla="*/ 1719462 w 1720819"/>
                <a:gd name="connsiteY3" fmla="*/ 428191 h 2052735"/>
                <a:gd name="connsiteX4" fmla="*/ 1720819 w 1720819"/>
                <a:gd name="connsiteY4" fmla="*/ 428191 h 2052735"/>
                <a:gd name="connsiteX5" fmla="*/ 1720819 w 1720819"/>
                <a:gd name="connsiteY5" fmla="*/ 1625224 h 2052735"/>
                <a:gd name="connsiteX6" fmla="*/ 1719462 w 1720819"/>
                <a:gd name="connsiteY6" fmla="*/ 1625224 h 2052735"/>
                <a:gd name="connsiteX7" fmla="*/ 1719462 w 1720819"/>
                <a:gd name="connsiteY7" fmla="*/ 1663947 h 2052735"/>
                <a:gd name="connsiteX8" fmla="*/ 1330674 w 1720819"/>
                <a:gd name="connsiteY8" fmla="*/ 2052735 h 2052735"/>
                <a:gd name="connsiteX9" fmla="*/ 0 w 1720819"/>
                <a:gd name="connsiteY9" fmla="*/ 2052735 h 205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0819" h="2052735">
                  <a:moveTo>
                    <a:pt x="0" y="0"/>
                  </a:moveTo>
                  <a:lnTo>
                    <a:pt x="1330674" y="0"/>
                  </a:lnTo>
                  <a:cubicBezTo>
                    <a:pt x="1545396" y="0"/>
                    <a:pt x="1719462" y="174066"/>
                    <a:pt x="1719462" y="388788"/>
                  </a:cubicBezTo>
                  <a:lnTo>
                    <a:pt x="1719462" y="428191"/>
                  </a:lnTo>
                  <a:lnTo>
                    <a:pt x="1720819" y="428191"/>
                  </a:lnTo>
                  <a:lnTo>
                    <a:pt x="1720819" y="1625224"/>
                  </a:lnTo>
                  <a:lnTo>
                    <a:pt x="1719462" y="1625224"/>
                  </a:lnTo>
                  <a:lnTo>
                    <a:pt x="1719462" y="1663947"/>
                  </a:lnTo>
                  <a:cubicBezTo>
                    <a:pt x="1719462" y="1878669"/>
                    <a:pt x="1545396" y="2052735"/>
                    <a:pt x="1330674" y="2052735"/>
                  </a:cubicBezTo>
                  <a:lnTo>
                    <a:pt x="0" y="2052735"/>
                  </a:lnTo>
                  <a:close/>
                </a:path>
              </a:pathLst>
            </a:custGeom>
            <a:solidFill>
              <a:srgbClr val="333F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6" name="Gruppo 35"/>
            <p:cNvGrpSpPr/>
            <p:nvPr/>
          </p:nvGrpSpPr>
          <p:grpSpPr>
            <a:xfrm>
              <a:off x="11118802" y="476958"/>
              <a:ext cx="386147" cy="382491"/>
              <a:chOff x="3334084" y="4450701"/>
              <a:chExt cx="1735494" cy="1810140"/>
            </a:xfrm>
          </p:grpSpPr>
          <p:sp>
            <p:nvSpPr>
              <p:cNvPr id="43" name="Ovale 42"/>
              <p:cNvSpPr/>
              <p:nvPr/>
            </p:nvSpPr>
            <p:spPr>
              <a:xfrm>
                <a:off x="3334084" y="4450702"/>
                <a:ext cx="1735494" cy="1810139"/>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Ovale 43"/>
              <p:cNvSpPr/>
              <p:nvPr/>
            </p:nvSpPr>
            <p:spPr>
              <a:xfrm>
                <a:off x="3555303" y="4732197"/>
                <a:ext cx="1248443" cy="1302139"/>
              </a:xfrm>
              <a:prstGeom prst="ellipse">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Figura a mano libera 44"/>
              <p:cNvSpPr/>
              <p:nvPr/>
            </p:nvSpPr>
            <p:spPr>
              <a:xfrm>
                <a:off x="4201831" y="4450701"/>
                <a:ext cx="867747" cy="1810140"/>
              </a:xfrm>
              <a:custGeom>
                <a:avLst/>
                <a:gdLst>
                  <a:gd name="connsiteX0" fmla="*/ 0 w 867747"/>
                  <a:gd name="connsiteY0" fmla="*/ 0 h 1810140"/>
                  <a:gd name="connsiteX1" fmla="*/ 867747 w 867747"/>
                  <a:gd name="connsiteY1" fmla="*/ 905070 h 1810140"/>
                  <a:gd name="connsiteX2" fmla="*/ 0 w 867747"/>
                  <a:gd name="connsiteY2" fmla="*/ 1810140 h 1810140"/>
                </a:gdLst>
                <a:ahLst/>
                <a:cxnLst>
                  <a:cxn ang="0">
                    <a:pos x="connsiteX0" y="connsiteY0"/>
                  </a:cxn>
                  <a:cxn ang="0">
                    <a:pos x="connsiteX1" y="connsiteY1"/>
                  </a:cxn>
                  <a:cxn ang="0">
                    <a:pos x="connsiteX2" y="connsiteY2"/>
                  </a:cxn>
                </a:cxnLst>
                <a:rect l="l" t="t" r="r" b="b"/>
                <a:pathLst>
                  <a:path w="867747" h="1810140">
                    <a:moveTo>
                      <a:pt x="0" y="0"/>
                    </a:moveTo>
                    <a:cubicBezTo>
                      <a:pt x="479243" y="0"/>
                      <a:pt x="867747" y="405214"/>
                      <a:pt x="867747" y="905070"/>
                    </a:cubicBezTo>
                    <a:cubicBezTo>
                      <a:pt x="867747" y="1404926"/>
                      <a:pt x="479243" y="1810140"/>
                      <a:pt x="0" y="1810140"/>
                    </a:cubicBezTo>
                    <a:close/>
                  </a:path>
                </a:pathLst>
              </a:custGeom>
              <a:solidFill>
                <a:srgbClr val="333F5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7" name="Rettangolo 36"/>
            <p:cNvSpPr/>
            <p:nvPr/>
          </p:nvSpPr>
          <p:spPr>
            <a:xfrm>
              <a:off x="11781367" y="607977"/>
              <a:ext cx="66434" cy="1301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ttangolo 37"/>
            <p:cNvSpPr/>
            <p:nvPr/>
          </p:nvSpPr>
          <p:spPr>
            <a:xfrm rot="5400000">
              <a:off x="11636555" y="363012"/>
              <a:ext cx="39610" cy="137020"/>
            </a:xfrm>
            <a:prstGeom prst="rect">
              <a:avLst/>
            </a:prstGeom>
            <a:solidFill>
              <a:srgbClr val="595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Rettangolo 38"/>
            <p:cNvSpPr/>
            <p:nvPr/>
          </p:nvSpPr>
          <p:spPr>
            <a:xfrm rot="5400000">
              <a:off x="11280512" y="322323"/>
              <a:ext cx="35309" cy="152168"/>
            </a:xfrm>
            <a:prstGeom prst="rect">
              <a:avLst/>
            </a:prstGeom>
            <a:solidFill>
              <a:srgbClr val="595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0" name="Gruppo 39"/>
            <p:cNvGrpSpPr/>
            <p:nvPr/>
          </p:nvGrpSpPr>
          <p:grpSpPr>
            <a:xfrm>
              <a:off x="11241935" y="387470"/>
              <a:ext cx="109665" cy="20956"/>
              <a:chOff x="1956053" y="2347770"/>
              <a:chExt cx="492878" cy="99173"/>
            </a:xfrm>
          </p:grpSpPr>
          <p:sp>
            <p:nvSpPr>
              <p:cNvPr id="41" name="Rettangolo arrotondato 40"/>
              <p:cNvSpPr/>
              <p:nvPr/>
            </p:nvSpPr>
            <p:spPr>
              <a:xfrm>
                <a:off x="1956053" y="2348177"/>
                <a:ext cx="492878" cy="98766"/>
              </a:xfrm>
              <a:prstGeom prst="roundRect">
                <a:avLst>
                  <a:gd name="adj" fmla="val 44600"/>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Figura a mano libera 41"/>
              <p:cNvSpPr/>
              <p:nvPr/>
            </p:nvSpPr>
            <p:spPr>
              <a:xfrm>
                <a:off x="2202492" y="2347770"/>
                <a:ext cx="237575" cy="98766"/>
              </a:xfrm>
              <a:custGeom>
                <a:avLst/>
                <a:gdLst>
                  <a:gd name="connsiteX0" fmla="*/ 0 w 237575"/>
                  <a:gd name="connsiteY0" fmla="*/ 0 h 98766"/>
                  <a:gd name="connsiteX1" fmla="*/ 193525 w 237575"/>
                  <a:gd name="connsiteY1" fmla="*/ 0 h 98766"/>
                  <a:gd name="connsiteX2" fmla="*/ 237575 w 237575"/>
                  <a:gd name="connsiteY2" fmla="*/ 44050 h 98766"/>
                  <a:gd name="connsiteX3" fmla="*/ 237575 w 237575"/>
                  <a:gd name="connsiteY3" fmla="*/ 54716 h 98766"/>
                  <a:gd name="connsiteX4" fmla="*/ 193525 w 237575"/>
                  <a:gd name="connsiteY4" fmla="*/ 98766 h 98766"/>
                  <a:gd name="connsiteX5" fmla="*/ 0 w 237575"/>
                  <a:gd name="connsiteY5" fmla="*/ 98766 h 9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75" h="98766">
                    <a:moveTo>
                      <a:pt x="0" y="0"/>
                    </a:moveTo>
                    <a:lnTo>
                      <a:pt x="193525" y="0"/>
                    </a:lnTo>
                    <a:cubicBezTo>
                      <a:pt x="217853" y="0"/>
                      <a:pt x="237575" y="19722"/>
                      <a:pt x="237575" y="44050"/>
                    </a:cubicBezTo>
                    <a:lnTo>
                      <a:pt x="237575" y="54716"/>
                    </a:lnTo>
                    <a:cubicBezTo>
                      <a:pt x="237575" y="79044"/>
                      <a:pt x="217853" y="98766"/>
                      <a:pt x="193525" y="98766"/>
                    </a:cubicBezTo>
                    <a:lnTo>
                      <a:pt x="0" y="98766"/>
                    </a:lnTo>
                    <a:close/>
                  </a:path>
                </a:pathLst>
              </a:custGeom>
              <a:solidFill>
                <a:srgbClr val="A4C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
        <p:nvSpPr>
          <p:cNvPr id="46" name="Rettangolo 45">
            <a:hlinkClick r:id="rId4" action="ppaction://hlinksldjump"/>
          </p:cNvPr>
          <p:cNvSpPr>
            <a:spLocks noChangeAspect="1"/>
          </p:cNvSpPr>
          <p:nvPr/>
        </p:nvSpPr>
        <p:spPr>
          <a:xfrm>
            <a:off x="10943387" y="88157"/>
            <a:ext cx="1015194" cy="9819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CasellaDiTesto 46"/>
          <p:cNvSpPr txBox="1"/>
          <p:nvPr/>
        </p:nvSpPr>
        <p:spPr>
          <a:xfrm>
            <a:off x="7799170" y="369495"/>
            <a:ext cx="2486122" cy="584775"/>
          </a:xfrm>
          <a:prstGeom prst="rect">
            <a:avLst/>
          </a:prstGeom>
          <a:noFill/>
          <a:ln w="19050">
            <a:solidFill>
              <a:srgbClr val="FF9900"/>
            </a:solidFill>
            <a:prstDash val="lgDashDotDot"/>
          </a:ln>
        </p:spPr>
        <p:txBody>
          <a:bodyPr wrap="square" rtlCol="0">
            <a:spAutoFit/>
          </a:bodyPr>
          <a:lstStyle/>
          <a:p>
            <a:pPr algn="ctr"/>
            <a:r>
              <a:rPr lang="it-IT" sz="1600" dirty="0" smtClean="0">
                <a:solidFill>
                  <a:srgbClr val="FF9900"/>
                </a:solidFill>
              </a:rPr>
              <a:t>Click destro per visualizzare il video sul plastico.</a:t>
            </a:r>
            <a:endParaRPr lang="it-IT" sz="1600" dirty="0">
              <a:solidFill>
                <a:srgbClr val="FF9900"/>
              </a:solidFill>
            </a:endParaRPr>
          </a:p>
        </p:txBody>
      </p:sp>
      <p:sp>
        <p:nvSpPr>
          <p:cNvPr id="48" name="CasellaDiTesto 47"/>
          <p:cNvSpPr txBox="1"/>
          <p:nvPr/>
        </p:nvSpPr>
        <p:spPr>
          <a:xfrm>
            <a:off x="10371922" y="469831"/>
            <a:ext cx="616349" cy="369332"/>
          </a:xfrm>
          <a:prstGeom prst="rect">
            <a:avLst/>
          </a:prstGeom>
          <a:noFill/>
        </p:spPr>
        <p:txBody>
          <a:bodyPr wrap="square" rtlCol="0">
            <a:spAutoFit/>
          </a:bodyPr>
          <a:lstStyle/>
          <a:p>
            <a:r>
              <a:rPr lang="it-IT" dirty="0" smtClean="0">
                <a:solidFill>
                  <a:srgbClr val="FF9900"/>
                </a:solidFill>
              </a:rPr>
              <a:t>&gt;&gt;&gt;</a:t>
            </a:r>
            <a:endParaRPr lang="it-IT" dirty="0">
              <a:solidFill>
                <a:srgbClr val="FF9900"/>
              </a:solidFill>
            </a:endParaRPr>
          </a:p>
        </p:txBody>
      </p:sp>
    </p:spTree>
    <p:extLst>
      <p:ext uri="{BB962C8B-B14F-4D97-AF65-F5344CB8AC3E}">
        <p14:creationId xmlns:p14="http://schemas.microsoft.com/office/powerpoint/2010/main" val="3654882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dirty="0"/>
          </a:p>
        </p:txBody>
      </p:sp>
      <p:sp>
        <p:nvSpPr>
          <p:cNvPr id="3" name="CasellaDiTesto 2"/>
          <p:cNvSpPr txBox="1"/>
          <p:nvPr/>
        </p:nvSpPr>
        <p:spPr>
          <a:xfrm>
            <a:off x="212900" y="256077"/>
            <a:ext cx="9787134" cy="830997"/>
          </a:xfrm>
          <a:prstGeom prst="rect">
            <a:avLst/>
          </a:prstGeom>
          <a:noFill/>
        </p:spPr>
        <p:txBody>
          <a:bodyPr wrap="square" rtlCol="0">
            <a:spAutoFit/>
          </a:bodyPr>
          <a:lstStyle/>
          <a:p>
            <a:r>
              <a:rPr lang="it-IT" sz="4800" b="1" dirty="0" smtClean="0">
                <a:solidFill>
                  <a:srgbClr val="FF9900"/>
                </a:solidFill>
                <a:effectLst>
                  <a:outerShdw blurRad="38100" dist="38100" dir="2700000" algn="tl">
                    <a:srgbClr val="000000">
                      <a:alpha val="43137"/>
                    </a:srgbClr>
                  </a:outerShdw>
                </a:effectLst>
                <a:latin typeface="SuperFrench" panose="00000400000000000000" pitchFamily="2" charset="2"/>
              </a:rPr>
              <a:t>IL TEATRO ROMANO DI CATANIA</a:t>
            </a:r>
            <a:endParaRPr lang="it-IT" sz="4800" b="1" dirty="0">
              <a:solidFill>
                <a:srgbClr val="FF9900"/>
              </a:solidFill>
              <a:effectLst>
                <a:outerShdw blurRad="38100" dist="38100" dir="2700000" algn="tl">
                  <a:srgbClr val="000000">
                    <a:alpha val="43137"/>
                  </a:srgbClr>
                </a:outerShdw>
              </a:effectLst>
              <a:latin typeface="SuperFrench" panose="00000400000000000000" pitchFamily="2" charset="2"/>
            </a:endParaRPr>
          </a:p>
        </p:txBody>
      </p:sp>
      <p:sp>
        <p:nvSpPr>
          <p:cNvPr id="4" name="Rettangolo 3"/>
          <p:cNvSpPr/>
          <p:nvPr/>
        </p:nvSpPr>
        <p:spPr>
          <a:xfrm>
            <a:off x="212899" y="1782396"/>
            <a:ext cx="10922863" cy="584775"/>
          </a:xfrm>
          <a:prstGeom prst="rect">
            <a:avLst/>
          </a:prstGeom>
        </p:spPr>
        <p:txBody>
          <a:bodyPr wrap="square">
            <a:spAutoFit/>
          </a:bodyPr>
          <a:lstStyle/>
          <a:p>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Nel corso del I secolo d.C., nella città siciliana di Catina, iniziò la costruzione di un teatro, che sarebbe stato edificato sopra un preesistente edificio greco, come testimoniato dai ritrovamenti di alcuni blocchi di pietra con incise le lettere KAT, cioè le iniziali dell’antico nome della città: </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cioè</a:t>
            </a:r>
            <a:endParaRPr lang="it-IT" sz="16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5" name="Rettangolo 4"/>
          <p:cNvSpPr/>
          <p:nvPr/>
        </p:nvSpPr>
        <p:spPr>
          <a:xfrm>
            <a:off x="4098202" y="2274838"/>
            <a:ext cx="6575834" cy="1077218"/>
          </a:xfrm>
          <a:prstGeom prst="rect">
            <a:avLst/>
          </a:prstGeom>
        </p:spPr>
        <p:txBody>
          <a:bodyPr wrap="square">
            <a:spAutoFit/>
          </a:bodyPr>
          <a:lstStyle/>
          <a:p>
            <a:r>
              <a:rPr lang="it-IT" sz="1600" dirty="0" err="1" smtClean="0">
                <a:solidFill>
                  <a:schemeClr val="bg1"/>
                </a:solidFill>
                <a:effectLst>
                  <a:outerShdw blurRad="38100" dist="38100" dir="2700000" algn="tl">
                    <a:srgbClr val="000000">
                      <a:alpha val="43137"/>
                    </a:srgbClr>
                  </a:outerShdw>
                </a:effectLst>
                <a:latin typeface="Arial Narrow" panose="020B0606020202030204" pitchFamily="34" charset="0"/>
              </a:rPr>
              <a:t>Katane</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 Inizialmente tale costruzione era molto più piccola e meno articolata rispetto a quella attuale: erano presenti soltanto due ambulacri e la cavea era molto più ridotta. nel II secolo il teatro fu ingrandito con l’aggiunta del III ambulacro e con la costruzione di un edificio scenico più articolato e più alto, arricchito da una decorazione</a:t>
            </a:r>
            <a:endParaRPr lang="it-IT" sz="16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6" name="Rettangolo 5"/>
          <p:cNvSpPr/>
          <p:nvPr/>
        </p:nvSpPr>
        <p:spPr>
          <a:xfrm>
            <a:off x="4096800" y="3240000"/>
            <a:ext cx="3562432" cy="2062103"/>
          </a:xfrm>
          <a:prstGeom prst="rect">
            <a:avLst/>
          </a:prstGeom>
        </p:spPr>
        <p:txBody>
          <a:bodyPr wrap="square">
            <a:spAutoFit/>
          </a:bodyPr>
          <a:lstStyle/>
          <a:p>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architettonica e scultorea in parte conservata; fu anche dotato di un ingresso monumentale con grandi arcate dal lato est. Col i restauri e le modifiche del III e del IV secolo si raggiunse la capienza massima di 7000 spettatori ma, ciò nonostante, tale edificio venne abbandonato tra il V e il VI d.C., dopo la caduta dell’Impero Romano d’Occidente.</a:t>
            </a:r>
          </a:p>
        </p:txBody>
      </p:sp>
      <p:pic>
        <p:nvPicPr>
          <p:cNvPr id="41" name="Immagin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100" y="2745425"/>
            <a:ext cx="3706184" cy="2645723"/>
          </a:xfrm>
          <a:prstGeom prst="rect">
            <a:avLst/>
          </a:prstGeom>
          <a:ln>
            <a:noFill/>
          </a:ln>
          <a:effectLst>
            <a:outerShdw blurRad="190500" algn="tl" rotWithShape="0">
              <a:srgbClr val="000000">
                <a:alpha val="70000"/>
              </a:srgbClr>
            </a:outerShdw>
          </a:effectLst>
        </p:spPr>
      </p:pic>
      <p:grpSp>
        <p:nvGrpSpPr>
          <p:cNvPr id="8" name="Gruppo 7"/>
          <p:cNvGrpSpPr/>
          <p:nvPr/>
        </p:nvGrpSpPr>
        <p:grpSpPr>
          <a:xfrm>
            <a:off x="511561" y="6353140"/>
            <a:ext cx="3232424" cy="4958008"/>
            <a:chOff x="498880" y="6317930"/>
            <a:chExt cx="3232424" cy="4958008"/>
          </a:xfrm>
        </p:grpSpPr>
        <p:grpSp>
          <p:nvGrpSpPr>
            <p:cNvPr id="33" name="Gruppo 32"/>
            <p:cNvGrpSpPr/>
            <p:nvPr/>
          </p:nvGrpSpPr>
          <p:grpSpPr>
            <a:xfrm rot="5400000" flipV="1">
              <a:off x="-363912" y="7180722"/>
              <a:ext cx="4958008" cy="3232424"/>
              <a:chOff x="11693164" y="2370052"/>
              <a:chExt cx="4958008" cy="3232424"/>
            </a:xfrm>
          </p:grpSpPr>
          <p:sp>
            <p:nvSpPr>
              <p:cNvPr id="34" name="Rettangolo 33"/>
              <p:cNvSpPr/>
              <p:nvPr/>
            </p:nvSpPr>
            <p:spPr>
              <a:xfrm rot="16200000">
                <a:off x="11550983" y="3015255"/>
                <a:ext cx="3218067" cy="194982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FF9900"/>
                    </a:solidFill>
                    <a:effectLst>
                      <a:outerShdw blurRad="38100" dist="38100" dir="2700000" algn="tl">
                        <a:srgbClr val="000000">
                          <a:alpha val="43137"/>
                        </a:srgbClr>
                      </a:outerShdw>
                    </a:effectLst>
                    <a:latin typeface="Arial Narrow" panose="020B0606020202030204" pitchFamily="34" charset="0"/>
                  </a:rPr>
                  <a:t>CURIOSITA</a:t>
                </a:r>
                <a:r>
                  <a:rPr lang="it-IT" b="1" dirty="0" smtClean="0">
                    <a:solidFill>
                      <a:srgbClr val="FF9900"/>
                    </a:solidFill>
                    <a:effectLst>
                      <a:outerShdw blurRad="38100" dist="38100" dir="2700000" algn="tl">
                        <a:srgbClr val="000000">
                          <a:alpha val="43137"/>
                        </a:srgbClr>
                      </a:outerShdw>
                    </a:effectLst>
                    <a:latin typeface="Arial Narrow" panose="020B0606020202030204" pitchFamily="34" charset="0"/>
                  </a:rPr>
                  <a:t>’</a:t>
                </a:r>
                <a:endParaRPr lang="it-IT" b="1" dirty="0" smtClean="0">
                  <a:solidFill>
                    <a:schemeClr val="bg1"/>
                  </a:solidFill>
                  <a:latin typeface="Arial Narrow" panose="020B0606020202030204" pitchFamily="34" charset="0"/>
                </a:endParaRPr>
              </a:p>
              <a:p>
                <a:pPr algn="ctr"/>
                <a:r>
                  <a:rPr lang="it-IT" dirty="0" smtClean="0">
                    <a:solidFill>
                      <a:schemeClr val="bg1"/>
                    </a:solidFill>
                    <a:latin typeface="Arial Narrow" panose="020B0606020202030204" pitchFamily="34" charset="0"/>
                  </a:rPr>
                  <a:t>Al giorno d’oggi il teatro romano di Catania ospita talvolta delle rappresentazioni teatrali: perché ciò sia possibile viene allestito un palco temporaneo (poiché l’orchestra è inondata dalle acque dell’</a:t>
                </a:r>
                <a:r>
                  <a:rPr lang="it-IT" dirty="0" err="1" smtClean="0">
                    <a:solidFill>
                      <a:schemeClr val="bg1"/>
                    </a:solidFill>
                    <a:latin typeface="Arial Narrow" panose="020B0606020202030204" pitchFamily="34" charset="0"/>
                  </a:rPr>
                  <a:t>Amenano</a:t>
                </a:r>
                <a:r>
                  <a:rPr lang="it-IT" dirty="0" smtClean="0">
                    <a:solidFill>
                      <a:schemeClr val="bg1"/>
                    </a:solidFill>
                    <a:latin typeface="Arial Narrow" panose="020B0606020202030204" pitchFamily="34" charset="0"/>
                  </a:rPr>
                  <a:t>)</a:t>
                </a:r>
                <a:r>
                  <a:rPr lang="it-IT" sz="1400" dirty="0" smtClean="0">
                    <a:solidFill>
                      <a:schemeClr val="bg1"/>
                    </a:solidFill>
                    <a:latin typeface="Arial Narrow" panose="020B0606020202030204" pitchFamily="34" charset="0"/>
                  </a:rPr>
                  <a:t>.</a:t>
                </a:r>
                <a:endParaRPr lang="it-IT" sz="1400" dirty="0">
                  <a:solidFill>
                    <a:schemeClr val="bg1"/>
                  </a:solidFill>
                  <a:latin typeface="Arial Narrow" panose="020B0606020202030204" pitchFamily="34" charset="0"/>
                </a:endParaRPr>
              </a:p>
            </p:txBody>
          </p:sp>
          <p:sp>
            <p:nvSpPr>
              <p:cNvPr id="35" name="Operazione manuale 34"/>
              <p:cNvSpPr/>
              <p:nvPr/>
            </p:nvSpPr>
            <p:spPr>
              <a:xfrm rot="5400000">
                <a:off x="11103951" y="3849597"/>
                <a:ext cx="1415209" cy="211716"/>
              </a:xfrm>
              <a:prstGeom prst="flowChartManualOperation">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Figura a mano libera 35"/>
              <p:cNvSpPr/>
              <p:nvPr/>
            </p:nvSpPr>
            <p:spPr>
              <a:xfrm>
                <a:off x="11906670" y="2375338"/>
                <a:ext cx="306279" cy="918151"/>
              </a:xfrm>
              <a:custGeom>
                <a:avLst/>
                <a:gdLst>
                  <a:gd name="connsiteX0" fmla="*/ 0 w 370935"/>
                  <a:gd name="connsiteY0" fmla="*/ 1276710 h 1276710"/>
                  <a:gd name="connsiteX1" fmla="*/ 17252 w 370935"/>
                  <a:gd name="connsiteY1" fmla="*/ 396815 h 1276710"/>
                  <a:gd name="connsiteX2" fmla="*/ 370935 w 370935"/>
                  <a:gd name="connsiteY2" fmla="*/ 0 h 1276710"/>
                </a:gdLst>
                <a:ahLst/>
                <a:cxnLst>
                  <a:cxn ang="0">
                    <a:pos x="connsiteX0" y="connsiteY0"/>
                  </a:cxn>
                  <a:cxn ang="0">
                    <a:pos x="connsiteX1" y="connsiteY1"/>
                  </a:cxn>
                  <a:cxn ang="0">
                    <a:pos x="connsiteX2" y="connsiteY2"/>
                  </a:cxn>
                </a:cxnLst>
                <a:rect l="l" t="t" r="r" b="b"/>
                <a:pathLst>
                  <a:path w="370935" h="1276710">
                    <a:moveTo>
                      <a:pt x="0" y="1276710"/>
                    </a:moveTo>
                    <a:lnTo>
                      <a:pt x="17252" y="396815"/>
                    </a:lnTo>
                    <a:lnTo>
                      <a:pt x="370935" y="0"/>
                    </a:lnTo>
                  </a:path>
                </a:pathLst>
              </a:cu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Figura a mano libera 36"/>
              <p:cNvSpPr/>
              <p:nvPr/>
            </p:nvSpPr>
            <p:spPr>
              <a:xfrm>
                <a:off x="11906670" y="4605247"/>
                <a:ext cx="305976" cy="997229"/>
              </a:xfrm>
              <a:custGeom>
                <a:avLst/>
                <a:gdLst>
                  <a:gd name="connsiteX0" fmla="*/ 0 w 512466"/>
                  <a:gd name="connsiteY0" fmla="*/ 0 h 1135463"/>
                  <a:gd name="connsiteX1" fmla="*/ 20097 w 512466"/>
                  <a:gd name="connsiteY1" fmla="*/ 823964 h 1135463"/>
                  <a:gd name="connsiteX2" fmla="*/ 512466 w 512466"/>
                  <a:gd name="connsiteY2" fmla="*/ 1135463 h 1135463"/>
                </a:gdLst>
                <a:ahLst/>
                <a:cxnLst>
                  <a:cxn ang="0">
                    <a:pos x="connsiteX0" y="connsiteY0"/>
                  </a:cxn>
                  <a:cxn ang="0">
                    <a:pos x="connsiteX1" y="connsiteY1"/>
                  </a:cxn>
                  <a:cxn ang="0">
                    <a:pos x="connsiteX2" y="connsiteY2"/>
                  </a:cxn>
                </a:cxnLst>
                <a:rect l="l" t="t" r="r" b="b"/>
                <a:pathLst>
                  <a:path w="512466" h="1135463">
                    <a:moveTo>
                      <a:pt x="0" y="0"/>
                    </a:moveTo>
                    <a:lnTo>
                      <a:pt x="20097" y="823964"/>
                    </a:lnTo>
                    <a:lnTo>
                      <a:pt x="512466" y="1135463"/>
                    </a:lnTo>
                  </a:path>
                </a:pathLst>
              </a:cu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8" name="Connettore diritto 37"/>
              <p:cNvCxnSpPr/>
              <p:nvPr/>
            </p:nvCxnSpPr>
            <p:spPr>
              <a:xfrm flipV="1">
                <a:off x="12204533" y="2370052"/>
                <a:ext cx="4446639" cy="907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9" name="Connettore diritto 38"/>
              <p:cNvCxnSpPr/>
              <p:nvPr/>
            </p:nvCxnSpPr>
            <p:spPr>
              <a:xfrm>
                <a:off x="12204533" y="5597190"/>
                <a:ext cx="4446639" cy="528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40" name="Operazione manuale 39"/>
              <p:cNvSpPr/>
              <p:nvPr/>
            </p:nvSpPr>
            <p:spPr>
              <a:xfrm rot="5400000">
                <a:off x="11091417" y="3849596"/>
                <a:ext cx="1415209" cy="211716"/>
              </a:xfrm>
              <a:prstGeom prst="flowChartManualOperati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20" name="Immagin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961" y="8900146"/>
              <a:ext cx="3207851" cy="2237808"/>
            </a:xfrm>
            <a:prstGeom prst="rect">
              <a:avLst/>
            </a:prstGeom>
            <a:ln>
              <a:noFill/>
            </a:ln>
            <a:effectLst>
              <a:outerShdw blurRad="190500" algn="tl" rotWithShape="0">
                <a:srgbClr val="000000">
                  <a:alpha val="70000"/>
                </a:srgbClr>
              </a:outerShdw>
            </a:effectLst>
          </p:spPr>
        </p:pic>
        <p:sp>
          <p:nvSpPr>
            <p:cNvPr id="7" name="Rettangolo 6"/>
            <p:cNvSpPr/>
            <p:nvPr/>
          </p:nvSpPr>
          <p:spPr>
            <a:xfrm>
              <a:off x="507951" y="8743628"/>
              <a:ext cx="3218067" cy="150009"/>
            </a:xfrm>
            <a:prstGeom prst="rect">
              <a:avLst/>
            </a:pr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9" name="Operazione manuale 18"/>
          <p:cNvSpPr/>
          <p:nvPr/>
        </p:nvSpPr>
        <p:spPr>
          <a:xfrm rot="10800000">
            <a:off x="1389358" y="6379998"/>
            <a:ext cx="1415209" cy="186648"/>
          </a:xfrm>
          <a:prstGeom prst="flowChartManualOperati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Operazione manuale 41"/>
          <p:cNvSpPr/>
          <p:nvPr/>
        </p:nvSpPr>
        <p:spPr>
          <a:xfrm rot="10800000">
            <a:off x="1503041" y="2486495"/>
            <a:ext cx="1248320" cy="149416"/>
          </a:xfrm>
          <a:prstGeom prst="flowChartManualOperati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Rettangolo 42"/>
          <p:cNvSpPr/>
          <p:nvPr/>
        </p:nvSpPr>
        <p:spPr>
          <a:xfrm rot="16200000">
            <a:off x="2072259" y="1610452"/>
            <a:ext cx="201251" cy="1873623"/>
          </a:xfrm>
          <a:prstGeom prst="rect">
            <a:avLst/>
          </a:pr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9232" y="3436467"/>
            <a:ext cx="3858274" cy="2471532"/>
          </a:xfrm>
          <a:prstGeom prst="rect">
            <a:avLst/>
          </a:prstGeom>
          <a:ln>
            <a:noFill/>
          </a:ln>
          <a:effectLst>
            <a:outerShdw blurRad="190500" algn="tl" rotWithShape="0">
              <a:srgbClr val="000000">
                <a:alpha val="70000"/>
              </a:srgbClr>
            </a:outerShdw>
          </a:effectLst>
        </p:spPr>
      </p:pic>
      <p:grpSp>
        <p:nvGrpSpPr>
          <p:cNvPr id="10" name="Gruppo 9"/>
          <p:cNvGrpSpPr/>
          <p:nvPr/>
        </p:nvGrpSpPr>
        <p:grpSpPr>
          <a:xfrm>
            <a:off x="3981144" y="5463532"/>
            <a:ext cx="4203652" cy="1285185"/>
            <a:chOff x="3981144" y="5463532"/>
            <a:chExt cx="4203652" cy="1285185"/>
          </a:xfrm>
        </p:grpSpPr>
        <p:sp>
          <p:nvSpPr>
            <p:cNvPr id="26" name="Rettangolo 25"/>
            <p:cNvSpPr/>
            <p:nvPr/>
          </p:nvSpPr>
          <p:spPr>
            <a:xfrm rot="13500000">
              <a:off x="4324306" y="5846143"/>
              <a:ext cx="540000" cy="54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7" name="Rettangolo 26"/>
            <p:cNvSpPr/>
            <p:nvPr/>
          </p:nvSpPr>
          <p:spPr>
            <a:xfrm rot="13500000">
              <a:off x="4766942" y="6474856"/>
              <a:ext cx="180000" cy="18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8" name="Rettangolo 27"/>
            <p:cNvSpPr/>
            <p:nvPr/>
          </p:nvSpPr>
          <p:spPr>
            <a:xfrm rot="13500000">
              <a:off x="4720297" y="5463532"/>
              <a:ext cx="180000" cy="180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9" name="Rettangolo 28"/>
            <p:cNvSpPr/>
            <p:nvPr/>
          </p:nvSpPr>
          <p:spPr>
            <a:xfrm rot="13500000">
              <a:off x="4170068" y="5563944"/>
              <a:ext cx="288000" cy="288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0" name="Rettangolo 29"/>
            <p:cNvSpPr/>
            <p:nvPr/>
          </p:nvSpPr>
          <p:spPr>
            <a:xfrm rot="13500000">
              <a:off x="5419652" y="5988876"/>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1" name="Rettangolo 30"/>
            <p:cNvSpPr/>
            <p:nvPr/>
          </p:nvSpPr>
          <p:spPr>
            <a:xfrm rot="13500000">
              <a:off x="5792270" y="6532717"/>
              <a:ext cx="216000" cy="21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5" name="Rettangolo 44"/>
            <p:cNvSpPr/>
            <p:nvPr/>
          </p:nvSpPr>
          <p:spPr>
            <a:xfrm rot="13500000">
              <a:off x="6173103" y="6434983"/>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6" name="Rettangolo 45"/>
            <p:cNvSpPr/>
            <p:nvPr/>
          </p:nvSpPr>
          <p:spPr>
            <a:xfrm rot="13500000">
              <a:off x="5078394" y="5644944"/>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7" name="Rettangolo 46"/>
            <p:cNvSpPr/>
            <p:nvPr/>
          </p:nvSpPr>
          <p:spPr>
            <a:xfrm rot="13500000">
              <a:off x="7125642" y="5771979"/>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8" name="Rettangolo 47"/>
            <p:cNvSpPr/>
            <p:nvPr/>
          </p:nvSpPr>
          <p:spPr>
            <a:xfrm rot="13500000">
              <a:off x="6553938" y="6016142"/>
              <a:ext cx="180000" cy="18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9" name="Cornice 48"/>
            <p:cNvSpPr>
              <a:spLocks noChangeAspect="1"/>
            </p:cNvSpPr>
            <p:nvPr/>
          </p:nvSpPr>
          <p:spPr>
            <a:xfrm rot="13500000">
              <a:off x="5378717" y="5562084"/>
              <a:ext cx="288000" cy="288000"/>
            </a:xfrm>
            <a:prstGeom prst="frame">
              <a:avLst>
                <a:gd name="adj1" fmla="val 17560"/>
              </a:avLst>
            </a:prstGeom>
            <a:solidFill>
              <a:srgbClr val="4E5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0" name="Rettangolo 49"/>
            <p:cNvSpPr/>
            <p:nvPr/>
          </p:nvSpPr>
          <p:spPr>
            <a:xfrm rot="13500000">
              <a:off x="8058796" y="6335886"/>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51" name="Cornice 50"/>
            <p:cNvSpPr>
              <a:spLocks noChangeAspect="1"/>
            </p:cNvSpPr>
            <p:nvPr/>
          </p:nvSpPr>
          <p:spPr>
            <a:xfrm rot="13500000">
              <a:off x="3981144" y="6241619"/>
              <a:ext cx="396000" cy="396000"/>
            </a:xfrm>
            <a:prstGeom prst="frame">
              <a:avLst>
                <a:gd name="adj1" fmla="val 17560"/>
              </a:avLst>
            </a:prstGeom>
            <a:solidFill>
              <a:srgbClr val="4E5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2" name="Rettangolo 51"/>
            <p:cNvSpPr/>
            <p:nvPr/>
          </p:nvSpPr>
          <p:spPr>
            <a:xfrm rot="13500000">
              <a:off x="7169737" y="6308910"/>
              <a:ext cx="216000" cy="21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grpSp>
      <p:grpSp>
        <p:nvGrpSpPr>
          <p:cNvPr id="53" name="Gruppo 52"/>
          <p:cNvGrpSpPr/>
          <p:nvPr/>
        </p:nvGrpSpPr>
        <p:grpSpPr>
          <a:xfrm>
            <a:off x="9799469" y="79695"/>
            <a:ext cx="2202303" cy="1063186"/>
            <a:chOff x="9799469" y="79695"/>
            <a:chExt cx="2202303" cy="1063186"/>
          </a:xfrm>
        </p:grpSpPr>
        <p:sp>
          <p:nvSpPr>
            <p:cNvPr id="54" name="Rettangolo 53"/>
            <p:cNvSpPr/>
            <p:nvPr/>
          </p:nvSpPr>
          <p:spPr>
            <a:xfrm rot="2700000">
              <a:off x="10942428" y="617357"/>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55" name="Rettangolo 54"/>
            <p:cNvSpPr/>
            <p:nvPr/>
          </p:nvSpPr>
          <p:spPr>
            <a:xfrm rot="2700000">
              <a:off x="11234266" y="400077"/>
              <a:ext cx="540000" cy="54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56" name="Rettangolo 55"/>
            <p:cNvSpPr/>
            <p:nvPr/>
          </p:nvSpPr>
          <p:spPr>
            <a:xfrm rot="2700000">
              <a:off x="11821772" y="272025"/>
              <a:ext cx="180000" cy="18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57" name="Rettangolo 56"/>
            <p:cNvSpPr/>
            <p:nvPr/>
          </p:nvSpPr>
          <p:spPr>
            <a:xfrm rot="2700000">
              <a:off x="11668826" y="962881"/>
              <a:ext cx="180000" cy="180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58" name="Rettangolo 57"/>
            <p:cNvSpPr/>
            <p:nvPr/>
          </p:nvSpPr>
          <p:spPr>
            <a:xfrm rot="2700000">
              <a:off x="11105920" y="79695"/>
              <a:ext cx="288000" cy="288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59" name="Rettangolo 58"/>
            <p:cNvSpPr/>
            <p:nvPr/>
          </p:nvSpPr>
          <p:spPr>
            <a:xfrm rot="2700000">
              <a:off x="10026125" y="354735"/>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60" name="Rettangolo 59"/>
            <p:cNvSpPr/>
            <p:nvPr/>
          </p:nvSpPr>
          <p:spPr>
            <a:xfrm rot="2700000">
              <a:off x="10530871" y="332973"/>
              <a:ext cx="216000" cy="21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61" name="Rettangolo 60"/>
            <p:cNvSpPr/>
            <p:nvPr/>
          </p:nvSpPr>
          <p:spPr>
            <a:xfrm rot="2700000">
              <a:off x="10676045" y="427542"/>
              <a:ext cx="180000" cy="18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62" name="Rettangolo 61"/>
            <p:cNvSpPr/>
            <p:nvPr/>
          </p:nvSpPr>
          <p:spPr>
            <a:xfrm rot="2700000">
              <a:off x="9799469" y="225237"/>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63" name="Rettangolo 62"/>
            <p:cNvSpPr/>
            <p:nvPr/>
          </p:nvSpPr>
          <p:spPr>
            <a:xfrm rot="2700000">
              <a:off x="10894178" y="1015276"/>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grpSp>
    </p:spTree>
    <p:extLst>
      <p:ext uri="{BB962C8B-B14F-4D97-AF65-F5344CB8AC3E}">
        <p14:creationId xmlns:p14="http://schemas.microsoft.com/office/powerpoint/2010/main" val="1990952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 presetClass="exit"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hidden"/>
                                      </p:to>
                                    </p:set>
                                  </p:childTnLst>
                                </p:cTn>
                              </p:par>
                              <p:par>
                                <p:cTn id="10" presetID="1" presetClass="exit" presetSubtype="0" fill="hold" grpId="0" nodeType="withEffect">
                                  <p:stCondLst>
                                    <p:cond delay="1000"/>
                                  </p:stCondLst>
                                  <p:childTnLst>
                                    <p:set>
                                      <p:cBhvr>
                                        <p:cTn id="11"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9"/>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42" presetClass="path" presetSubtype="0" accel="50000" decel="50000" fill="hold" nodeType="withEffect">
                                  <p:stCondLst>
                                    <p:cond delay="0"/>
                                  </p:stCondLst>
                                  <p:childTnLst>
                                    <p:animMotion origin="layout" path="M -8.33333E-7 4.44444E-6 L -0.30599 0.00208 " pathEditMode="relative" rAng="0" ptsTypes="AA">
                                      <p:cBhvr>
                                        <p:cTn id="18" dur="2000" fill="hold"/>
                                        <p:tgtEl>
                                          <p:spTgt spid="41"/>
                                        </p:tgtEl>
                                        <p:attrNameLst>
                                          <p:attrName>ppt_x</p:attrName>
                                          <p:attrName>ppt_y</p:attrName>
                                        </p:attrNameLst>
                                      </p:cBhvr>
                                      <p:rCtr x="-15299" y="93"/>
                                    </p:animMotion>
                                  </p:childTnLst>
                                </p:cTn>
                              </p:par>
                              <p:par>
                                <p:cTn id="19" presetID="42" presetClass="path" presetSubtype="0" accel="50000" decel="50000" fill="hold" nodeType="withEffect">
                                  <p:stCondLst>
                                    <p:cond delay="2000"/>
                                  </p:stCondLst>
                                  <p:childTnLst>
                                    <p:animMotion origin="layout" path="M 8.33333E-7 -1.48148E-6 L 0.00091 -0.57199 " pathEditMode="relative" rAng="0" ptsTypes="AA">
                                      <p:cBhvr>
                                        <p:cTn id="20" dur="2000" fill="hold"/>
                                        <p:tgtEl>
                                          <p:spTgt spid="8"/>
                                        </p:tgtEl>
                                        <p:attrNameLst>
                                          <p:attrName>ppt_x</p:attrName>
                                          <p:attrName>ppt_y</p:attrName>
                                        </p:attrNameLst>
                                      </p:cBhvr>
                                      <p:rCtr x="39" y="-28611"/>
                                    </p:animMotion>
                                  </p:childTnLst>
                                </p:cTn>
                              </p:par>
                            </p:childTnLst>
                          </p:cTn>
                        </p:par>
                        <p:par>
                          <p:cTn id="21" fill="hold">
                            <p:stCondLst>
                              <p:cond delay="4000"/>
                            </p:stCondLst>
                            <p:childTnLst>
                              <p:par>
                                <p:cTn id="22" presetID="1" presetClass="entr" presetSubtype="0" fill="hold" grpId="2" nodeType="afterEffect">
                                  <p:stCondLst>
                                    <p:cond delay="0"/>
                                  </p:stCondLst>
                                  <p:childTnLst>
                                    <p:set>
                                      <p:cBhvr>
                                        <p:cTn id="23"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24" restart="whenNotActive" fill="hold" evtFilter="cancelBubble" nodeType="interactiveSeq">
                <p:stCondLst>
                  <p:cond evt="onClick" delay="0">
                    <p:tgtEl>
                      <p:spTgt spid="42"/>
                    </p:tgtEl>
                  </p:cond>
                </p:stCondLst>
                <p:endSync evt="end" delay="0">
                  <p:rtn val="all"/>
                </p:endSync>
                <p:childTnLst>
                  <p:par>
                    <p:cTn id="25" fill="hold">
                      <p:stCondLst>
                        <p:cond delay="0"/>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00091 -0.57199 L -6.25E-7 2.59259E-6 " pathEditMode="relative" rAng="0" ptsTypes="AA">
                                      <p:cBhvr>
                                        <p:cTn id="28" dur="2000" fill="hold"/>
                                        <p:tgtEl>
                                          <p:spTgt spid="8"/>
                                        </p:tgtEl>
                                        <p:attrNameLst>
                                          <p:attrName>ppt_x</p:attrName>
                                          <p:attrName>ppt_y</p:attrName>
                                        </p:attrNameLst>
                                      </p:cBhvr>
                                      <p:rCtr x="0" y="28333"/>
                                    </p:animMotion>
                                  </p:childTnLst>
                                </p:cTn>
                              </p:par>
                              <p:par>
                                <p:cTn id="29" presetID="1" presetClass="exit" presetSubtype="0" fill="hold" grpId="1" nodeType="withEffect">
                                  <p:stCondLst>
                                    <p:cond delay="0"/>
                                  </p:stCondLst>
                                  <p:childTnLst>
                                    <p:set>
                                      <p:cBhvr>
                                        <p:cTn id="30" dur="1" fill="hold">
                                          <p:stCondLst>
                                            <p:cond delay="0"/>
                                          </p:stCondLst>
                                        </p:cTn>
                                        <p:tgtEl>
                                          <p:spTgt spid="42"/>
                                        </p:tgtEl>
                                        <p:attrNameLst>
                                          <p:attrName>style.visibility</p:attrName>
                                        </p:attrNameLst>
                                      </p:cBhvr>
                                      <p:to>
                                        <p:strVal val="hidden"/>
                                      </p:to>
                                    </p:set>
                                  </p:childTnLst>
                                </p:cTn>
                              </p:par>
                              <p:par>
                                <p:cTn id="31" presetID="42" presetClass="path" presetSubtype="0" accel="50000" decel="50000" fill="hold" nodeType="withEffect">
                                  <p:stCondLst>
                                    <p:cond delay="2000"/>
                                  </p:stCondLst>
                                  <p:childTnLst>
                                    <p:animMotion origin="layout" path="M -0.30599 0.00208 L 1.25E-6 -1.48148E-6 " pathEditMode="relative" rAng="0" ptsTypes="AA">
                                      <p:cBhvr>
                                        <p:cTn id="32" dur="2000" fill="hold"/>
                                        <p:tgtEl>
                                          <p:spTgt spid="41"/>
                                        </p:tgtEl>
                                        <p:attrNameLst>
                                          <p:attrName>ppt_x</p:attrName>
                                          <p:attrName>ppt_y</p:attrName>
                                        </p:attrNameLst>
                                      </p:cBhvr>
                                      <p:rCtr x="15234" y="-69"/>
                                    </p:animMotion>
                                  </p:childTnLst>
                                </p:cTn>
                              </p:par>
                            </p:childTnLst>
                          </p:cTn>
                        </p:par>
                        <p:par>
                          <p:cTn id="33" fill="hold">
                            <p:stCondLst>
                              <p:cond delay="4000"/>
                            </p:stCondLst>
                            <p:childTnLst>
                              <p:par>
                                <p:cTn id="34" presetID="1" presetClass="entr" presetSubtype="0" fill="hold" grpId="2" nodeType="after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childTnLst>
        </p:cTn>
      </p:par>
    </p:tnLst>
    <p:bldLst>
      <p:bldP spid="19" grpId="0" animBg="1"/>
      <p:bldP spid="19" grpId="1" animBg="1"/>
      <p:bldP spid="19" grpId="2" animBg="1"/>
      <p:bldP spid="42" grpId="0" animBg="1"/>
      <p:bldP spid="42" grpId="1" animBg="1"/>
      <p:bldP spid="42" grpId="2" animBg="1"/>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18848" y="-12685"/>
            <a:ext cx="12510848"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5" name="CasellaDiTesto 34">
            <a:hlinkClick r:id="rId2" action="ppaction://hlinksldjump"/>
          </p:cNvPr>
          <p:cNvSpPr txBox="1"/>
          <p:nvPr/>
        </p:nvSpPr>
        <p:spPr>
          <a:xfrm>
            <a:off x="212900" y="256077"/>
            <a:ext cx="6492094" cy="830997"/>
          </a:xfrm>
          <a:prstGeom prst="rect">
            <a:avLst/>
          </a:prstGeom>
          <a:noFill/>
        </p:spPr>
        <p:txBody>
          <a:bodyPr wrap="square" rtlCol="0">
            <a:spAutoFit/>
          </a:bodyPr>
          <a:lstStyle/>
          <a:p>
            <a:r>
              <a:rPr lang="it-IT" sz="4800" b="1" dirty="0" smtClean="0">
                <a:solidFill>
                  <a:srgbClr val="FF9900"/>
                </a:solidFill>
                <a:effectLst>
                  <a:outerShdw blurRad="38100" dist="38100" dir="2700000" algn="tl">
                    <a:srgbClr val="000000">
                      <a:alpha val="43137"/>
                    </a:srgbClr>
                  </a:outerShdw>
                </a:effectLst>
                <a:latin typeface="SuperFrench" panose="00000400000000000000" pitchFamily="2" charset="2"/>
              </a:rPr>
              <a:t>IL TEATRO ROMANO</a:t>
            </a:r>
            <a:endParaRPr lang="it-IT" sz="4800" b="1" dirty="0">
              <a:solidFill>
                <a:srgbClr val="FF9900"/>
              </a:solidFill>
              <a:effectLst>
                <a:outerShdw blurRad="38100" dist="38100" dir="2700000" algn="tl">
                  <a:srgbClr val="000000">
                    <a:alpha val="43137"/>
                  </a:srgbClr>
                </a:outerShdw>
              </a:effectLst>
              <a:latin typeface="SuperFrench" panose="00000400000000000000" pitchFamily="2" charset="2"/>
            </a:endParaRPr>
          </a:p>
        </p:txBody>
      </p:sp>
      <p:sp>
        <p:nvSpPr>
          <p:cNvPr id="36" name="Triangolo rettangolo 35"/>
          <p:cNvSpPr/>
          <p:nvPr/>
        </p:nvSpPr>
        <p:spPr>
          <a:xfrm rot="16200000">
            <a:off x="7303996" y="1969993"/>
            <a:ext cx="4770119" cy="5005893"/>
          </a:xfrm>
          <a:prstGeom prst="r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7" name="Connettore diritto 36"/>
          <p:cNvCxnSpPr/>
          <p:nvPr/>
        </p:nvCxnSpPr>
        <p:spPr>
          <a:xfrm flipH="1">
            <a:off x="8982635" y="5487657"/>
            <a:ext cx="1113454" cy="1149811"/>
          </a:xfrm>
          <a:prstGeom prst="line">
            <a:avLst/>
          </a:prstGeom>
          <a:blipFill>
            <a:blip r:embed="rId3"/>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8" name="Connettore diritto 37"/>
          <p:cNvCxnSpPr/>
          <p:nvPr/>
        </p:nvCxnSpPr>
        <p:spPr>
          <a:xfrm flipH="1">
            <a:off x="9402184" y="5290629"/>
            <a:ext cx="1249628" cy="1303809"/>
          </a:xfrm>
          <a:prstGeom prst="line">
            <a:avLst/>
          </a:prstGeom>
          <a:blipFill>
            <a:blip r:embed="rId3"/>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9" name="Connettore diritto 38"/>
          <p:cNvCxnSpPr/>
          <p:nvPr/>
        </p:nvCxnSpPr>
        <p:spPr>
          <a:xfrm flipH="1">
            <a:off x="10925479" y="2524375"/>
            <a:ext cx="1113454" cy="1149811"/>
          </a:xfrm>
          <a:prstGeom prst="line">
            <a:avLst/>
          </a:prstGeom>
          <a:blipFill>
            <a:blip r:embed="rId3"/>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grpSp>
        <p:nvGrpSpPr>
          <p:cNvPr id="40" name="Gruppo 39"/>
          <p:cNvGrpSpPr/>
          <p:nvPr/>
        </p:nvGrpSpPr>
        <p:grpSpPr>
          <a:xfrm>
            <a:off x="5784342" y="2551988"/>
            <a:ext cx="6279653" cy="3947959"/>
            <a:chOff x="5784342" y="2551988"/>
            <a:chExt cx="6279653" cy="3947959"/>
          </a:xfrm>
          <a:blipFill>
            <a:blip r:embed="rId4"/>
            <a:stretch>
              <a:fillRect/>
            </a:stretch>
          </a:blipFill>
        </p:grpSpPr>
        <p:grpSp>
          <p:nvGrpSpPr>
            <p:cNvPr id="42" name="Gruppo 41"/>
            <p:cNvGrpSpPr/>
            <p:nvPr/>
          </p:nvGrpSpPr>
          <p:grpSpPr>
            <a:xfrm>
              <a:off x="7039076" y="2551988"/>
              <a:ext cx="5024919" cy="3947959"/>
              <a:chOff x="7039076" y="2551988"/>
              <a:chExt cx="5024919" cy="3947959"/>
            </a:xfrm>
            <a:grpFill/>
          </p:grpSpPr>
          <p:sp>
            <p:nvSpPr>
              <p:cNvPr id="44" name="Rettangolo 43"/>
              <p:cNvSpPr/>
              <p:nvPr/>
            </p:nvSpPr>
            <p:spPr>
              <a:xfrm rot="2700000">
                <a:off x="7301461" y="2985647"/>
                <a:ext cx="2880000" cy="28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Rettangolo 44"/>
              <p:cNvSpPr/>
              <p:nvPr/>
            </p:nvSpPr>
            <p:spPr>
              <a:xfrm rot="2700000">
                <a:off x="9731941" y="5552476"/>
                <a:ext cx="360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Rettangolo 45"/>
              <p:cNvSpPr/>
              <p:nvPr/>
            </p:nvSpPr>
            <p:spPr>
              <a:xfrm rot="2700000">
                <a:off x="9561715" y="2633929"/>
                <a:ext cx="360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7" name="Rettangolo 46"/>
              <p:cNvSpPr/>
              <p:nvPr/>
            </p:nvSpPr>
            <p:spPr>
              <a:xfrm rot="2700000">
                <a:off x="11883995" y="2978488"/>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8" name="Cornice 47"/>
              <p:cNvSpPr/>
              <p:nvPr/>
            </p:nvSpPr>
            <p:spPr>
              <a:xfrm rot="2700000">
                <a:off x="7379459" y="5779947"/>
                <a:ext cx="720000" cy="720000"/>
              </a:xfrm>
              <a:prstGeom prst="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9" name="Cornice 48"/>
              <p:cNvSpPr/>
              <p:nvPr/>
            </p:nvSpPr>
            <p:spPr>
              <a:xfrm rot="2700000">
                <a:off x="11215307" y="4065645"/>
                <a:ext cx="720000" cy="720000"/>
              </a:xfrm>
              <a:prstGeom prst="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0" name="Rettangolo 49"/>
              <p:cNvSpPr/>
              <p:nvPr/>
            </p:nvSpPr>
            <p:spPr>
              <a:xfrm rot="2700000">
                <a:off x="10283944" y="4808794"/>
                <a:ext cx="1260000" cy="12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Rettangolo 50"/>
              <p:cNvSpPr/>
              <p:nvPr/>
            </p:nvSpPr>
            <p:spPr>
              <a:xfrm rot="2700000">
                <a:off x="10195954" y="2551988"/>
                <a:ext cx="1440000" cy="14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Rettangolo 52"/>
              <p:cNvSpPr/>
              <p:nvPr/>
            </p:nvSpPr>
            <p:spPr>
              <a:xfrm rot="2700000">
                <a:off x="7178784" y="5402495"/>
                <a:ext cx="360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55" name="Rettangolo 54"/>
              <p:cNvSpPr/>
              <p:nvPr/>
            </p:nvSpPr>
            <p:spPr>
              <a:xfrm rot="2700000">
                <a:off x="7039076" y="3272552"/>
                <a:ext cx="360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grpSp>
        <p:sp>
          <p:nvSpPr>
            <p:cNvPr id="43" name="Cornice 42"/>
            <p:cNvSpPr/>
            <p:nvPr/>
          </p:nvSpPr>
          <p:spPr>
            <a:xfrm rot="2700000">
              <a:off x="5784342" y="3318559"/>
              <a:ext cx="1080000" cy="1080000"/>
            </a:xfrm>
            <a:prstGeom prst="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sp>
        <p:nvSpPr>
          <p:cNvPr id="4" name="Rettangolo 3"/>
          <p:cNvSpPr/>
          <p:nvPr/>
        </p:nvSpPr>
        <p:spPr>
          <a:xfrm>
            <a:off x="212899" y="2297105"/>
            <a:ext cx="7351512" cy="2862322"/>
          </a:xfrm>
          <a:prstGeom prst="rect">
            <a:avLst/>
          </a:prstGeom>
        </p:spPr>
        <p:txBody>
          <a:bodyPr wrap="square">
            <a:spAutoFit/>
          </a:bodyPr>
          <a:lstStyle/>
          <a:p>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Neronis</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magni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intererat</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ut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ludorum</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scaenicorum</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partem</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haberet</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ita ut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dubitaverit</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an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privatis</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spectaculis</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operam</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inter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scaenicos</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daret</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tragoedias</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quoque</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cantavit</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personatus</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heroum</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deorumque</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item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heroidum</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ac</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dearum</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personis</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p>
          <a:p>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effectis</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Interdum</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choro</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interfuit</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ubi</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voces</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acutae</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aut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graves</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aut </a:t>
            </a:r>
          </a:p>
          <a:p>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mediae</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sunt</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et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interponuntur</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tibiae</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at</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unus</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sonus</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ex omnibus </a:t>
            </a:r>
          </a:p>
          <a:p>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redditur</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Et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Hadrianus</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princeps</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in omnibus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paene</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urbibus</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et </a:t>
            </a:r>
          </a:p>
          <a:p>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aliquid</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aedificavit</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et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ludos</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edidit</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hoc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eius</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referebat</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ad regni </a:t>
            </a:r>
          </a:p>
          <a:p>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honorem. Ad urbe Roma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numquam</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ullum</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scaenicum</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avocavit</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p>
          <a:p>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Dixit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suum</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fuisse</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in honorem Traiani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balsama</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et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crocum</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per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gradus</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p>
          <a:p>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theatri</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Romae</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i="1" dirty="0" err="1" smtClean="0">
                <a:solidFill>
                  <a:schemeClr val="bg1"/>
                </a:solidFill>
                <a:effectLst>
                  <a:outerShdw blurRad="38100" dist="38100" dir="2700000" algn="tl">
                    <a:srgbClr val="000000">
                      <a:alpha val="43137"/>
                    </a:srgbClr>
                  </a:outerShdw>
                </a:effectLst>
                <a:latin typeface="Arial Narrow" panose="020B0606020202030204" pitchFamily="34" charset="0"/>
              </a:rPr>
              <a:t>fluere</a:t>
            </a:r>
            <a:r>
              <a:rPr lang="it-IT" i="1" dirty="0" smtClean="0">
                <a:solidFill>
                  <a:schemeClr val="bg1"/>
                </a:solidFill>
                <a:effectLst>
                  <a:outerShdw blurRad="38100" dist="38100" dir="2700000" algn="tl">
                    <a:srgbClr val="000000">
                      <a:alpha val="43137"/>
                    </a:srgbClr>
                  </a:outerShdw>
                </a:effectLst>
                <a:latin typeface="Arial Narrow" panose="020B0606020202030204" pitchFamily="34" charset="0"/>
              </a:rPr>
              <a:t>.</a:t>
            </a:r>
            <a:endParaRPr lang="it-IT" i="1" dirty="0"/>
          </a:p>
        </p:txBody>
      </p:sp>
      <p:sp>
        <p:nvSpPr>
          <p:cNvPr id="6" name="CasellaDiTesto 5"/>
          <p:cNvSpPr txBox="1"/>
          <p:nvPr/>
        </p:nvSpPr>
        <p:spPr>
          <a:xfrm>
            <a:off x="212898" y="1491493"/>
            <a:ext cx="7704467" cy="707886"/>
          </a:xfrm>
          <a:prstGeom prst="rect">
            <a:avLst/>
          </a:prstGeom>
          <a:noFill/>
        </p:spPr>
        <p:txBody>
          <a:bodyPr wrap="square" rtlCol="0">
            <a:spAutoFit/>
          </a:bodyPr>
          <a:lstStyle/>
          <a:p>
            <a:r>
              <a:rPr lang="it-IT" sz="2000" b="1" i="1" dirty="0" smtClean="0">
                <a:solidFill>
                  <a:schemeClr val="bg1"/>
                </a:solidFill>
                <a:effectLst>
                  <a:outerShdw blurRad="38100" dist="38100" dir="2700000" algn="tl">
                    <a:srgbClr val="000000">
                      <a:alpha val="43137"/>
                    </a:srgbClr>
                  </a:outerShdw>
                </a:effectLst>
                <a:latin typeface="Arial Narrow" panose="020B0606020202030204" pitchFamily="34" charset="0"/>
              </a:rPr>
              <a:t>In età imperiale quasi tutti i principi si mostrarono appassionati degli spettacoli teatrali, tra quali lo stesso Nerone.</a:t>
            </a:r>
            <a:endParaRPr lang="it-IT" sz="2000" b="1" i="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grpSp>
        <p:nvGrpSpPr>
          <p:cNvPr id="23" name="Gruppo 22"/>
          <p:cNvGrpSpPr/>
          <p:nvPr/>
        </p:nvGrpSpPr>
        <p:grpSpPr>
          <a:xfrm>
            <a:off x="189741" y="5363879"/>
            <a:ext cx="4203652" cy="1285185"/>
            <a:chOff x="3981144" y="5463532"/>
            <a:chExt cx="4203652" cy="1285185"/>
          </a:xfrm>
        </p:grpSpPr>
        <p:sp>
          <p:nvSpPr>
            <p:cNvPr id="24" name="Rettangolo 23"/>
            <p:cNvSpPr/>
            <p:nvPr/>
          </p:nvSpPr>
          <p:spPr>
            <a:xfrm rot="13500000">
              <a:off x="4324306" y="5846143"/>
              <a:ext cx="540000" cy="54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5" name="Rettangolo 24"/>
            <p:cNvSpPr/>
            <p:nvPr/>
          </p:nvSpPr>
          <p:spPr>
            <a:xfrm rot="13500000">
              <a:off x="4766942" y="6474856"/>
              <a:ext cx="180000" cy="18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6" name="Rettangolo 25"/>
            <p:cNvSpPr/>
            <p:nvPr/>
          </p:nvSpPr>
          <p:spPr>
            <a:xfrm rot="13500000">
              <a:off x="4720297" y="5463532"/>
              <a:ext cx="180000" cy="180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7" name="Rettangolo 26"/>
            <p:cNvSpPr/>
            <p:nvPr/>
          </p:nvSpPr>
          <p:spPr>
            <a:xfrm rot="13500000">
              <a:off x="4170068" y="5563944"/>
              <a:ext cx="288000" cy="288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8" name="Rettangolo 27"/>
            <p:cNvSpPr/>
            <p:nvPr/>
          </p:nvSpPr>
          <p:spPr>
            <a:xfrm rot="13500000">
              <a:off x="5419652" y="5988876"/>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9" name="Rettangolo 28"/>
            <p:cNvSpPr/>
            <p:nvPr/>
          </p:nvSpPr>
          <p:spPr>
            <a:xfrm rot="13500000">
              <a:off x="5792270" y="6532717"/>
              <a:ext cx="216000" cy="21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0" name="Rettangolo 29"/>
            <p:cNvSpPr/>
            <p:nvPr/>
          </p:nvSpPr>
          <p:spPr>
            <a:xfrm rot="13500000">
              <a:off x="6173103" y="6434983"/>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1" name="Rettangolo 30"/>
            <p:cNvSpPr/>
            <p:nvPr/>
          </p:nvSpPr>
          <p:spPr>
            <a:xfrm rot="13500000">
              <a:off x="5078394" y="5644944"/>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2" name="Rettangolo 31"/>
            <p:cNvSpPr/>
            <p:nvPr/>
          </p:nvSpPr>
          <p:spPr>
            <a:xfrm rot="13500000">
              <a:off x="7125642" y="5771979"/>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3" name="Rettangolo 32"/>
            <p:cNvSpPr/>
            <p:nvPr/>
          </p:nvSpPr>
          <p:spPr>
            <a:xfrm rot="13500000">
              <a:off x="6553938" y="6016142"/>
              <a:ext cx="180000" cy="18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4" name="Cornice 33"/>
            <p:cNvSpPr>
              <a:spLocks noChangeAspect="1"/>
            </p:cNvSpPr>
            <p:nvPr/>
          </p:nvSpPr>
          <p:spPr>
            <a:xfrm rot="13500000">
              <a:off x="5378717" y="5562084"/>
              <a:ext cx="288000" cy="288000"/>
            </a:xfrm>
            <a:prstGeom prst="frame">
              <a:avLst>
                <a:gd name="adj1" fmla="val 17560"/>
              </a:avLst>
            </a:prstGeom>
            <a:solidFill>
              <a:srgbClr val="4E5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1" name="Rettangolo 40"/>
            <p:cNvSpPr/>
            <p:nvPr/>
          </p:nvSpPr>
          <p:spPr>
            <a:xfrm rot="13500000">
              <a:off x="8058796" y="6335886"/>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52" name="Cornice 51"/>
            <p:cNvSpPr>
              <a:spLocks noChangeAspect="1"/>
            </p:cNvSpPr>
            <p:nvPr/>
          </p:nvSpPr>
          <p:spPr>
            <a:xfrm rot="13500000">
              <a:off x="3981144" y="6241619"/>
              <a:ext cx="396000" cy="396000"/>
            </a:xfrm>
            <a:prstGeom prst="frame">
              <a:avLst>
                <a:gd name="adj1" fmla="val 17560"/>
              </a:avLst>
            </a:prstGeom>
            <a:solidFill>
              <a:srgbClr val="4E5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4" name="Rettangolo 53"/>
            <p:cNvSpPr/>
            <p:nvPr/>
          </p:nvSpPr>
          <p:spPr>
            <a:xfrm rot="13500000">
              <a:off x="7169737" y="6308910"/>
              <a:ext cx="216000" cy="21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grpSp>
      <p:grpSp>
        <p:nvGrpSpPr>
          <p:cNvPr id="56" name="Gruppo 55"/>
          <p:cNvGrpSpPr/>
          <p:nvPr/>
        </p:nvGrpSpPr>
        <p:grpSpPr>
          <a:xfrm>
            <a:off x="9799469" y="79695"/>
            <a:ext cx="2202303" cy="1063186"/>
            <a:chOff x="9799469" y="79695"/>
            <a:chExt cx="2202303" cy="1063186"/>
          </a:xfrm>
        </p:grpSpPr>
        <p:sp>
          <p:nvSpPr>
            <p:cNvPr id="57" name="Rettangolo 56"/>
            <p:cNvSpPr/>
            <p:nvPr/>
          </p:nvSpPr>
          <p:spPr>
            <a:xfrm rot="2700000">
              <a:off x="10942428" y="617357"/>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58" name="Rettangolo 57"/>
            <p:cNvSpPr/>
            <p:nvPr/>
          </p:nvSpPr>
          <p:spPr>
            <a:xfrm rot="2700000">
              <a:off x="11234266" y="400077"/>
              <a:ext cx="540000" cy="54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59" name="Rettangolo 58"/>
            <p:cNvSpPr/>
            <p:nvPr/>
          </p:nvSpPr>
          <p:spPr>
            <a:xfrm rot="2700000">
              <a:off x="11821772" y="272025"/>
              <a:ext cx="180000" cy="18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60" name="Rettangolo 59"/>
            <p:cNvSpPr/>
            <p:nvPr/>
          </p:nvSpPr>
          <p:spPr>
            <a:xfrm rot="2700000">
              <a:off x="11668826" y="962881"/>
              <a:ext cx="180000" cy="180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61" name="Rettangolo 60"/>
            <p:cNvSpPr/>
            <p:nvPr/>
          </p:nvSpPr>
          <p:spPr>
            <a:xfrm rot="2700000">
              <a:off x="11105920" y="79695"/>
              <a:ext cx="288000" cy="288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62" name="Rettangolo 61"/>
            <p:cNvSpPr/>
            <p:nvPr/>
          </p:nvSpPr>
          <p:spPr>
            <a:xfrm rot="2700000">
              <a:off x="10026125" y="354735"/>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63" name="Rettangolo 62"/>
            <p:cNvSpPr/>
            <p:nvPr/>
          </p:nvSpPr>
          <p:spPr>
            <a:xfrm rot="2700000">
              <a:off x="10530871" y="332973"/>
              <a:ext cx="216000" cy="21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64" name="Rettangolo 63"/>
            <p:cNvSpPr/>
            <p:nvPr/>
          </p:nvSpPr>
          <p:spPr>
            <a:xfrm rot="2700000">
              <a:off x="10676045" y="427542"/>
              <a:ext cx="180000" cy="18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65" name="Rettangolo 64"/>
            <p:cNvSpPr/>
            <p:nvPr/>
          </p:nvSpPr>
          <p:spPr>
            <a:xfrm rot="2700000">
              <a:off x="9799469" y="225237"/>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66" name="Rettangolo 65"/>
            <p:cNvSpPr/>
            <p:nvPr/>
          </p:nvSpPr>
          <p:spPr>
            <a:xfrm rot="2700000">
              <a:off x="10894178" y="1015276"/>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grpSp>
    </p:spTree>
    <p:extLst>
      <p:ext uri="{BB962C8B-B14F-4D97-AF65-F5344CB8AC3E}">
        <p14:creationId xmlns:p14="http://schemas.microsoft.com/office/powerpoint/2010/main" val="544150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0"/>
            <a:ext cx="121920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it-IT" sz="1000" dirty="0">
              <a:solidFill>
                <a:schemeClr val="bg1"/>
              </a:solidFill>
            </a:endParaRPr>
          </a:p>
        </p:txBody>
      </p:sp>
      <p:sp>
        <p:nvSpPr>
          <p:cNvPr id="2" name="CasellaDiTesto 1"/>
          <p:cNvSpPr txBox="1"/>
          <p:nvPr/>
        </p:nvSpPr>
        <p:spPr>
          <a:xfrm>
            <a:off x="3469961" y="116641"/>
            <a:ext cx="8446303" cy="830997"/>
          </a:xfrm>
          <a:prstGeom prst="rect">
            <a:avLst/>
          </a:prstGeom>
          <a:noFill/>
        </p:spPr>
        <p:txBody>
          <a:bodyPr wrap="square" rtlCol="0">
            <a:spAutoFit/>
          </a:bodyPr>
          <a:lstStyle/>
          <a:p>
            <a:pPr algn="r"/>
            <a:r>
              <a:rPr lang="it-IT" sz="4800" b="1" dirty="0" smtClean="0">
                <a:solidFill>
                  <a:srgbClr val="FF9900"/>
                </a:solidFill>
                <a:effectLst>
                  <a:outerShdw blurRad="38100" dist="38100" dir="2700000" algn="tl">
                    <a:srgbClr val="000000">
                      <a:alpha val="43137"/>
                    </a:srgbClr>
                  </a:outerShdw>
                </a:effectLst>
                <a:latin typeface="SuperFrench" panose="00000400000000000000" pitchFamily="2" charset="2"/>
              </a:rPr>
              <a:t>IL TEATRO ROMANO</a:t>
            </a:r>
            <a:endParaRPr lang="it-IT" sz="4800" b="1" dirty="0">
              <a:solidFill>
                <a:srgbClr val="FF9900"/>
              </a:solidFill>
              <a:effectLst>
                <a:outerShdw blurRad="38100" dist="38100" dir="2700000" algn="tl">
                  <a:srgbClr val="000000">
                    <a:alpha val="43137"/>
                  </a:srgbClr>
                </a:outerShdw>
              </a:effectLst>
              <a:latin typeface="SuperFrench" panose="00000400000000000000" pitchFamily="2" charset="2"/>
            </a:endParaRPr>
          </a:p>
        </p:txBody>
      </p:sp>
      <p:sp>
        <p:nvSpPr>
          <p:cNvPr id="4" name="CasellaDiTesto 3"/>
          <p:cNvSpPr txBox="1"/>
          <p:nvPr/>
        </p:nvSpPr>
        <p:spPr>
          <a:xfrm>
            <a:off x="-323814" y="1618661"/>
            <a:ext cx="3914720" cy="400110"/>
          </a:xfrm>
          <a:prstGeom prst="rect">
            <a:avLst/>
          </a:prstGeom>
          <a:noFill/>
        </p:spPr>
        <p:txBody>
          <a:bodyPr wrap="square" rtlCol="0">
            <a:spAutoFit/>
          </a:bodyPr>
          <a:lstStyle/>
          <a:p>
            <a:r>
              <a:rPr lang="it-IT" sz="2000" b="1" dirty="0" smtClean="0">
                <a:solidFill>
                  <a:schemeClr val="bg1"/>
                </a:solidFill>
                <a:effectLst>
                  <a:outerShdw blurRad="38100" dist="38100" dir="2700000" algn="tl">
                    <a:srgbClr val="000000">
                      <a:alpha val="43137"/>
                    </a:srgbClr>
                  </a:outerShdw>
                </a:effectLst>
                <a:latin typeface="SuperFrench" panose="00000400000000000000" pitchFamily="2" charset="2"/>
              </a:rPr>
              <a:t>TRADUZIONE IN ITALIANO</a:t>
            </a:r>
            <a:endParaRPr lang="it-IT" sz="2000" b="1" dirty="0">
              <a:solidFill>
                <a:schemeClr val="bg1"/>
              </a:solidFill>
              <a:effectLst>
                <a:outerShdw blurRad="38100" dist="38100" dir="2700000" algn="tl">
                  <a:srgbClr val="000000">
                    <a:alpha val="43137"/>
                  </a:srgbClr>
                </a:outerShdw>
              </a:effectLst>
              <a:latin typeface="SuperFrench" panose="00000400000000000000" pitchFamily="2" charset="2"/>
            </a:endParaRPr>
          </a:p>
        </p:txBody>
      </p:sp>
      <p:grpSp>
        <p:nvGrpSpPr>
          <p:cNvPr id="9" name="Gruppo 8"/>
          <p:cNvGrpSpPr/>
          <p:nvPr/>
        </p:nvGrpSpPr>
        <p:grpSpPr>
          <a:xfrm>
            <a:off x="-855561" y="-9180"/>
            <a:ext cx="9654041" cy="6870685"/>
            <a:chOff x="-318848" y="-12685"/>
            <a:chExt cx="9654041" cy="6870685"/>
          </a:xfrm>
        </p:grpSpPr>
        <p:grpSp>
          <p:nvGrpSpPr>
            <p:cNvPr id="10" name="Gruppo 9"/>
            <p:cNvGrpSpPr/>
            <p:nvPr/>
          </p:nvGrpSpPr>
          <p:grpSpPr>
            <a:xfrm>
              <a:off x="0" y="0"/>
              <a:ext cx="9335193" cy="6858000"/>
              <a:chOff x="0" y="0"/>
              <a:chExt cx="9335193" cy="6858000"/>
            </a:xfrm>
          </p:grpSpPr>
          <p:sp>
            <p:nvSpPr>
              <p:cNvPr id="12" name="Rettangolo 11"/>
              <p:cNvSpPr/>
              <p:nvPr/>
            </p:nvSpPr>
            <p:spPr>
              <a:xfrm>
                <a:off x="0" y="0"/>
                <a:ext cx="1787236" cy="685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riangolo rettangolo 12"/>
              <p:cNvSpPr/>
              <p:nvPr/>
            </p:nvSpPr>
            <p:spPr>
              <a:xfrm>
                <a:off x="1787236" y="1"/>
                <a:ext cx="7547957" cy="6857999"/>
              </a:xfrm>
              <a:prstGeom prst="r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1" name="Rettangolo 10"/>
            <p:cNvSpPr/>
            <p:nvPr/>
          </p:nvSpPr>
          <p:spPr>
            <a:xfrm>
              <a:off x="-318848" y="-12685"/>
              <a:ext cx="445848" cy="6870685"/>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14" name="Connettore diritto 13"/>
          <p:cNvCxnSpPr/>
          <p:nvPr/>
        </p:nvCxnSpPr>
        <p:spPr>
          <a:xfrm>
            <a:off x="-921450" y="728357"/>
            <a:ext cx="2094067" cy="2182917"/>
          </a:xfrm>
          <a:prstGeom prst="line">
            <a:avLst/>
          </a:prstGeom>
          <a:blipFill>
            <a:blip r:embed="rId2"/>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grpSp>
        <p:nvGrpSpPr>
          <p:cNvPr id="26" name="Gruppo 25"/>
          <p:cNvGrpSpPr/>
          <p:nvPr/>
        </p:nvGrpSpPr>
        <p:grpSpPr>
          <a:xfrm>
            <a:off x="2767544" y="1204088"/>
            <a:ext cx="2492531" cy="920723"/>
            <a:chOff x="3304257" y="1200583"/>
            <a:chExt cx="2492531" cy="920723"/>
          </a:xfrm>
        </p:grpSpPr>
        <p:sp>
          <p:nvSpPr>
            <p:cNvPr id="27" name="Rettangolo 26"/>
            <p:cNvSpPr/>
            <p:nvPr/>
          </p:nvSpPr>
          <p:spPr>
            <a:xfrm rot="2700000">
              <a:off x="3304257" y="1535552"/>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8" name="Rettangolo 27"/>
            <p:cNvSpPr/>
            <p:nvPr/>
          </p:nvSpPr>
          <p:spPr>
            <a:xfrm rot="2700000">
              <a:off x="5012934" y="1553418"/>
              <a:ext cx="288000" cy="288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9" name="Cornice 28"/>
            <p:cNvSpPr/>
            <p:nvPr/>
          </p:nvSpPr>
          <p:spPr>
            <a:xfrm rot="2700000">
              <a:off x="4351638" y="1304947"/>
              <a:ext cx="432000" cy="432000"/>
            </a:xfrm>
            <a:prstGeom prst="frame">
              <a:avLst>
                <a:gd name="adj1" fmla="val 17560"/>
              </a:avLst>
            </a:prstGeom>
            <a:solidFill>
              <a:srgbClr val="4E5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0" name="Rettangolo 29"/>
            <p:cNvSpPr/>
            <p:nvPr/>
          </p:nvSpPr>
          <p:spPr>
            <a:xfrm rot="2700000">
              <a:off x="4728774" y="1365780"/>
              <a:ext cx="216000" cy="21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1" name="Rettangolo 30"/>
            <p:cNvSpPr/>
            <p:nvPr/>
          </p:nvSpPr>
          <p:spPr>
            <a:xfrm rot="2700000">
              <a:off x="4113308" y="1200583"/>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2" name="Rettangolo 31"/>
            <p:cNvSpPr/>
            <p:nvPr/>
          </p:nvSpPr>
          <p:spPr>
            <a:xfrm rot="2700000">
              <a:off x="4728631" y="1887306"/>
              <a:ext cx="234000" cy="234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3" name="Rettangolo 32"/>
            <p:cNvSpPr/>
            <p:nvPr/>
          </p:nvSpPr>
          <p:spPr>
            <a:xfrm rot="2700000">
              <a:off x="5616788" y="1536322"/>
              <a:ext cx="180000" cy="180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grpSp>
      <p:cxnSp>
        <p:nvCxnSpPr>
          <p:cNvPr id="34" name="Connettore diritto 33"/>
          <p:cNvCxnSpPr/>
          <p:nvPr/>
        </p:nvCxnSpPr>
        <p:spPr>
          <a:xfrm>
            <a:off x="-994056" y="1250457"/>
            <a:ext cx="1925230" cy="1982168"/>
          </a:xfrm>
          <a:prstGeom prst="line">
            <a:avLst/>
          </a:prstGeom>
          <a:blipFill>
            <a:blip r:embed="rId2"/>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5" name="Connettore diritto 34"/>
          <p:cNvCxnSpPr/>
          <p:nvPr/>
        </p:nvCxnSpPr>
        <p:spPr>
          <a:xfrm>
            <a:off x="5399863" y="4113485"/>
            <a:ext cx="3080424" cy="2871753"/>
          </a:xfrm>
          <a:prstGeom prst="line">
            <a:avLst/>
          </a:prstGeom>
          <a:blipFill>
            <a:blip r:embed="rId2"/>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6" name="Connettore diritto 35"/>
          <p:cNvCxnSpPr/>
          <p:nvPr/>
        </p:nvCxnSpPr>
        <p:spPr>
          <a:xfrm flipH="1">
            <a:off x="2049945" y="5438110"/>
            <a:ext cx="1718103" cy="1710115"/>
          </a:xfrm>
          <a:prstGeom prst="line">
            <a:avLst/>
          </a:prstGeom>
          <a:blipFill>
            <a:blip r:embed="rId2"/>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7" name="Connettore diritto 36"/>
          <p:cNvCxnSpPr/>
          <p:nvPr/>
        </p:nvCxnSpPr>
        <p:spPr>
          <a:xfrm>
            <a:off x="2766068" y="5564968"/>
            <a:ext cx="1499023" cy="1589895"/>
          </a:xfrm>
          <a:prstGeom prst="line">
            <a:avLst/>
          </a:prstGeom>
          <a:blipFill>
            <a:blip r:embed="rId2"/>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grpSp>
        <p:nvGrpSpPr>
          <p:cNvPr id="38" name="Gruppo 37"/>
          <p:cNvGrpSpPr/>
          <p:nvPr/>
        </p:nvGrpSpPr>
        <p:grpSpPr>
          <a:xfrm>
            <a:off x="201216" y="663923"/>
            <a:ext cx="6109912" cy="5872499"/>
            <a:chOff x="737929" y="660418"/>
            <a:chExt cx="6109912" cy="5872499"/>
          </a:xfrm>
          <a:blipFill>
            <a:blip r:embed="rId3"/>
            <a:stretch>
              <a:fillRect/>
            </a:stretch>
          </a:blipFill>
        </p:grpSpPr>
        <p:sp>
          <p:nvSpPr>
            <p:cNvPr id="39" name="Rettangolo 38"/>
            <p:cNvSpPr/>
            <p:nvPr/>
          </p:nvSpPr>
          <p:spPr>
            <a:xfrm rot="2700000">
              <a:off x="973881" y="2206962"/>
              <a:ext cx="3600000" cy="3600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ettangolo 39"/>
            <p:cNvSpPr/>
            <p:nvPr/>
          </p:nvSpPr>
          <p:spPr>
            <a:xfrm rot="2700000">
              <a:off x="1333881" y="2566962"/>
              <a:ext cx="2880000" cy="2880000"/>
            </a:xfrm>
            <a:prstGeom prst="rect">
              <a:avLst/>
            </a:prstGeom>
            <a:grp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Rettangolo 40"/>
            <p:cNvSpPr/>
            <p:nvPr/>
          </p:nvSpPr>
          <p:spPr>
            <a:xfrm rot="2700000">
              <a:off x="4635940" y="4408214"/>
              <a:ext cx="1440000" cy="1440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Rettangolo 41"/>
            <p:cNvSpPr/>
            <p:nvPr/>
          </p:nvSpPr>
          <p:spPr>
            <a:xfrm rot="2700000">
              <a:off x="6313310" y="5281198"/>
              <a:ext cx="360000" cy="360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3" name="Rettangolo 42"/>
            <p:cNvSpPr/>
            <p:nvPr/>
          </p:nvSpPr>
          <p:spPr>
            <a:xfrm rot="2700000">
              <a:off x="4667305" y="2030734"/>
              <a:ext cx="1620000" cy="1620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Rettangolo 43"/>
            <p:cNvSpPr/>
            <p:nvPr/>
          </p:nvSpPr>
          <p:spPr>
            <a:xfrm rot="2700000">
              <a:off x="3891759" y="1915564"/>
              <a:ext cx="720000" cy="720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Rettangolo 44"/>
            <p:cNvSpPr/>
            <p:nvPr/>
          </p:nvSpPr>
          <p:spPr>
            <a:xfrm rot="2700000">
              <a:off x="950758" y="660418"/>
              <a:ext cx="1440000" cy="1440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Cornice 45"/>
            <p:cNvSpPr/>
            <p:nvPr/>
          </p:nvSpPr>
          <p:spPr>
            <a:xfrm rot="2700000">
              <a:off x="737929" y="5452917"/>
              <a:ext cx="1080000" cy="1080000"/>
            </a:xfrm>
            <a:prstGeom prst="fram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7" name="Rettangolo 46"/>
            <p:cNvSpPr/>
            <p:nvPr/>
          </p:nvSpPr>
          <p:spPr>
            <a:xfrm rot="2700000">
              <a:off x="6487841" y="2350121"/>
              <a:ext cx="360000" cy="360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8" name="Rettangolo 47"/>
            <p:cNvSpPr/>
            <p:nvPr/>
          </p:nvSpPr>
          <p:spPr>
            <a:xfrm rot="2700000">
              <a:off x="5666820" y="3906115"/>
              <a:ext cx="360000" cy="360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9" name="Cornice 48"/>
            <p:cNvSpPr/>
            <p:nvPr/>
          </p:nvSpPr>
          <p:spPr>
            <a:xfrm rot="2700000">
              <a:off x="6053283" y="3369535"/>
              <a:ext cx="720000" cy="720000"/>
            </a:xfrm>
            <a:prstGeom prst="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cxnSp>
        <p:nvCxnSpPr>
          <p:cNvPr id="50" name="Connettore diritto 49"/>
          <p:cNvCxnSpPr/>
          <p:nvPr/>
        </p:nvCxnSpPr>
        <p:spPr>
          <a:xfrm>
            <a:off x="3743215" y="5438110"/>
            <a:ext cx="1499023" cy="1589895"/>
          </a:xfrm>
          <a:prstGeom prst="line">
            <a:avLst/>
          </a:prstGeom>
          <a:blipFill>
            <a:blip r:embed="rId2"/>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sp>
        <p:nvSpPr>
          <p:cNvPr id="6" name="Rettangolo 5"/>
          <p:cNvSpPr/>
          <p:nvPr/>
        </p:nvSpPr>
        <p:spPr>
          <a:xfrm>
            <a:off x="6135462" y="1743340"/>
            <a:ext cx="5780802" cy="584775"/>
          </a:xfrm>
          <a:prstGeom prst="rect">
            <a:avLst/>
          </a:prstGeom>
        </p:spPr>
        <p:txBody>
          <a:bodyPr wrap="square">
            <a:spAutoFit/>
          </a:bodyPr>
          <a:lstStyle/>
          <a:p>
            <a:pPr algn="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A Nerone stava molto a cuore prender parte agli spettacoli teatrali, al punto che fu in dubbio se prestare la sua opera fra gli attori in spettacoli privati;</a:t>
            </a:r>
            <a:endParaRPr lang="it-IT" sz="1600" dirty="0"/>
          </a:p>
        </p:txBody>
      </p:sp>
      <p:sp>
        <p:nvSpPr>
          <p:cNvPr id="51" name="Rettangolo 50"/>
          <p:cNvSpPr/>
          <p:nvPr/>
        </p:nvSpPr>
        <p:spPr>
          <a:xfrm>
            <a:off x="6543311" y="2230516"/>
            <a:ext cx="5373333" cy="1077218"/>
          </a:xfrm>
          <a:prstGeom prst="rect">
            <a:avLst/>
          </a:prstGeom>
        </p:spPr>
        <p:txBody>
          <a:bodyPr wrap="square">
            <a:spAutoFit/>
          </a:bodyPr>
          <a:lstStyle/>
          <a:p>
            <a:pPr algn="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c</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antò anche mascherato (parti di) tragedie, indossate le maschere di eroi o </a:t>
            </a:r>
            <a:r>
              <a:rPr lang="it-IT" sz="1600" dirty="0" err="1" smtClean="0">
                <a:solidFill>
                  <a:schemeClr val="bg1"/>
                </a:solidFill>
                <a:effectLst>
                  <a:outerShdw blurRad="38100" dist="38100" dir="2700000" algn="tl">
                    <a:srgbClr val="000000">
                      <a:alpha val="43137"/>
                    </a:srgbClr>
                  </a:outerShdw>
                </a:effectLst>
                <a:latin typeface="Arial Narrow" panose="020B0606020202030204" pitchFamily="34" charset="0"/>
              </a:rPr>
              <a:t>dèi</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 ma anche di eroine o dee. A volte partecipò al coro, ove le voci sono acute o gravi o mediane e vi sono aggiunti i (suoni dei) flauti, ma si percepisce un unico suono di tutti. Anche il principe  </a:t>
            </a:r>
            <a:endParaRPr lang="it-IT" sz="1600" dirty="0"/>
          </a:p>
        </p:txBody>
      </p:sp>
      <p:sp>
        <p:nvSpPr>
          <p:cNvPr id="52" name="Rettangolo 51"/>
          <p:cNvSpPr/>
          <p:nvPr/>
        </p:nvSpPr>
        <p:spPr>
          <a:xfrm>
            <a:off x="6243729" y="3183793"/>
            <a:ext cx="5672915" cy="338554"/>
          </a:xfrm>
          <a:prstGeom prst="rect">
            <a:avLst/>
          </a:prstGeom>
        </p:spPr>
        <p:txBody>
          <a:bodyPr wrap="square">
            <a:spAutoFit/>
          </a:bodyPr>
          <a:lstStyle/>
          <a:p>
            <a:pPr algn="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Adriano in quasi tutte le città fece costruire qualcosa e organizzò </a:t>
            </a:r>
            <a:r>
              <a:rPr lang="it-IT" sz="1600" dirty="0" err="1" smtClean="0">
                <a:solidFill>
                  <a:schemeClr val="bg1"/>
                </a:solidFill>
                <a:effectLst>
                  <a:outerShdw blurRad="38100" dist="38100" dir="2700000" algn="tl">
                    <a:srgbClr val="000000">
                      <a:alpha val="43137"/>
                    </a:srgbClr>
                  </a:outerShdw>
                </a:effectLst>
                <a:latin typeface="Arial Narrow" panose="020B0606020202030204" pitchFamily="34" charset="0"/>
              </a:rPr>
              <a:t>spet</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a:t>
            </a:r>
            <a:endParaRPr lang="it-IT" sz="1600" dirty="0"/>
          </a:p>
        </p:txBody>
      </p:sp>
      <p:sp>
        <p:nvSpPr>
          <p:cNvPr id="53" name="Rettangolo 52"/>
          <p:cNvSpPr/>
          <p:nvPr/>
        </p:nvSpPr>
        <p:spPr>
          <a:xfrm>
            <a:off x="6358900" y="3388724"/>
            <a:ext cx="5545358" cy="830997"/>
          </a:xfrm>
          <a:prstGeom prst="rect">
            <a:avLst/>
          </a:prstGeom>
        </p:spPr>
        <p:txBody>
          <a:bodyPr wrap="square">
            <a:spAutoFit/>
          </a:bodyPr>
          <a:lstStyle/>
          <a:p>
            <a:pPr algn="r"/>
            <a:r>
              <a:rPr lang="it-IT" sz="1600" dirty="0" err="1">
                <a:solidFill>
                  <a:schemeClr val="bg1"/>
                </a:solidFill>
                <a:effectLst>
                  <a:outerShdw blurRad="38100" dist="38100" dir="2700000" algn="tl">
                    <a:srgbClr val="000000">
                      <a:alpha val="43137"/>
                    </a:srgbClr>
                  </a:outerShdw>
                </a:effectLst>
                <a:latin typeface="Arial Narrow" panose="020B0606020202030204" pitchFamily="34" charset="0"/>
              </a:rPr>
              <a:t>t</a:t>
            </a:r>
            <a:r>
              <a:rPr lang="it-IT" sz="1600" dirty="0" err="1" smtClean="0">
                <a:solidFill>
                  <a:schemeClr val="bg1"/>
                </a:solidFill>
                <a:effectLst>
                  <a:outerShdw blurRad="38100" dist="38100" dir="2700000" algn="tl">
                    <a:srgbClr val="000000">
                      <a:alpha val="43137"/>
                    </a:srgbClr>
                  </a:outerShdw>
                </a:effectLst>
                <a:latin typeface="Arial Narrow" panose="020B0606020202030204" pitchFamily="34" charset="0"/>
              </a:rPr>
              <a:t>acoli</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 teatrali: ciò gli stava a cuore per la gloria del (suo) regno. Non allontanò mai dalla città di Roma nessun attore. Affermò che era stato suo dovere in onore di Traiano far scorrere sulle gradinate del teatro di</a:t>
            </a:r>
            <a:endParaRPr lang="it-IT" sz="1600" dirty="0"/>
          </a:p>
        </p:txBody>
      </p:sp>
      <p:sp>
        <p:nvSpPr>
          <p:cNvPr id="54" name="Rettangolo 53"/>
          <p:cNvSpPr/>
          <p:nvPr/>
        </p:nvSpPr>
        <p:spPr>
          <a:xfrm>
            <a:off x="6290728" y="4122558"/>
            <a:ext cx="5632338" cy="338554"/>
          </a:xfrm>
          <a:prstGeom prst="rect">
            <a:avLst/>
          </a:prstGeom>
        </p:spPr>
        <p:txBody>
          <a:bodyPr wrap="square">
            <a:spAutoFit/>
          </a:bodyPr>
          <a:lstStyle/>
          <a:p>
            <a:pPr algn="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Roma balsami e zafferano.</a:t>
            </a:r>
            <a:endParaRPr lang="it-IT" sz="1600" dirty="0"/>
          </a:p>
        </p:txBody>
      </p:sp>
      <p:grpSp>
        <p:nvGrpSpPr>
          <p:cNvPr id="55" name="Gruppo 54"/>
          <p:cNvGrpSpPr/>
          <p:nvPr/>
        </p:nvGrpSpPr>
        <p:grpSpPr>
          <a:xfrm>
            <a:off x="9553185" y="5492866"/>
            <a:ext cx="2202303" cy="1063186"/>
            <a:chOff x="9799469" y="79695"/>
            <a:chExt cx="2202303" cy="1063186"/>
          </a:xfrm>
        </p:grpSpPr>
        <p:sp>
          <p:nvSpPr>
            <p:cNvPr id="56" name="Rettangolo 55"/>
            <p:cNvSpPr/>
            <p:nvPr/>
          </p:nvSpPr>
          <p:spPr>
            <a:xfrm rot="2700000">
              <a:off x="10942428" y="617357"/>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57" name="Rettangolo 56"/>
            <p:cNvSpPr/>
            <p:nvPr/>
          </p:nvSpPr>
          <p:spPr>
            <a:xfrm rot="2700000">
              <a:off x="11234266" y="400077"/>
              <a:ext cx="540000" cy="54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58" name="Rettangolo 57"/>
            <p:cNvSpPr/>
            <p:nvPr/>
          </p:nvSpPr>
          <p:spPr>
            <a:xfrm rot="2700000">
              <a:off x="11821772" y="272025"/>
              <a:ext cx="180000" cy="18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59" name="Rettangolo 58"/>
            <p:cNvSpPr/>
            <p:nvPr/>
          </p:nvSpPr>
          <p:spPr>
            <a:xfrm rot="2700000">
              <a:off x="11668826" y="962881"/>
              <a:ext cx="180000" cy="180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60" name="Rettangolo 59"/>
            <p:cNvSpPr/>
            <p:nvPr/>
          </p:nvSpPr>
          <p:spPr>
            <a:xfrm rot="2700000">
              <a:off x="11105920" y="79695"/>
              <a:ext cx="288000" cy="288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61" name="Rettangolo 60"/>
            <p:cNvSpPr/>
            <p:nvPr/>
          </p:nvSpPr>
          <p:spPr>
            <a:xfrm rot="2700000">
              <a:off x="10026125" y="354735"/>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62" name="Rettangolo 61"/>
            <p:cNvSpPr/>
            <p:nvPr/>
          </p:nvSpPr>
          <p:spPr>
            <a:xfrm rot="2700000">
              <a:off x="10530871" y="332973"/>
              <a:ext cx="216000" cy="21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63" name="Rettangolo 62"/>
            <p:cNvSpPr/>
            <p:nvPr/>
          </p:nvSpPr>
          <p:spPr>
            <a:xfrm rot="2700000">
              <a:off x="10676045" y="427542"/>
              <a:ext cx="180000" cy="18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64" name="Rettangolo 63"/>
            <p:cNvSpPr/>
            <p:nvPr/>
          </p:nvSpPr>
          <p:spPr>
            <a:xfrm rot="2700000">
              <a:off x="9799469" y="225237"/>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65" name="Rettangolo 64"/>
            <p:cNvSpPr/>
            <p:nvPr/>
          </p:nvSpPr>
          <p:spPr>
            <a:xfrm rot="2700000">
              <a:off x="10894178" y="1015276"/>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grpSp>
    </p:spTree>
    <p:extLst>
      <p:ext uri="{BB962C8B-B14F-4D97-AF65-F5344CB8AC3E}">
        <p14:creationId xmlns:p14="http://schemas.microsoft.com/office/powerpoint/2010/main" val="1894393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dirty="0"/>
          </a:p>
        </p:txBody>
      </p:sp>
      <p:sp>
        <p:nvSpPr>
          <p:cNvPr id="3" name="CasellaDiTesto 2">
            <a:hlinkClick r:id="rId3" action="ppaction://hlinksldjump"/>
          </p:cNvPr>
          <p:cNvSpPr txBox="1"/>
          <p:nvPr/>
        </p:nvSpPr>
        <p:spPr>
          <a:xfrm>
            <a:off x="212900" y="256077"/>
            <a:ext cx="4214245" cy="830997"/>
          </a:xfrm>
          <a:prstGeom prst="rect">
            <a:avLst/>
          </a:prstGeom>
          <a:noFill/>
        </p:spPr>
        <p:txBody>
          <a:bodyPr wrap="square" rtlCol="0">
            <a:spAutoFit/>
          </a:bodyPr>
          <a:lstStyle/>
          <a:p>
            <a:r>
              <a:rPr lang="it-IT" sz="4800" b="1" dirty="0" smtClean="0">
                <a:solidFill>
                  <a:srgbClr val="FF9900"/>
                </a:solidFill>
                <a:effectLst>
                  <a:outerShdw blurRad="38100" dist="38100" dir="2700000" algn="tl">
                    <a:srgbClr val="000000">
                      <a:alpha val="43137"/>
                    </a:srgbClr>
                  </a:outerShdw>
                </a:effectLst>
                <a:latin typeface="SuperFrench" panose="00000400000000000000" pitchFamily="2" charset="2"/>
              </a:rPr>
              <a:t>L</a:t>
            </a:r>
            <a:r>
              <a:rPr lang="it-IT" sz="4800" b="1" dirty="0" smtClean="0">
                <a:solidFill>
                  <a:srgbClr val="FF9900"/>
                </a:solidFill>
                <a:effectLst>
                  <a:outerShdw blurRad="38100" dist="38100" dir="2700000" algn="tl">
                    <a:srgbClr val="000000">
                      <a:alpha val="43137"/>
                    </a:srgbClr>
                  </a:outerShdw>
                </a:effectLst>
                <a:latin typeface="Arial Narrow" panose="020B0606020202030204" pitchFamily="34" charset="0"/>
              </a:rPr>
              <a:t>’</a:t>
            </a:r>
            <a:r>
              <a:rPr lang="it-IT" sz="4800" b="1" dirty="0" smtClean="0">
                <a:solidFill>
                  <a:srgbClr val="FF9900"/>
                </a:solidFill>
                <a:effectLst>
                  <a:outerShdw blurRad="38100" dist="38100" dir="2700000" algn="tl">
                    <a:srgbClr val="000000">
                      <a:alpha val="43137"/>
                    </a:srgbClr>
                  </a:outerShdw>
                </a:effectLst>
                <a:latin typeface="SuperFrench" panose="00000400000000000000" pitchFamily="2" charset="2"/>
              </a:rPr>
              <a:t>ACANTO</a:t>
            </a:r>
            <a:endParaRPr lang="it-IT" sz="4800" b="1" dirty="0">
              <a:solidFill>
                <a:srgbClr val="FF9900"/>
              </a:solidFill>
              <a:effectLst>
                <a:outerShdw blurRad="38100" dist="38100" dir="2700000" algn="tl">
                  <a:srgbClr val="000000">
                    <a:alpha val="43137"/>
                  </a:srgbClr>
                </a:outerShdw>
              </a:effectLst>
              <a:latin typeface="SuperFrench" panose="00000400000000000000" pitchFamily="2" charset="2"/>
            </a:endParaRPr>
          </a:p>
        </p:txBody>
      </p:sp>
      <p:sp>
        <p:nvSpPr>
          <p:cNvPr id="5" name="Rettangolo 4"/>
          <p:cNvSpPr/>
          <p:nvPr/>
        </p:nvSpPr>
        <p:spPr>
          <a:xfrm>
            <a:off x="212900" y="1087075"/>
            <a:ext cx="11121849" cy="3754874"/>
          </a:xfrm>
          <a:prstGeom prst="rect">
            <a:avLst/>
          </a:prstGeom>
        </p:spPr>
        <p:txBody>
          <a:bodyPr wrap="square">
            <a:spAutoFit/>
          </a:bodyPr>
          <a:lstStyle/>
          <a:p>
            <a:pPr lvl="0" eaLnBrk="0" fontAlgn="base" hangingPunct="0">
              <a:spcBef>
                <a:spcPct val="0"/>
              </a:spcBef>
              <a:spcAft>
                <a:spcPct val="0"/>
              </a:spcAft>
            </a:pPr>
            <a:r>
              <a:rPr lang="it-IT" sz="1700" dirty="0">
                <a:solidFill>
                  <a:schemeClr val="bg1"/>
                </a:solidFill>
                <a:effectLst>
                  <a:outerShdw blurRad="38100" dist="38100" dir="2700000" algn="tl">
                    <a:srgbClr val="000000">
                      <a:alpha val="43137"/>
                    </a:srgbClr>
                  </a:outerShdw>
                </a:effectLst>
                <a:latin typeface="Arial Narrow" panose="020B0606020202030204" pitchFamily="34" charset="0"/>
              </a:rPr>
              <a:t>L’Acanto è un genere di piante della famiglia delle </a:t>
            </a:r>
            <a:r>
              <a:rPr lang="it-IT" sz="1700" dirty="0" err="1">
                <a:solidFill>
                  <a:schemeClr val="bg1"/>
                </a:solidFill>
                <a:effectLst>
                  <a:outerShdw blurRad="38100" dist="38100" dir="2700000" algn="tl">
                    <a:srgbClr val="000000">
                      <a:alpha val="43137"/>
                    </a:srgbClr>
                  </a:outerShdw>
                </a:effectLst>
                <a:latin typeface="Arial Narrow" panose="020B0606020202030204" pitchFamily="34" charset="0"/>
              </a:rPr>
              <a:t>Acanthaceae</a:t>
            </a:r>
            <a:r>
              <a:rPr lang="it-IT" sz="1700" dirty="0">
                <a:solidFill>
                  <a:schemeClr val="bg1"/>
                </a:solidFill>
                <a:effectLst>
                  <a:outerShdw blurRad="38100" dist="38100" dir="2700000" algn="tl">
                    <a:srgbClr val="000000">
                      <a:alpha val="43137"/>
                    </a:srgbClr>
                  </a:outerShdw>
                </a:effectLst>
                <a:latin typeface="Arial Narrow" panose="020B0606020202030204" pitchFamily="34" charset="0"/>
              </a:rPr>
              <a:t>, di origini mediterranee il cui nome deriva dal termine greco </a:t>
            </a:r>
            <a:r>
              <a:rPr lang="it-IT" sz="1700" dirty="0" err="1">
                <a:solidFill>
                  <a:schemeClr val="bg1"/>
                </a:solidFill>
                <a:effectLst>
                  <a:outerShdw blurRad="38100" dist="38100" dir="2700000" algn="tl">
                    <a:srgbClr val="000000">
                      <a:alpha val="43137"/>
                    </a:srgbClr>
                  </a:outerShdw>
                </a:effectLst>
                <a:latin typeface="Arial Narrow" panose="020B0606020202030204" pitchFamily="34" charset="0"/>
              </a:rPr>
              <a:t>acanthòs</a:t>
            </a:r>
            <a:r>
              <a:rPr lang="it-IT" sz="1700" dirty="0">
                <a:solidFill>
                  <a:schemeClr val="bg1"/>
                </a:solidFill>
                <a:effectLst>
                  <a:outerShdw blurRad="38100" dist="38100" dir="2700000" algn="tl">
                    <a:srgbClr val="000000">
                      <a:alpha val="43137"/>
                    </a:srgbClr>
                  </a:outerShdw>
                </a:effectLst>
                <a:latin typeface="Arial Narrow" panose="020B0606020202030204" pitchFamily="34" charset="0"/>
              </a:rPr>
              <a:t>  che significa fiore spinoso. Cresce spontaneamente sulle colline dell'Italia centrale ed insulare e, viene anche coltivato in giardino data la notevole bellezza del fogliame e per la grazia dei fiori. Desidera esposizioni ombreggiate e fresche, terreno umido ma ben drenato, teme il gelo intenso e si moltiplica per divisione dei cespi in primavera, o con la semina. Fra le specie di Acanto presenti in natura più diffuse sono due: l’Acanthus </a:t>
            </a:r>
            <a:r>
              <a:rPr lang="it-IT" sz="1700" dirty="0" err="1">
                <a:solidFill>
                  <a:schemeClr val="bg1"/>
                </a:solidFill>
                <a:effectLst>
                  <a:outerShdw blurRad="38100" dist="38100" dir="2700000" algn="tl">
                    <a:srgbClr val="000000">
                      <a:alpha val="43137"/>
                    </a:srgbClr>
                  </a:outerShdw>
                </a:effectLst>
                <a:latin typeface="Arial Narrow" panose="020B0606020202030204" pitchFamily="34" charset="0"/>
              </a:rPr>
              <a:t>spinosus</a:t>
            </a:r>
            <a:r>
              <a:rPr lang="it-IT" sz="1700" dirty="0">
                <a:solidFill>
                  <a:schemeClr val="bg1"/>
                </a:solidFill>
                <a:effectLst>
                  <a:outerShdw blurRad="38100" dist="38100" dir="2700000" algn="tl">
                    <a:srgbClr val="000000">
                      <a:alpha val="43137"/>
                    </a:srgbClr>
                  </a:outerShdw>
                </a:effectLst>
                <a:latin typeface="Arial Narrow" panose="020B0606020202030204" pitchFamily="34" charset="0"/>
              </a:rPr>
              <a:t> e l’Acanthus </a:t>
            </a:r>
            <a:r>
              <a:rPr lang="it-IT" sz="1700" dirty="0" err="1">
                <a:solidFill>
                  <a:schemeClr val="bg1"/>
                </a:solidFill>
                <a:effectLst>
                  <a:outerShdw blurRad="38100" dist="38100" dir="2700000" algn="tl">
                    <a:srgbClr val="000000">
                      <a:alpha val="43137"/>
                    </a:srgbClr>
                  </a:outerShdw>
                </a:effectLst>
                <a:latin typeface="Arial Narrow" panose="020B0606020202030204" pitchFamily="34" charset="0"/>
              </a:rPr>
              <a:t>mollis</a:t>
            </a:r>
            <a:r>
              <a:rPr lang="it-IT" sz="1700" dirty="0">
                <a:solidFill>
                  <a:schemeClr val="bg1"/>
                </a:solidFill>
                <a:effectLst>
                  <a:outerShdw blurRad="38100" dist="38100" dir="2700000" algn="tl">
                    <a:srgbClr val="000000">
                      <a:alpha val="43137"/>
                    </a:srgbClr>
                  </a:outerShdw>
                </a:effectLst>
                <a:latin typeface="Arial Narrow" panose="020B0606020202030204" pitchFamily="34" charset="0"/>
              </a:rPr>
              <a:t>; l’Acanthus </a:t>
            </a:r>
            <a:r>
              <a:rPr lang="it-IT" sz="1700" dirty="0" err="1">
                <a:solidFill>
                  <a:schemeClr val="bg1"/>
                </a:solidFill>
                <a:effectLst>
                  <a:outerShdw blurRad="38100" dist="38100" dir="2700000" algn="tl">
                    <a:srgbClr val="000000">
                      <a:alpha val="43137"/>
                    </a:srgbClr>
                  </a:outerShdw>
                </a:effectLst>
                <a:latin typeface="Arial Narrow" panose="020B0606020202030204" pitchFamily="34" charset="0"/>
              </a:rPr>
              <a:t>spinosus</a:t>
            </a:r>
            <a:r>
              <a:rPr lang="it-IT" sz="1700" dirty="0">
                <a:solidFill>
                  <a:schemeClr val="bg1"/>
                </a:solidFill>
                <a:effectLst>
                  <a:outerShdw blurRad="38100" dist="38100" dir="2700000" algn="tl">
                    <a:srgbClr val="000000">
                      <a:alpha val="43137"/>
                    </a:srgbClr>
                  </a:outerShdw>
                </a:effectLst>
                <a:latin typeface="Arial Narrow" panose="020B0606020202030204" pitchFamily="34" charset="0"/>
              </a:rPr>
              <a:t> ha delle foglie che possono raggiungere il metro di lunghezza, esse sono di colore verde molto intenso, con la particolare caratteristica di avere delle profonde incisioni che arrivano fino alla nervatura principale, inoltre, hanno i margini spinosi. </a:t>
            </a:r>
            <a:r>
              <a:rPr lang="it-IT" sz="1700" dirty="0" smtClean="0">
                <a:solidFill>
                  <a:schemeClr val="bg1"/>
                </a:solidFill>
                <a:effectLst>
                  <a:outerShdw blurRad="38100" dist="38100" dir="2700000" algn="tl">
                    <a:srgbClr val="000000">
                      <a:alpha val="43137"/>
                    </a:srgbClr>
                  </a:outerShdw>
                </a:effectLst>
                <a:latin typeface="Arial Narrow" panose="020B0606020202030204" pitchFamily="34" charset="0"/>
              </a:rPr>
              <a:t>Per </a:t>
            </a:r>
            <a:r>
              <a:rPr lang="it-IT" sz="1700" dirty="0">
                <a:solidFill>
                  <a:schemeClr val="bg1"/>
                </a:solidFill>
                <a:effectLst>
                  <a:outerShdw blurRad="38100" dist="38100" dir="2700000" algn="tl">
                    <a:srgbClr val="000000">
                      <a:alpha val="43137"/>
                    </a:srgbClr>
                  </a:outerShdw>
                </a:effectLst>
                <a:latin typeface="Arial Narrow" panose="020B0606020202030204" pitchFamily="34" charset="0"/>
              </a:rPr>
              <a:t>quanto riguarda i fiori, che sbocciano in primavera, essi si sviluppano su un </a:t>
            </a:r>
            <a:r>
              <a:rPr lang="it-IT" sz="1700" dirty="0" smtClean="0">
                <a:solidFill>
                  <a:schemeClr val="bg1"/>
                </a:solidFill>
                <a:effectLst>
                  <a:outerShdw blurRad="38100" dist="38100" dir="2700000" algn="tl">
                    <a:srgbClr val="000000">
                      <a:alpha val="43137"/>
                    </a:srgbClr>
                  </a:outerShdw>
                </a:effectLst>
                <a:latin typeface="Arial Narrow" panose="020B0606020202030204" pitchFamily="34" charset="0"/>
              </a:rPr>
              <a:t>lungo </a:t>
            </a:r>
            <a:r>
              <a:rPr lang="it-IT" sz="1700" dirty="0">
                <a:solidFill>
                  <a:schemeClr val="bg1"/>
                </a:solidFill>
                <a:effectLst>
                  <a:outerShdw blurRad="38100" dist="38100" dir="2700000" algn="tl">
                    <a:srgbClr val="000000">
                      <a:alpha val="43137"/>
                    </a:srgbClr>
                  </a:outerShdw>
                </a:effectLst>
                <a:latin typeface="Arial Narrow" panose="020B0606020202030204" pitchFamily="34" charset="0"/>
              </a:rPr>
              <a:t>stelo </a:t>
            </a:r>
            <a:r>
              <a:rPr lang="it-IT" sz="1700" dirty="0" err="1">
                <a:solidFill>
                  <a:schemeClr val="bg1"/>
                </a:solidFill>
                <a:effectLst>
                  <a:outerShdw blurRad="38100" dist="38100" dir="2700000" algn="tl">
                    <a:srgbClr val="000000">
                      <a:alpha val="43137"/>
                    </a:srgbClr>
                  </a:outerShdw>
                </a:effectLst>
                <a:latin typeface="Arial Narrow" panose="020B0606020202030204" pitchFamily="34" charset="0"/>
              </a:rPr>
              <a:t>fioriero</a:t>
            </a:r>
            <a:r>
              <a:rPr lang="it-IT" sz="1700" dirty="0">
                <a:solidFill>
                  <a:schemeClr val="bg1"/>
                </a:solidFill>
                <a:effectLst>
                  <a:outerShdw blurRad="38100" dist="38100" dir="2700000" algn="tl">
                    <a:srgbClr val="000000">
                      <a:alpha val="43137"/>
                    </a:srgbClr>
                  </a:outerShdw>
                </a:effectLst>
                <a:latin typeface="Arial Narrow" panose="020B0606020202030204" pitchFamily="34" charset="0"/>
              </a:rPr>
              <a:t> e sono di colore bianco attorniati dal colore rosso. L’Acanthus </a:t>
            </a:r>
            <a:r>
              <a:rPr lang="it-IT" sz="1700" dirty="0" err="1" smtClean="0">
                <a:solidFill>
                  <a:schemeClr val="bg1"/>
                </a:solidFill>
                <a:effectLst>
                  <a:outerShdw blurRad="38100" dist="38100" dir="2700000" algn="tl">
                    <a:srgbClr val="000000">
                      <a:alpha val="43137"/>
                    </a:srgbClr>
                  </a:outerShdw>
                </a:effectLst>
                <a:latin typeface="Arial Narrow" panose="020B0606020202030204" pitchFamily="34" charset="0"/>
              </a:rPr>
              <a:t>mollis</a:t>
            </a:r>
            <a:r>
              <a:rPr lang="it-IT" sz="1700" dirty="0">
                <a:solidFill>
                  <a:schemeClr val="bg1"/>
                </a:solidFill>
                <a:effectLst>
                  <a:outerShdw blurRad="38100" dist="38100" dir="2700000" algn="tl">
                    <a:srgbClr val="000000">
                      <a:alpha val="43137"/>
                    </a:srgbClr>
                  </a:outerShdw>
                </a:effectLst>
                <a:latin typeface="Arial Narrow" panose="020B0606020202030204" pitchFamily="34" charset="0"/>
              </a:rPr>
              <a:t>, invece, è caratterizzato </a:t>
            </a:r>
            <a:endParaRPr lang="it-IT" sz="17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pPr lvl="0" eaLnBrk="0" fontAlgn="base" hangingPunct="0">
              <a:spcBef>
                <a:spcPct val="0"/>
              </a:spcBef>
              <a:spcAft>
                <a:spcPct val="0"/>
              </a:spcAft>
            </a:pPr>
            <a:r>
              <a:rPr lang="it-IT" sz="1700" dirty="0" smtClean="0">
                <a:solidFill>
                  <a:schemeClr val="bg1"/>
                </a:solidFill>
                <a:effectLst>
                  <a:outerShdw blurRad="38100" dist="38100" dir="2700000" algn="tl">
                    <a:srgbClr val="000000">
                      <a:alpha val="43137"/>
                    </a:srgbClr>
                  </a:outerShdw>
                </a:effectLst>
                <a:latin typeface="Arial Narrow" panose="020B0606020202030204" pitchFamily="34" charset="0"/>
              </a:rPr>
              <a:t>da </a:t>
            </a:r>
            <a:r>
              <a:rPr lang="it-IT" sz="1700" dirty="0">
                <a:solidFill>
                  <a:schemeClr val="bg1"/>
                </a:solidFill>
                <a:effectLst>
                  <a:outerShdw blurRad="38100" dist="38100" dir="2700000" algn="tl">
                    <a:srgbClr val="000000">
                      <a:alpha val="43137"/>
                    </a:srgbClr>
                  </a:outerShdw>
                </a:effectLst>
                <a:latin typeface="Arial Narrow" panose="020B0606020202030204" pitchFamily="34" charset="0"/>
              </a:rPr>
              <a:t>grandi foglie che raggiungono il metro di </a:t>
            </a:r>
            <a:r>
              <a:rPr lang="it-IT" sz="1700" dirty="0" smtClean="0">
                <a:solidFill>
                  <a:schemeClr val="bg1"/>
                </a:solidFill>
                <a:effectLst>
                  <a:outerShdw blurRad="38100" dist="38100" dir="2700000" algn="tl">
                    <a:srgbClr val="000000">
                      <a:alpha val="43137"/>
                    </a:srgbClr>
                  </a:outerShdw>
                </a:effectLst>
                <a:latin typeface="Arial Narrow" panose="020B0606020202030204" pitchFamily="34" charset="0"/>
              </a:rPr>
              <a:t>lunghezza</a:t>
            </a:r>
            <a:r>
              <a:rPr lang="it-IT" sz="1700" dirty="0">
                <a:solidFill>
                  <a:schemeClr val="bg1"/>
                </a:solidFill>
                <a:effectLst>
                  <a:outerShdw blurRad="38100" dist="38100" dir="2700000" algn="tl">
                    <a:srgbClr val="000000">
                      <a:alpha val="43137"/>
                    </a:srgbClr>
                  </a:outerShdw>
                </a:effectLst>
                <a:latin typeface="Arial Narrow" panose="020B0606020202030204" pitchFamily="34" charset="0"/>
              </a:rPr>
              <a:t>, esse sono di colore </a:t>
            </a:r>
            <a:r>
              <a:rPr lang="it-IT" sz="1700" dirty="0" smtClean="0">
                <a:solidFill>
                  <a:schemeClr val="bg1"/>
                </a:solidFill>
                <a:effectLst>
                  <a:outerShdw blurRad="38100" dist="38100" dir="2700000" algn="tl">
                    <a:srgbClr val="000000">
                      <a:alpha val="43137"/>
                    </a:srgbClr>
                  </a:outerShdw>
                </a:effectLst>
                <a:latin typeface="Arial Narrow" panose="020B0606020202030204" pitchFamily="34" charset="0"/>
              </a:rPr>
              <a:t>verde </a:t>
            </a:r>
            <a:r>
              <a:rPr lang="it-IT" sz="1700" dirty="0">
                <a:solidFill>
                  <a:schemeClr val="bg1"/>
                </a:solidFill>
                <a:effectLst>
                  <a:outerShdw blurRad="38100" dist="38100" dir="2700000" algn="tl">
                    <a:srgbClr val="000000">
                      <a:alpha val="43137"/>
                    </a:srgbClr>
                  </a:outerShdw>
                </a:effectLst>
                <a:latin typeface="Arial Narrow" panose="020B0606020202030204" pitchFamily="34" charset="0"/>
              </a:rPr>
              <a:t>scuro </a:t>
            </a:r>
            <a:endParaRPr lang="it-IT" sz="17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pPr lvl="0" eaLnBrk="0" fontAlgn="base" hangingPunct="0">
              <a:spcBef>
                <a:spcPct val="0"/>
              </a:spcBef>
              <a:spcAft>
                <a:spcPct val="0"/>
              </a:spcAft>
            </a:pPr>
            <a:r>
              <a:rPr lang="it-IT" sz="1700" dirty="0" smtClean="0">
                <a:solidFill>
                  <a:schemeClr val="bg1"/>
                </a:solidFill>
                <a:effectLst>
                  <a:outerShdw blurRad="38100" dist="38100" dir="2700000" algn="tl">
                    <a:srgbClr val="000000">
                      <a:alpha val="43137"/>
                    </a:srgbClr>
                  </a:outerShdw>
                </a:effectLst>
                <a:latin typeface="Arial Narrow" panose="020B0606020202030204" pitchFamily="34" charset="0"/>
              </a:rPr>
              <a:t>e </a:t>
            </a:r>
            <a:r>
              <a:rPr lang="it-IT" sz="1700" dirty="0">
                <a:solidFill>
                  <a:schemeClr val="bg1"/>
                </a:solidFill>
                <a:effectLst>
                  <a:outerShdw blurRad="38100" dist="38100" dir="2700000" algn="tl">
                    <a:srgbClr val="000000">
                      <a:alpha val="43137"/>
                    </a:srgbClr>
                  </a:outerShdw>
                </a:effectLst>
                <a:latin typeface="Arial Narrow" panose="020B0606020202030204" pitchFamily="34" charset="0"/>
              </a:rPr>
              <a:t>sono suddivise in lobi da diverse </a:t>
            </a:r>
            <a:r>
              <a:rPr lang="it-IT" sz="1700" dirty="0" smtClean="0">
                <a:solidFill>
                  <a:schemeClr val="bg1"/>
                </a:solidFill>
                <a:effectLst>
                  <a:outerShdw blurRad="38100" dist="38100" dir="2700000" algn="tl">
                    <a:srgbClr val="000000">
                      <a:alpha val="43137"/>
                    </a:srgbClr>
                  </a:outerShdw>
                </a:effectLst>
                <a:latin typeface="Arial Narrow" panose="020B0606020202030204" pitchFamily="34" charset="0"/>
              </a:rPr>
              <a:t>venature</a:t>
            </a:r>
            <a:r>
              <a:rPr lang="it-IT" sz="1700" dirty="0">
                <a:solidFill>
                  <a:schemeClr val="bg1"/>
                </a:solidFill>
                <a:effectLst>
                  <a:outerShdw blurRad="38100" dist="38100" dir="2700000" algn="tl">
                    <a:srgbClr val="000000">
                      <a:alpha val="43137"/>
                    </a:srgbClr>
                  </a:outerShdw>
                </a:effectLst>
                <a:latin typeface="Arial Narrow" panose="020B0606020202030204" pitchFamily="34" charset="0"/>
              </a:rPr>
              <a:t>. I suoi fiori, di colore bianco, si </a:t>
            </a:r>
            <a:r>
              <a:rPr lang="it-IT" sz="1700" dirty="0" smtClean="0">
                <a:solidFill>
                  <a:schemeClr val="bg1"/>
                </a:solidFill>
                <a:effectLst>
                  <a:outerShdw blurRad="38100" dist="38100" dir="2700000" algn="tl">
                    <a:srgbClr val="000000">
                      <a:alpha val="43137"/>
                    </a:srgbClr>
                  </a:outerShdw>
                </a:effectLst>
                <a:latin typeface="Arial Narrow" panose="020B0606020202030204" pitchFamily="34" charset="0"/>
              </a:rPr>
              <a:t>sviluppano </a:t>
            </a:r>
          </a:p>
          <a:p>
            <a:pPr lvl="0" eaLnBrk="0" fontAlgn="base" hangingPunct="0">
              <a:spcBef>
                <a:spcPct val="0"/>
              </a:spcBef>
              <a:spcAft>
                <a:spcPct val="0"/>
              </a:spcAft>
            </a:pPr>
            <a:r>
              <a:rPr lang="it-IT" sz="1700" dirty="0" smtClean="0">
                <a:solidFill>
                  <a:schemeClr val="bg1"/>
                </a:solidFill>
                <a:effectLst>
                  <a:outerShdw blurRad="38100" dist="38100" dir="2700000" algn="tl">
                    <a:srgbClr val="000000">
                      <a:alpha val="43137"/>
                    </a:srgbClr>
                  </a:outerShdw>
                </a:effectLst>
                <a:latin typeface="Arial Narrow" panose="020B0606020202030204" pitchFamily="34" charset="0"/>
              </a:rPr>
              <a:t>su </a:t>
            </a:r>
            <a:r>
              <a:rPr lang="it-IT" sz="1700" dirty="0">
                <a:solidFill>
                  <a:schemeClr val="bg1"/>
                </a:solidFill>
                <a:effectLst>
                  <a:outerShdw blurRad="38100" dist="38100" dir="2700000" algn="tl">
                    <a:srgbClr val="000000">
                      <a:alpha val="43137"/>
                    </a:srgbClr>
                  </a:outerShdw>
                </a:effectLst>
                <a:latin typeface="Arial Narrow" panose="020B0606020202030204" pitchFamily="34" charset="0"/>
              </a:rPr>
              <a:t>fusti </a:t>
            </a:r>
            <a:r>
              <a:rPr lang="it-IT" sz="1700" dirty="0" err="1">
                <a:solidFill>
                  <a:schemeClr val="bg1"/>
                </a:solidFill>
                <a:effectLst>
                  <a:outerShdw blurRad="38100" dist="38100" dir="2700000" algn="tl">
                    <a:srgbClr val="000000">
                      <a:alpha val="43137"/>
                    </a:srgbClr>
                  </a:outerShdw>
                </a:effectLst>
                <a:latin typeface="Arial Narrow" panose="020B0606020202030204" pitchFamily="34" charset="0"/>
              </a:rPr>
              <a:t>fiorieri</a:t>
            </a:r>
            <a:r>
              <a:rPr lang="it-IT" sz="1700" dirty="0">
                <a:solidFill>
                  <a:schemeClr val="bg1"/>
                </a:solidFill>
                <a:effectLst>
                  <a:outerShdw blurRad="38100" dist="38100" dir="2700000" algn="tl">
                    <a:srgbClr val="000000">
                      <a:alpha val="43137"/>
                    </a:srgbClr>
                  </a:outerShdw>
                </a:effectLst>
                <a:latin typeface="Arial Narrow" panose="020B0606020202030204" pitchFamily="34" charset="0"/>
              </a:rPr>
              <a:t> attorniati da </a:t>
            </a:r>
            <a:r>
              <a:rPr lang="it-IT" sz="1700" dirty="0" smtClean="0">
                <a:solidFill>
                  <a:schemeClr val="bg1"/>
                </a:solidFill>
                <a:effectLst>
                  <a:outerShdw blurRad="38100" dist="38100" dir="2700000" algn="tl">
                    <a:srgbClr val="000000">
                      <a:alpha val="43137"/>
                    </a:srgbClr>
                  </a:outerShdw>
                </a:effectLst>
                <a:latin typeface="Arial Narrow" panose="020B0606020202030204" pitchFamily="34" charset="0"/>
              </a:rPr>
              <a:t>macchie </a:t>
            </a:r>
            <a:r>
              <a:rPr lang="it-IT" sz="1700" dirty="0">
                <a:solidFill>
                  <a:schemeClr val="bg1"/>
                </a:solidFill>
                <a:effectLst>
                  <a:outerShdw blurRad="38100" dist="38100" dir="2700000" algn="tl">
                    <a:srgbClr val="000000">
                      <a:alpha val="43137"/>
                    </a:srgbClr>
                  </a:outerShdw>
                </a:effectLst>
                <a:latin typeface="Arial Narrow" panose="020B0606020202030204" pitchFamily="34" charset="0"/>
              </a:rPr>
              <a:t>rossastre, che sbocciano sul finire della bella </a:t>
            </a:r>
            <a:endParaRPr lang="it-IT" sz="17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pPr lvl="0" eaLnBrk="0" fontAlgn="base" hangingPunct="0">
              <a:spcBef>
                <a:spcPct val="0"/>
              </a:spcBef>
              <a:spcAft>
                <a:spcPct val="0"/>
              </a:spcAft>
            </a:pPr>
            <a:r>
              <a:rPr lang="it-IT" sz="1700" dirty="0" smtClean="0">
                <a:solidFill>
                  <a:schemeClr val="bg1"/>
                </a:solidFill>
                <a:effectLst>
                  <a:outerShdw blurRad="38100" dist="38100" dir="2700000" algn="tl">
                    <a:srgbClr val="000000">
                      <a:alpha val="43137"/>
                    </a:srgbClr>
                  </a:outerShdw>
                </a:effectLst>
                <a:latin typeface="Arial Narrow" panose="020B0606020202030204" pitchFamily="34" charset="0"/>
              </a:rPr>
              <a:t>stagione</a:t>
            </a:r>
            <a:r>
              <a:rPr lang="it-IT" sz="1700" dirty="0">
                <a:solidFill>
                  <a:schemeClr val="bg1"/>
                </a:solidFill>
                <a:effectLst>
                  <a:outerShdw blurRad="38100" dist="38100" dir="2700000" algn="tl">
                    <a:srgbClr val="000000">
                      <a:alpha val="43137"/>
                    </a:srgbClr>
                  </a:outerShdw>
                </a:effectLst>
                <a:latin typeface="Arial Narrow" panose="020B0606020202030204" pitchFamily="34" charset="0"/>
              </a:rPr>
              <a:t>. La </a:t>
            </a:r>
            <a:r>
              <a:rPr lang="it-IT" sz="1700" dirty="0" smtClean="0">
                <a:solidFill>
                  <a:schemeClr val="bg1"/>
                </a:solidFill>
                <a:effectLst>
                  <a:outerShdw blurRad="38100" dist="38100" dir="2700000" algn="tl">
                    <a:srgbClr val="000000">
                      <a:alpha val="43137"/>
                    </a:srgbClr>
                  </a:outerShdw>
                </a:effectLst>
                <a:latin typeface="Arial Narrow" panose="020B0606020202030204" pitchFamily="34" charset="0"/>
              </a:rPr>
              <a:t>rappresentazione </a:t>
            </a:r>
            <a:r>
              <a:rPr lang="it-IT" sz="1700" dirty="0">
                <a:solidFill>
                  <a:schemeClr val="bg1"/>
                </a:solidFill>
                <a:effectLst>
                  <a:outerShdw blurRad="38100" dist="38100" dir="2700000" algn="tl">
                    <a:srgbClr val="000000">
                      <a:alpha val="43137"/>
                    </a:srgbClr>
                  </a:outerShdw>
                </a:effectLst>
                <a:latin typeface="Arial Narrow" panose="020B0606020202030204" pitchFamily="34" charset="0"/>
              </a:rPr>
              <a:t>si questa pianta è visibile anche ai giorni nostri, grazie </a:t>
            </a:r>
            <a:endParaRPr lang="it-IT" sz="17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pPr lvl="0" eaLnBrk="0" fontAlgn="base" hangingPunct="0">
              <a:spcBef>
                <a:spcPct val="0"/>
              </a:spcBef>
              <a:spcAft>
                <a:spcPct val="0"/>
              </a:spcAft>
            </a:pPr>
            <a:r>
              <a:rPr lang="it-IT" sz="1700" dirty="0" smtClean="0">
                <a:solidFill>
                  <a:schemeClr val="bg1"/>
                </a:solidFill>
                <a:effectLst>
                  <a:outerShdw blurRad="38100" dist="38100" dir="2700000" algn="tl">
                    <a:srgbClr val="000000">
                      <a:alpha val="43137"/>
                    </a:srgbClr>
                  </a:outerShdw>
                </a:effectLst>
                <a:latin typeface="Arial Narrow" panose="020B0606020202030204" pitchFamily="34" charset="0"/>
              </a:rPr>
              <a:t>all’alta considerazione </a:t>
            </a:r>
            <a:r>
              <a:rPr lang="it-IT" sz="1700" dirty="0">
                <a:solidFill>
                  <a:schemeClr val="bg1"/>
                </a:solidFill>
                <a:effectLst>
                  <a:outerShdw blurRad="38100" dist="38100" dir="2700000" algn="tl">
                    <a:srgbClr val="000000">
                      <a:alpha val="43137"/>
                    </a:srgbClr>
                  </a:outerShdw>
                </a:effectLst>
                <a:latin typeface="Arial Narrow" panose="020B0606020202030204" pitchFamily="34" charset="0"/>
              </a:rPr>
              <a:t>che gli antichi avevano avuto per l’Acanto, in particolare per le </a:t>
            </a:r>
            <a:endParaRPr lang="it-IT" sz="17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pPr lvl="0" eaLnBrk="0" fontAlgn="base" hangingPunct="0">
              <a:spcBef>
                <a:spcPct val="0"/>
              </a:spcBef>
              <a:spcAft>
                <a:spcPct val="0"/>
              </a:spcAft>
            </a:pPr>
            <a:r>
              <a:rPr lang="it-IT" sz="1700" dirty="0" smtClean="0">
                <a:solidFill>
                  <a:schemeClr val="bg1"/>
                </a:solidFill>
                <a:effectLst>
                  <a:outerShdw blurRad="38100" dist="38100" dir="2700000" algn="tl">
                    <a:srgbClr val="000000">
                      <a:alpha val="43137"/>
                    </a:srgbClr>
                  </a:outerShdw>
                </a:effectLst>
                <a:latin typeface="Arial Narrow" panose="020B0606020202030204" pitchFamily="34" charset="0"/>
              </a:rPr>
              <a:t>foglie </a:t>
            </a:r>
            <a:r>
              <a:rPr lang="it-IT" sz="1700" dirty="0">
                <a:solidFill>
                  <a:schemeClr val="bg1"/>
                </a:solidFill>
                <a:effectLst>
                  <a:outerShdw blurRad="38100" dist="38100" dir="2700000" algn="tl">
                    <a:srgbClr val="000000">
                      <a:alpha val="43137"/>
                    </a:srgbClr>
                  </a:outerShdw>
                </a:effectLst>
                <a:latin typeface="Arial Narrow" panose="020B0606020202030204" pitchFamily="34" charset="0"/>
              </a:rPr>
              <a:t>di acanto </a:t>
            </a:r>
            <a:r>
              <a:rPr lang="it-IT" sz="1700" dirty="0" smtClean="0">
                <a:solidFill>
                  <a:schemeClr val="bg1"/>
                </a:solidFill>
                <a:effectLst>
                  <a:outerShdw blurRad="38100" dist="38100" dir="2700000" algn="tl">
                    <a:srgbClr val="000000">
                      <a:alpha val="43137"/>
                    </a:srgbClr>
                  </a:outerShdw>
                </a:effectLst>
                <a:latin typeface="Arial Narrow" panose="020B0606020202030204" pitchFamily="34" charset="0"/>
              </a:rPr>
              <a:t>spinoso</a:t>
            </a:r>
            <a:r>
              <a:rPr lang="it-IT" sz="1700" dirty="0">
                <a:solidFill>
                  <a:schemeClr val="bg1"/>
                </a:solidFill>
                <a:effectLst>
                  <a:outerShdw blurRad="38100" dist="38100" dir="2700000" algn="tl">
                    <a:srgbClr val="000000">
                      <a:alpha val="43137"/>
                    </a:srgbClr>
                  </a:outerShdw>
                </a:effectLst>
                <a:latin typeface="Arial Narrow" panose="020B0606020202030204" pitchFamily="34" charset="0"/>
              </a:rPr>
              <a:t>: esse possono essere ammirate nei capitelli corinzi di </a:t>
            </a:r>
            <a:endParaRPr lang="it-IT" sz="17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p:txBody>
      </p:sp>
      <p:grpSp>
        <p:nvGrpSpPr>
          <p:cNvPr id="48" name="Gruppo 47"/>
          <p:cNvGrpSpPr/>
          <p:nvPr/>
        </p:nvGrpSpPr>
        <p:grpSpPr>
          <a:xfrm>
            <a:off x="11727578" y="3007301"/>
            <a:ext cx="4958008" cy="3489435"/>
            <a:chOff x="11693164" y="2301996"/>
            <a:chExt cx="4958008" cy="3489435"/>
          </a:xfrm>
        </p:grpSpPr>
        <p:sp>
          <p:nvSpPr>
            <p:cNvPr id="49" name="Rettangolo 48"/>
            <p:cNvSpPr/>
            <p:nvPr/>
          </p:nvSpPr>
          <p:spPr>
            <a:xfrm>
              <a:off x="12118386" y="2301996"/>
              <a:ext cx="4532786" cy="348943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FF9900"/>
                  </a:solidFill>
                  <a:effectLst>
                    <a:outerShdw blurRad="38100" dist="38100" dir="2700000" algn="tl">
                      <a:srgbClr val="000000">
                        <a:alpha val="43137"/>
                      </a:srgbClr>
                    </a:outerShdw>
                  </a:effectLst>
                  <a:latin typeface="Arial Narrow" panose="020B0606020202030204" pitchFamily="34" charset="0"/>
                </a:rPr>
                <a:t>CURIOSITA</a:t>
              </a:r>
              <a:r>
                <a:rPr lang="it-IT" b="1" dirty="0" smtClean="0">
                  <a:solidFill>
                    <a:srgbClr val="FF9900"/>
                  </a:solidFill>
                  <a:effectLst>
                    <a:outerShdw blurRad="38100" dist="38100" dir="2700000" algn="tl">
                      <a:srgbClr val="000000">
                        <a:alpha val="43137"/>
                      </a:srgbClr>
                    </a:outerShdw>
                  </a:effectLst>
                  <a:latin typeface="Arial Narrow" panose="020B0606020202030204" pitchFamily="34" charset="0"/>
                </a:rPr>
                <a:t>’</a:t>
              </a:r>
              <a:endParaRPr lang="it-IT" b="1" dirty="0" smtClean="0">
                <a:solidFill>
                  <a:schemeClr val="bg1"/>
                </a:solidFill>
                <a:latin typeface="Arial Narrow" panose="020B0606020202030204" pitchFamily="34" charset="0"/>
              </a:endParaRPr>
            </a:p>
            <a:p>
              <a:pPr algn="r"/>
              <a:r>
                <a:rPr lang="it-IT" dirty="0">
                  <a:solidFill>
                    <a:schemeClr val="bg1"/>
                  </a:solidFill>
                  <a:latin typeface="Arial Narrow" panose="020B0606020202030204" pitchFamily="34" charset="0"/>
                </a:rPr>
                <a:t>Nella mitologia greca Acanto era anche il nome di una ninfa amata da Apollo. </a:t>
              </a:r>
              <a:r>
                <a:rPr lang="it-IT" dirty="0" smtClean="0">
                  <a:solidFill>
                    <a:schemeClr val="bg1"/>
                  </a:solidFill>
                  <a:latin typeface="Arial Narrow" panose="020B0606020202030204" pitchFamily="34" charset="0"/>
                </a:rPr>
                <a:t>Il dio del Sole desiderava questa donna ma, dato </a:t>
              </a:r>
              <a:r>
                <a:rPr lang="it-IT" dirty="0">
                  <a:solidFill>
                    <a:schemeClr val="bg1"/>
                  </a:solidFill>
                  <a:latin typeface="Arial Narrow" panose="020B0606020202030204" pitchFamily="34" charset="0"/>
                </a:rPr>
                <a:t>che Acanto non ricambiava l’amore, </a:t>
              </a:r>
              <a:r>
                <a:rPr lang="it-IT" dirty="0" smtClean="0">
                  <a:solidFill>
                    <a:schemeClr val="bg1"/>
                  </a:solidFill>
                  <a:latin typeface="Arial Narrow" panose="020B0606020202030204" pitchFamily="34" charset="0"/>
                </a:rPr>
                <a:t>egli </a:t>
              </a:r>
              <a:r>
                <a:rPr lang="it-IT" dirty="0">
                  <a:solidFill>
                    <a:schemeClr val="bg1"/>
                  </a:solidFill>
                  <a:latin typeface="Arial Narrow" panose="020B0606020202030204" pitchFamily="34" charset="0"/>
                </a:rPr>
                <a:t>tentò di rapirla ricevendo in cambio </a:t>
              </a:r>
              <a:r>
                <a:rPr lang="it-IT" dirty="0" smtClean="0">
                  <a:solidFill>
                    <a:schemeClr val="bg1"/>
                  </a:solidFill>
                  <a:latin typeface="Arial Narrow" panose="020B0606020202030204" pitchFamily="34" charset="0"/>
                </a:rPr>
                <a:t>soltanto dei </a:t>
              </a:r>
              <a:r>
                <a:rPr lang="it-IT" dirty="0">
                  <a:solidFill>
                    <a:schemeClr val="bg1"/>
                  </a:solidFill>
                  <a:latin typeface="Arial Narrow" panose="020B0606020202030204" pitchFamily="34" charset="0"/>
                </a:rPr>
                <a:t>graffi al volto; per </a:t>
              </a:r>
              <a:r>
                <a:rPr lang="it-IT" dirty="0" smtClean="0">
                  <a:solidFill>
                    <a:schemeClr val="bg1"/>
                  </a:solidFill>
                  <a:latin typeface="Arial Narrow" panose="020B0606020202030204" pitchFamily="34" charset="0"/>
                </a:rPr>
                <a:t>via di questo terribile </a:t>
              </a:r>
              <a:r>
                <a:rPr lang="it-IT" dirty="0">
                  <a:solidFill>
                    <a:schemeClr val="bg1"/>
                  </a:solidFill>
                  <a:latin typeface="Arial Narrow" panose="020B0606020202030204" pitchFamily="34" charset="0"/>
                </a:rPr>
                <a:t>affronto Apollo decise di tramutare la ninfa in una pianta spinosa, adatta all’ombra ma che per sopravvivere aveva bisogno comunque del sole</a:t>
              </a:r>
              <a:r>
                <a:rPr lang="it-IT" dirty="0" smtClean="0">
                  <a:solidFill>
                    <a:schemeClr val="bg1"/>
                  </a:solidFill>
                  <a:latin typeface="Arial Narrow" panose="020B0606020202030204" pitchFamily="34" charset="0"/>
                </a:rPr>
                <a:t>. E’ da questo mito che deriva il nome dell’omonima pianta, comune nel </a:t>
              </a:r>
              <a:r>
                <a:rPr lang="it-IT" dirty="0">
                  <a:solidFill>
                    <a:schemeClr val="bg1"/>
                  </a:solidFill>
                  <a:latin typeface="Arial Narrow" panose="020B0606020202030204" pitchFamily="34" charset="0"/>
                </a:rPr>
                <a:t>M</a:t>
              </a:r>
              <a:r>
                <a:rPr lang="it-IT" dirty="0" smtClean="0">
                  <a:solidFill>
                    <a:schemeClr val="bg1"/>
                  </a:solidFill>
                  <a:latin typeface="Arial Narrow" panose="020B0606020202030204" pitchFamily="34" charset="0"/>
                </a:rPr>
                <a:t>editerraneo.</a:t>
              </a:r>
              <a:endParaRPr lang="it-IT" dirty="0">
                <a:solidFill>
                  <a:schemeClr val="bg1"/>
                </a:solidFill>
                <a:latin typeface="Arial Narrow" panose="020B0606020202030204" pitchFamily="34" charset="0"/>
              </a:endParaRPr>
            </a:p>
          </p:txBody>
        </p:sp>
        <p:sp>
          <p:nvSpPr>
            <p:cNvPr id="50" name="Operazione manuale 49"/>
            <p:cNvSpPr/>
            <p:nvPr/>
          </p:nvSpPr>
          <p:spPr>
            <a:xfrm rot="5400000">
              <a:off x="11103951" y="3849597"/>
              <a:ext cx="1415209" cy="211716"/>
            </a:xfrm>
            <a:prstGeom prst="flowChartManualOperation">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Figura a mano libera 50"/>
            <p:cNvSpPr/>
            <p:nvPr/>
          </p:nvSpPr>
          <p:spPr>
            <a:xfrm>
              <a:off x="11906670" y="2375338"/>
              <a:ext cx="306279" cy="918151"/>
            </a:xfrm>
            <a:custGeom>
              <a:avLst/>
              <a:gdLst>
                <a:gd name="connsiteX0" fmla="*/ 0 w 370935"/>
                <a:gd name="connsiteY0" fmla="*/ 1276710 h 1276710"/>
                <a:gd name="connsiteX1" fmla="*/ 17252 w 370935"/>
                <a:gd name="connsiteY1" fmla="*/ 396815 h 1276710"/>
                <a:gd name="connsiteX2" fmla="*/ 370935 w 370935"/>
                <a:gd name="connsiteY2" fmla="*/ 0 h 1276710"/>
              </a:gdLst>
              <a:ahLst/>
              <a:cxnLst>
                <a:cxn ang="0">
                  <a:pos x="connsiteX0" y="connsiteY0"/>
                </a:cxn>
                <a:cxn ang="0">
                  <a:pos x="connsiteX1" y="connsiteY1"/>
                </a:cxn>
                <a:cxn ang="0">
                  <a:pos x="connsiteX2" y="connsiteY2"/>
                </a:cxn>
              </a:cxnLst>
              <a:rect l="l" t="t" r="r" b="b"/>
              <a:pathLst>
                <a:path w="370935" h="1276710">
                  <a:moveTo>
                    <a:pt x="0" y="1276710"/>
                  </a:moveTo>
                  <a:lnTo>
                    <a:pt x="17252" y="396815"/>
                  </a:lnTo>
                  <a:lnTo>
                    <a:pt x="370935" y="0"/>
                  </a:lnTo>
                </a:path>
              </a:pathLst>
            </a:cu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Figura a mano libera 51"/>
            <p:cNvSpPr/>
            <p:nvPr/>
          </p:nvSpPr>
          <p:spPr>
            <a:xfrm>
              <a:off x="11906670" y="4605247"/>
              <a:ext cx="305976" cy="997229"/>
            </a:xfrm>
            <a:custGeom>
              <a:avLst/>
              <a:gdLst>
                <a:gd name="connsiteX0" fmla="*/ 0 w 512466"/>
                <a:gd name="connsiteY0" fmla="*/ 0 h 1135463"/>
                <a:gd name="connsiteX1" fmla="*/ 20097 w 512466"/>
                <a:gd name="connsiteY1" fmla="*/ 823964 h 1135463"/>
                <a:gd name="connsiteX2" fmla="*/ 512466 w 512466"/>
                <a:gd name="connsiteY2" fmla="*/ 1135463 h 1135463"/>
              </a:gdLst>
              <a:ahLst/>
              <a:cxnLst>
                <a:cxn ang="0">
                  <a:pos x="connsiteX0" y="connsiteY0"/>
                </a:cxn>
                <a:cxn ang="0">
                  <a:pos x="connsiteX1" y="connsiteY1"/>
                </a:cxn>
                <a:cxn ang="0">
                  <a:pos x="connsiteX2" y="connsiteY2"/>
                </a:cxn>
              </a:cxnLst>
              <a:rect l="l" t="t" r="r" b="b"/>
              <a:pathLst>
                <a:path w="512466" h="1135463">
                  <a:moveTo>
                    <a:pt x="0" y="0"/>
                  </a:moveTo>
                  <a:lnTo>
                    <a:pt x="20097" y="823964"/>
                  </a:lnTo>
                  <a:lnTo>
                    <a:pt x="512466" y="1135463"/>
                  </a:lnTo>
                </a:path>
              </a:pathLst>
            </a:cu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3" name="Connettore diritto 52"/>
            <p:cNvCxnSpPr/>
            <p:nvPr/>
          </p:nvCxnSpPr>
          <p:spPr>
            <a:xfrm flipV="1">
              <a:off x="12204533" y="2370052"/>
              <a:ext cx="4446639" cy="907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54" name="Connettore diritto 53"/>
            <p:cNvCxnSpPr/>
            <p:nvPr/>
          </p:nvCxnSpPr>
          <p:spPr>
            <a:xfrm>
              <a:off x="12204533" y="5597190"/>
              <a:ext cx="4446639" cy="528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55" name="Operazione manuale 54"/>
            <p:cNvSpPr/>
            <p:nvPr/>
          </p:nvSpPr>
          <p:spPr>
            <a:xfrm rot="5400000">
              <a:off x="11091417" y="3849596"/>
              <a:ext cx="1415209" cy="211716"/>
            </a:xfrm>
            <a:prstGeom prst="flowChartManualOperati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56" name="Operazione manuale 55"/>
          <p:cNvSpPr/>
          <p:nvPr/>
        </p:nvSpPr>
        <p:spPr>
          <a:xfrm rot="5400000">
            <a:off x="11138365" y="4561351"/>
            <a:ext cx="1415209" cy="186648"/>
          </a:xfrm>
          <a:prstGeom prst="flowChartManualOperati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Operazione manuale 56"/>
          <p:cNvSpPr/>
          <p:nvPr/>
        </p:nvSpPr>
        <p:spPr>
          <a:xfrm rot="5400000">
            <a:off x="6727026" y="4603969"/>
            <a:ext cx="1248320" cy="149416"/>
          </a:xfrm>
          <a:prstGeom prst="flowChartManualOperati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Rettangolo 57"/>
          <p:cNvSpPr/>
          <p:nvPr/>
        </p:nvSpPr>
        <p:spPr>
          <a:xfrm>
            <a:off x="7222331" y="3741865"/>
            <a:ext cx="211717" cy="1873623"/>
          </a:xfrm>
          <a:prstGeom prst="rect">
            <a:avLst/>
          </a:pr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6" name="Immagine 45"/>
          <p:cNvPicPr>
            <a:picLocks noChangeAspect="1"/>
          </p:cNvPicPr>
          <p:nvPr/>
        </p:nvPicPr>
        <p:blipFill rotWithShape="1">
          <a:blip r:embed="rId4" cstate="print">
            <a:extLst>
              <a:ext uri="{28A0092B-C50C-407E-A947-70E740481C1C}">
                <a14:useLocalDpi xmlns:a14="http://schemas.microsoft.com/office/drawing/2010/main" val="0"/>
              </a:ext>
            </a:extLst>
          </a:blip>
          <a:srcRect l="11029"/>
          <a:stretch/>
        </p:blipFill>
        <p:spPr>
          <a:xfrm>
            <a:off x="7488195" y="3018650"/>
            <a:ext cx="3951987" cy="3331404"/>
          </a:xfrm>
          <a:prstGeom prst="rect">
            <a:avLst/>
          </a:prstGeom>
          <a:ln>
            <a:noFill/>
          </a:ln>
          <a:effectLst>
            <a:outerShdw blurRad="190500" algn="tl" rotWithShape="0">
              <a:srgbClr val="000000">
                <a:alpha val="70000"/>
              </a:srgbClr>
            </a:outerShdw>
          </a:effectLst>
        </p:spPr>
      </p:pic>
      <p:grpSp>
        <p:nvGrpSpPr>
          <p:cNvPr id="11" name="Gruppo 10"/>
          <p:cNvGrpSpPr/>
          <p:nvPr/>
        </p:nvGrpSpPr>
        <p:grpSpPr>
          <a:xfrm>
            <a:off x="0" y="4943392"/>
            <a:ext cx="4196158" cy="1939115"/>
            <a:chOff x="0" y="4943392"/>
            <a:chExt cx="4196158" cy="1939115"/>
          </a:xfrm>
        </p:grpSpPr>
        <p:sp>
          <p:nvSpPr>
            <p:cNvPr id="18" name="Rettangolo 17"/>
            <p:cNvSpPr/>
            <p:nvPr/>
          </p:nvSpPr>
          <p:spPr>
            <a:xfrm>
              <a:off x="0" y="4944136"/>
              <a:ext cx="681433" cy="1938371"/>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Triangolo rettangolo 18"/>
            <p:cNvSpPr/>
            <p:nvPr/>
          </p:nvSpPr>
          <p:spPr>
            <a:xfrm>
              <a:off x="681433" y="4943392"/>
              <a:ext cx="3514725" cy="1925667"/>
            </a:xfrm>
            <a:prstGeom prst="r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20" name="Connettore diritto 19"/>
          <p:cNvCxnSpPr/>
          <p:nvPr/>
        </p:nvCxnSpPr>
        <p:spPr>
          <a:xfrm>
            <a:off x="681433" y="5294673"/>
            <a:ext cx="2789121" cy="1587834"/>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21" name="Connettore diritto 20"/>
          <p:cNvCxnSpPr/>
          <p:nvPr/>
        </p:nvCxnSpPr>
        <p:spPr>
          <a:xfrm flipH="1">
            <a:off x="0" y="5294673"/>
            <a:ext cx="681433" cy="0"/>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sp>
        <p:nvSpPr>
          <p:cNvPr id="8" name="Rettangolo 7"/>
          <p:cNvSpPr/>
          <p:nvPr/>
        </p:nvSpPr>
        <p:spPr>
          <a:xfrm>
            <a:off x="770022" y="4723575"/>
            <a:ext cx="6346876" cy="353943"/>
          </a:xfrm>
          <a:prstGeom prst="rect">
            <a:avLst/>
          </a:prstGeom>
        </p:spPr>
        <p:txBody>
          <a:bodyPr wrap="square">
            <a:spAutoFit/>
          </a:bodyPr>
          <a:lstStyle/>
          <a:p>
            <a:pPr lvl="0" eaLnBrk="0" fontAlgn="base" hangingPunct="0">
              <a:spcBef>
                <a:spcPct val="0"/>
              </a:spcBef>
              <a:spcAft>
                <a:spcPct val="0"/>
              </a:spcAft>
            </a:pPr>
            <a:r>
              <a:rPr lang="it-IT" sz="1700" dirty="0">
                <a:solidFill>
                  <a:schemeClr val="bg1"/>
                </a:solidFill>
                <a:effectLst>
                  <a:outerShdw blurRad="38100" dist="38100" dir="2700000" algn="tl">
                    <a:srgbClr val="000000">
                      <a:alpha val="43137"/>
                    </a:srgbClr>
                  </a:outerShdw>
                </a:effectLst>
                <a:latin typeface="Arial Narrow" panose="020B0606020202030204" pitchFamily="34" charset="0"/>
              </a:rPr>
              <a:t>architettura greca e nei capitelli di tipo composito dell’architettura romana; </a:t>
            </a:r>
            <a:r>
              <a:rPr lang="it-IT" sz="1700" dirty="0" smtClean="0">
                <a:solidFill>
                  <a:schemeClr val="bg1"/>
                </a:solidFill>
                <a:effectLst>
                  <a:outerShdw blurRad="38100" dist="38100" dir="2700000" algn="tl">
                    <a:srgbClr val="000000">
                      <a:alpha val="43137"/>
                    </a:srgbClr>
                  </a:outerShdw>
                </a:effectLst>
                <a:latin typeface="Arial Narrow" panose="020B0606020202030204" pitchFamily="34" charset="0"/>
              </a:rPr>
              <a:t>il</a:t>
            </a:r>
            <a:endParaRPr lang="it-IT" sz="17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9" name="Rettangolo 8"/>
          <p:cNvSpPr/>
          <p:nvPr/>
        </p:nvSpPr>
        <p:spPr>
          <a:xfrm>
            <a:off x="1365921" y="4989473"/>
            <a:ext cx="5776045" cy="353943"/>
          </a:xfrm>
          <a:prstGeom prst="rect">
            <a:avLst/>
          </a:prstGeom>
        </p:spPr>
        <p:txBody>
          <a:bodyPr wrap="square">
            <a:spAutoFit/>
          </a:bodyPr>
          <a:lstStyle/>
          <a:p>
            <a:pPr lvl="0" eaLnBrk="0" fontAlgn="base" hangingPunct="0">
              <a:spcBef>
                <a:spcPct val="0"/>
              </a:spcBef>
              <a:spcAft>
                <a:spcPct val="0"/>
              </a:spcAft>
            </a:pPr>
            <a:r>
              <a:rPr lang="it-IT" sz="1700" dirty="0">
                <a:solidFill>
                  <a:schemeClr val="bg1"/>
                </a:solidFill>
                <a:effectLst>
                  <a:outerShdw blurRad="38100" dist="38100" dir="2700000" algn="tl">
                    <a:srgbClr val="000000">
                      <a:alpha val="43137"/>
                    </a:srgbClr>
                  </a:outerShdw>
                </a:effectLst>
                <a:latin typeface="Arial Narrow" panose="020B0606020202030204" pitchFamily="34" charset="0"/>
              </a:rPr>
              <a:t>primo scultore ad ornare i capitelli con le foglie d’acanto, sotto la </a:t>
            </a:r>
            <a:r>
              <a:rPr lang="it-IT" sz="1700" dirty="0" smtClean="0">
                <a:solidFill>
                  <a:schemeClr val="bg1"/>
                </a:solidFill>
                <a:effectLst>
                  <a:outerShdw blurRad="38100" dist="38100" dir="2700000" algn="tl">
                    <a:srgbClr val="000000">
                      <a:alpha val="43137"/>
                    </a:srgbClr>
                  </a:outerShdw>
                </a:effectLst>
                <a:latin typeface="Arial Narrow" panose="020B0606020202030204" pitchFamily="34" charset="0"/>
              </a:rPr>
              <a:t>guida</a:t>
            </a:r>
            <a:endParaRPr lang="it-IT" sz="17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10" name="Rettangolo 9"/>
          <p:cNvSpPr/>
          <p:nvPr/>
        </p:nvSpPr>
        <p:spPr>
          <a:xfrm>
            <a:off x="1846234" y="5266990"/>
            <a:ext cx="6096000" cy="369332"/>
          </a:xfrm>
          <a:prstGeom prst="rect">
            <a:avLst/>
          </a:prstGeom>
        </p:spPr>
        <p:txBody>
          <a:bodyPr>
            <a:spAutoFit/>
          </a:bodyPr>
          <a:lstStyle/>
          <a:p>
            <a:pPr lvl="0" eaLnBrk="0" fontAlgn="base" hangingPunct="0">
              <a:spcBef>
                <a:spcPct val="0"/>
              </a:spcBef>
              <a:spcAft>
                <a:spcPct val="0"/>
              </a:spcAft>
            </a:pPr>
            <a:r>
              <a:rPr lang="it-IT" dirty="0">
                <a:solidFill>
                  <a:schemeClr val="bg1"/>
                </a:solidFill>
                <a:effectLst>
                  <a:outerShdw blurRad="38100" dist="38100" dir="2700000" algn="tl">
                    <a:srgbClr val="000000">
                      <a:alpha val="43137"/>
                    </a:srgbClr>
                  </a:outerShdw>
                </a:effectLst>
                <a:latin typeface="Arial Narrow" panose="020B0606020202030204" pitchFamily="34" charset="0"/>
              </a:rPr>
              <a:t>e le indicazioni di Vitruvio, fu l’ateniese Callimaco nel 500 a.C. </a:t>
            </a:r>
            <a:endParaRPr lang="it-IT"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12" name="Rettangolo 11"/>
          <p:cNvSpPr/>
          <p:nvPr/>
        </p:nvSpPr>
        <p:spPr>
          <a:xfrm>
            <a:off x="2540455" y="5569793"/>
            <a:ext cx="2473754" cy="353943"/>
          </a:xfrm>
          <a:prstGeom prst="rect">
            <a:avLst/>
          </a:prstGeom>
        </p:spPr>
        <p:txBody>
          <a:bodyPr wrap="none">
            <a:spAutoFit/>
          </a:bodyPr>
          <a:lstStyle/>
          <a:p>
            <a:pPr lvl="0" eaLnBrk="0" fontAlgn="base" hangingPunct="0">
              <a:spcBef>
                <a:spcPct val="0"/>
              </a:spcBef>
              <a:spcAft>
                <a:spcPct val="0"/>
              </a:spcAft>
            </a:pPr>
            <a:r>
              <a:rPr lang="it-IT" sz="1700" dirty="0">
                <a:solidFill>
                  <a:schemeClr val="bg1"/>
                </a:solidFill>
                <a:effectLst>
                  <a:outerShdw blurRad="38100" dist="38100" dir="2700000" algn="tl">
                    <a:srgbClr val="000000">
                      <a:alpha val="43137"/>
                    </a:srgbClr>
                  </a:outerShdw>
                </a:effectLst>
                <a:latin typeface="Arial Narrow" panose="020B0606020202030204" pitchFamily="34" charset="0"/>
              </a:rPr>
              <a:t>il quale creò lo stile corinzio. </a:t>
            </a:r>
          </a:p>
        </p:txBody>
      </p:sp>
      <p:grpSp>
        <p:nvGrpSpPr>
          <p:cNvPr id="17" name="Gruppo 16"/>
          <p:cNvGrpSpPr/>
          <p:nvPr/>
        </p:nvGrpSpPr>
        <p:grpSpPr>
          <a:xfrm>
            <a:off x="10943387" y="112033"/>
            <a:ext cx="1015194" cy="972000"/>
            <a:chOff x="10943387" y="112033"/>
            <a:chExt cx="1015194" cy="972000"/>
          </a:xfrm>
        </p:grpSpPr>
        <p:sp>
          <p:nvSpPr>
            <p:cNvPr id="32" name="Ovale 31">
              <a:hlinkClick r:id="" action="ppaction://hlinkshowjump?jump=firstslide"/>
            </p:cNvPr>
            <p:cNvSpPr/>
            <p:nvPr/>
          </p:nvSpPr>
          <p:spPr>
            <a:xfrm>
              <a:off x="10943387" y="112033"/>
              <a:ext cx="1015194" cy="972000"/>
            </a:xfrm>
            <a:prstGeom prst="ellipse">
              <a:avLst/>
            </a:prstGeom>
            <a:gradFill>
              <a:gsLst>
                <a:gs pos="13000">
                  <a:srgbClr val="FFCE6D"/>
                </a:gs>
                <a:gs pos="100000">
                  <a:srgbClr val="A86400"/>
                </a:gs>
                <a:gs pos="53000">
                  <a:srgbClr val="FF9900"/>
                </a:gs>
                <a:gs pos="0">
                  <a:schemeClr val="accent4">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32"/>
            <p:cNvSpPr/>
            <p:nvPr/>
          </p:nvSpPr>
          <p:spPr>
            <a:xfrm rot="19800000">
              <a:off x="11366919" y="380128"/>
              <a:ext cx="34789" cy="102694"/>
            </a:xfrm>
            <a:prstGeom prst="rect">
              <a:avLst/>
            </a:prstGeom>
            <a:solidFill>
              <a:srgbClr val="595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ttangolo 33"/>
            <p:cNvSpPr/>
            <p:nvPr/>
          </p:nvSpPr>
          <p:spPr>
            <a:xfrm rot="1800000">
              <a:off x="11191828" y="379444"/>
              <a:ext cx="34789" cy="102694"/>
            </a:xfrm>
            <a:prstGeom prst="rect">
              <a:avLst/>
            </a:prstGeom>
            <a:solidFill>
              <a:srgbClr val="595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Rettangolo arrotondato 34"/>
            <p:cNvSpPr/>
            <p:nvPr/>
          </p:nvSpPr>
          <p:spPr>
            <a:xfrm>
              <a:off x="11081885" y="451328"/>
              <a:ext cx="766067" cy="433753"/>
            </a:xfrm>
            <a:prstGeom prst="roundRect">
              <a:avLst>
                <a:gd name="adj" fmla="val 18940"/>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35"/>
            <p:cNvSpPr/>
            <p:nvPr/>
          </p:nvSpPr>
          <p:spPr>
            <a:xfrm>
              <a:off x="11082527" y="541806"/>
              <a:ext cx="765727" cy="25293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Figura a mano libera 36"/>
            <p:cNvSpPr/>
            <p:nvPr/>
          </p:nvSpPr>
          <p:spPr>
            <a:xfrm>
              <a:off x="11464919" y="451327"/>
              <a:ext cx="382882" cy="433753"/>
            </a:xfrm>
            <a:custGeom>
              <a:avLst/>
              <a:gdLst>
                <a:gd name="connsiteX0" fmla="*/ 0 w 1720819"/>
                <a:gd name="connsiteY0" fmla="*/ 0 h 2052735"/>
                <a:gd name="connsiteX1" fmla="*/ 1330674 w 1720819"/>
                <a:gd name="connsiteY1" fmla="*/ 0 h 2052735"/>
                <a:gd name="connsiteX2" fmla="*/ 1719462 w 1720819"/>
                <a:gd name="connsiteY2" fmla="*/ 388788 h 2052735"/>
                <a:gd name="connsiteX3" fmla="*/ 1719462 w 1720819"/>
                <a:gd name="connsiteY3" fmla="*/ 428191 h 2052735"/>
                <a:gd name="connsiteX4" fmla="*/ 1720819 w 1720819"/>
                <a:gd name="connsiteY4" fmla="*/ 428191 h 2052735"/>
                <a:gd name="connsiteX5" fmla="*/ 1720819 w 1720819"/>
                <a:gd name="connsiteY5" fmla="*/ 1625224 h 2052735"/>
                <a:gd name="connsiteX6" fmla="*/ 1719462 w 1720819"/>
                <a:gd name="connsiteY6" fmla="*/ 1625224 h 2052735"/>
                <a:gd name="connsiteX7" fmla="*/ 1719462 w 1720819"/>
                <a:gd name="connsiteY7" fmla="*/ 1663947 h 2052735"/>
                <a:gd name="connsiteX8" fmla="*/ 1330674 w 1720819"/>
                <a:gd name="connsiteY8" fmla="*/ 2052735 h 2052735"/>
                <a:gd name="connsiteX9" fmla="*/ 0 w 1720819"/>
                <a:gd name="connsiteY9" fmla="*/ 2052735 h 205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0819" h="2052735">
                  <a:moveTo>
                    <a:pt x="0" y="0"/>
                  </a:moveTo>
                  <a:lnTo>
                    <a:pt x="1330674" y="0"/>
                  </a:lnTo>
                  <a:cubicBezTo>
                    <a:pt x="1545396" y="0"/>
                    <a:pt x="1719462" y="174066"/>
                    <a:pt x="1719462" y="388788"/>
                  </a:cubicBezTo>
                  <a:lnTo>
                    <a:pt x="1719462" y="428191"/>
                  </a:lnTo>
                  <a:lnTo>
                    <a:pt x="1720819" y="428191"/>
                  </a:lnTo>
                  <a:lnTo>
                    <a:pt x="1720819" y="1625224"/>
                  </a:lnTo>
                  <a:lnTo>
                    <a:pt x="1719462" y="1625224"/>
                  </a:lnTo>
                  <a:lnTo>
                    <a:pt x="1719462" y="1663947"/>
                  </a:lnTo>
                  <a:cubicBezTo>
                    <a:pt x="1719462" y="1878669"/>
                    <a:pt x="1545396" y="2052735"/>
                    <a:pt x="1330674" y="2052735"/>
                  </a:cubicBezTo>
                  <a:lnTo>
                    <a:pt x="0" y="2052735"/>
                  </a:lnTo>
                  <a:close/>
                </a:path>
              </a:pathLst>
            </a:custGeom>
            <a:solidFill>
              <a:srgbClr val="333F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8" name="Gruppo 37"/>
            <p:cNvGrpSpPr/>
            <p:nvPr/>
          </p:nvGrpSpPr>
          <p:grpSpPr>
            <a:xfrm>
              <a:off x="11118802" y="476958"/>
              <a:ext cx="386147" cy="382491"/>
              <a:chOff x="3334084" y="4450701"/>
              <a:chExt cx="1735494" cy="1810140"/>
            </a:xfrm>
          </p:grpSpPr>
          <p:sp>
            <p:nvSpPr>
              <p:cNvPr id="45" name="Ovale 44"/>
              <p:cNvSpPr/>
              <p:nvPr/>
            </p:nvSpPr>
            <p:spPr>
              <a:xfrm>
                <a:off x="3334084" y="4450702"/>
                <a:ext cx="1735494" cy="1810139"/>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Ovale 58"/>
              <p:cNvSpPr/>
              <p:nvPr/>
            </p:nvSpPr>
            <p:spPr>
              <a:xfrm>
                <a:off x="3555303" y="4732197"/>
                <a:ext cx="1248443" cy="1302139"/>
              </a:xfrm>
              <a:prstGeom prst="ellipse">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Figura a mano libera 59"/>
              <p:cNvSpPr/>
              <p:nvPr/>
            </p:nvSpPr>
            <p:spPr>
              <a:xfrm>
                <a:off x="4201831" y="4450701"/>
                <a:ext cx="867747" cy="1810140"/>
              </a:xfrm>
              <a:custGeom>
                <a:avLst/>
                <a:gdLst>
                  <a:gd name="connsiteX0" fmla="*/ 0 w 867747"/>
                  <a:gd name="connsiteY0" fmla="*/ 0 h 1810140"/>
                  <a:gd name="connsiteX1" fmla="*/ 867747 w 867747"/>
                  <a:gd name="connsiteY1" fmla="*/ 905070 h 1810140"/>
                  <a:gd name="connsiteX2" fmla="*/ 0 w 867747"/>
                  <a:gd name="connsiteY2" fmla="*/ 1810140 h 1810140"/>
                </a:gdLst>
                <a:ahLst/>
                <a:cxnLst>
                  <a:cxn ang="0">
                    <a:pos x="connsiteX0" y="connsiteY0"/>
                  </a:cxn>
                  <a:cxn ang="0">
                    <a:pos x="connsiteX1" y="connsiteY1"/>
                  </a:cxn>
                  <a:cxn ang="0">
                    <a:pos x="connsiteX2" y="connsiteY2"/>
                  </a:cxn>
                </a:cxnLst>
                <a:rect l="l" t="t" r="r" b="b"/>
                <a:pathLst>
                  <a:path w="867747" h="1810140">
                    <a:moveTo>
                      <a:pt x="0" y="0"/>
                    </a:moveTo>
                    <a:cubicBezTo>
                      <a:pt x="479243" y="0"/>
                      <a:pt x="867747" y="405214"/>
                      <a:pt x="867747" y="905070"/>
                    </a:cubicBezTo>
                    <a:cubicBezTo>
                      <a:pt x="867747" y="1404926"/>
                      <a:pt x="479243" y="1810140"/>
                      <a:pt x="0" y="1810140"/>
                    </a:cubicBezTo>
                    <a:close/>
                  </a:path>
                </a:pathLst>
              </a:custGeom>
              <a:solidFill>
                <a:srgbClr val="333F5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9" name="Rettangolo 38"/>
            <p:cNvSpPr/>
            <p:nvPr/>
          </p:nvSpPr>
          <p:spPr>
            <a:xfrm>
              <a:off x="11781367" y="607977"/>
              <a:ext cx="66434" cy="1301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ettangolo 39"/>
            <p:cNvSpPr/>
            <p:nvPr/>
          </p:nvSpPr>
          <p:spPr>
            <a:xfrm rot="5400000">
              <a:off x="11636555" y="363012"/>
              <a:ext cx="39610" cy="137020"/>
            </a:xfrm>
            <a:prstGeom prst="rect">
              <a:avLst/>
            </a:prstGeom>
            <a:solidFill>
              <a:srgbClr val="595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Rettangolo 40"/>
            <p:cNvSpPr/>
            <p:nvPr/>
          </p:nvSpPr>
          <p:spPr>
            <a:xfrm rot="5400000">
              <a:off x="11280512" y="322323"/>
              <a:ext cx="35309" cy="152168"/>
            </a:xfrm>
            <a:prstGeom prst="rect">
              <a:avLst/>
            </a:prstGeom>
            <a:solidFill>
              <a:srgbClr val="595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2" name="Gruppo 41"/>
            <p:cNvGrpSpPr/>
            <p:nvPr/>
          </p:nvGrpSpPr>
          <p:grpSpPr>
            <a:xfrm>
              <a:off x="11241935" y="387470"/>
              <a:ext cx="109665" cy="20956"/>
              <a:chOff x="1956053" y="2347770"/>
              <a:chExt cx="492878" cy="99173"/>
            </a:xfrm>
          </p:grpSpPr>
          <p:sp>
            <p:nvSpPr>
              <p:cNvPr id="43" name="Rettangolo arrotondato 42"/>
              <p:cNvSpPr/>
              <p:nvPr/>
            </p:nvSpPr>
            <p:spPr>
              <a:xfrm>
                <a:off x="1956053" y="2348177"/>
                <a:ext cx="492878" cy="98766"/>
              </a:xfrm>
              <a:prstGeom prst="roundRect">
                <a:avLst>
                  <a:gd name="adj" fmla="val 44600"/>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Figura a mano libera 43"/>
              <p:cNvSpPr/>
              <p:nvPr/>
            </p:nvSpPr>
            <p:spPr>
              <a:xfrm>
                <a:off x="2202492" y="2347770"/>
                <a:ext cx="237575" cy="98766"/>
              </a:xfrm>
              <a:custGeom>
                <a:avLst/>
                <a:gdLst>
                  <a:gd name="connsiteX0" fmla="*/ 0 w 237575"/>
                  <a:gd name="connsiteY0" fmla="*/ 0 h 98766"/>
                  <a:gd name="connsiteX1" fmla="*/ 193525 w 237575"/>
                  <a:gd name="connsiteY1" fmla="*/ 0 h 98766"/>
                  <a:gd name="connsiteX2" fmla="*/ 237575 w 237575"/>
                  <a:gd name="connsiteY2" fmla="*/ 44050 h 98766"/>
                  <a:gd name="connsiteX3" fmla="*/ 237575 w 237575"/>
                  <a:gd name="connsiteY3" fmla="*/ 54716 h 98766"/>
                  <a:gd name="connsiteX4" fmla="*/ 193525 w 237575"/>
                  <a:gd name="connsiteY4" fmla="*/ 98766 h 98766"/>
                  <a:gd name="connsiteX5" fmla="*/ 0 w 237575"/>
                  <a:gd name="connsiteY5" fmla="*/ 98766 h 9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75" h="98766">
                    <a:moveTo>
                      <a:pt x="0" y="0"/>
                    </a:moveTo>
                    <a:lnTo>
                      <a:pt x="193525" y="0"/>
                    </a:lnTo>
                    <a:cubicBezTo>
                      <a:pt x="217853" y="0"/>
                      <a:pt x="237575" y="19722"/>
                      <a:pt x="237575" y="44050"/>
                    </a:cubicBezTo>
                    <a:lnTo>
                      <a:pt x="237575" y="54716"/>
                    </a:lnTo>
                    <a:cubicBezTo>
                      <a:pt x="237575" y="79044"/>
                      <a:pt x="217853" y="98766"/>
                      <a:pt x="193525" y="98766"/>
                    </a:cubicBezTo>
                    <a:lnTo>
                      <a:pt x="0" y="98766"/>
                    </a:lnTo>
                    <a:close/>
                  </a:path>
                </a:pathLst>
              </a:custGeom>
              <a:solidFill>
                <a:srgbClr val="A4C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
        <p:nvSpPr>
          <p:cNvPr id="61" name="Rettangolo 60">
            <a:hlinkClick r:id="rId5" action="ppaction://hlinksldjump"/>
          </p:cNvPr>
          <p:cNvSpPr>
            <a:spLocks noChangeAspect="1"/>
          </p:cNvSpPr>
          <p:nvPr/>
        </p:nvSpPr>
        <p:spPr>
          <a:xfrm>
            <a:off x="10943387" y="88157"/>
            <a:ext cx="1015194" cy="9819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p:cNvSpPr txBox="1"/>
          <p:nvPr/>
        </p:nvSpPr>
        <p:spPr>
          <a:xfrm>
            <a:off x="7799170" y="369495"/>
            <a:ext cx="2486122" cy="584775"/>
          </a:xfrm>
          <a:prstGeom prst="rect">
            <a:avLst/>
          </a:prstGeom>
          <a:noFill/>
          <a:ln w="19050">
            <a:solidFill>
              <a:srgbClr val="FF9900"/>
            </a:solidFill>
            <a:prstDash val="lgDashDotDot"/>
          </a:ln>
        </p:spPr>
        <p:txBody>
          <a:bodyPr wrap="square" rtlCol="0">
            <a:spAutoFit/>
          </a:bodyPr>
          <a:lstStyle/>
          <a:p>
            <a:pPr algn="ctr"/>
            <a:r>
              <a:rPr lang="it-IT" sz="1600" dirty="0" smtClean="0">
                <a:solidFill>
                  <a:srgbClr val="FF9900"/>
                </a:solidFill>
              </a:rPr>
              <a:t>Click destro per andare alla galleria fotografica.</a:t>
            </a:r>
            <a:endParaRPr lang="it-IT" sz="1600" dirty="0">
              <a:solidFill>
                <a:srgbClr val="FF9900"/>
              </a:solidFill>
            </a:endParaRPr>
          </a:p>
        </p:txBody>
      </p:sp>
      <p:sp>
        <p:nvSpPr>
          <p:cNvPr id="22" name="CasellaDiTesto 21"/>
          <p:cNvSpPr txBox="1"/>
          <p:nvPr/>
        </p:nvSpPr>
        <p:spPr>
          <a:xfrm>
            <a:off x="10371922" y="469831"/>
            <a:ext cx="616349" cy="369332"/>
          </a:xfrm>
          <a:prstGeom prst="rect">
            <a:avLst/>
          </a:prstGeom>
          <a:noFill/>
        </p:spPr>
        <p:txBody>
          <a:bodyPr wrap="square" rtlCol="0">
            <a:spAutoFit/>
          </a:bodyPr>
          <a:lstStyle/>
          <a:p>
            <a:r>
              <a:rPr lang="it-IT" dirty="0" smtClean="0">
                <a:solidFill>
                  <a:srgbClr val="FF9900"/>
                </a:solidFill>
              </a:rPr>
              <a:t>&gt;&gt;&gt;</a:t>
            </a:r>
            <a:endParaRPr lang="it-IT" dirty="0">
              <a:solidFill>
                <a:srgbClr val="FF9900"/>
              </a:solidFill>
            </a:endParaRPr>
          </a:p>
        </p:txBody>
      </p:sp>
    </p:spTree>
    <p:extLst>
      <p:ext uri="{BB962C8B-B14F-4D97-AF65-F5344CB8AC3E}">
        <p14:creationId xmlns:p14="http://schemas.microsoft.com/office/powerpoint/2010/main" val="3274593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xit" presetSubtype="0" fill="hold" grpId="2" nodeType="withEffect">
                                  <p:stCondLst>
                                    <p:cond delay="0"/>
                                  </p:stCondLst>
                                  <p:childTnLst>
                                    <p:set>
                                      <p:cBhvr>
                                        <p:cTn id="8" dur="1" fill="hold">
                                          <p:stCondLst>
                                            <p:cond delay="0"/>
                                          </p:stCondLst>
                                        </p:cTn>
                                        <p:tgtEl>
                                          <p:spTgt spid="57"/>
                                        </p:tgtEl>
                                        <p:attrNameLst>
                                          <p:attrName>style.visibility</p:attrName>
                                        </p:attrNameLst>
                                      </p:cBhvr>
                                      <p:to>
                                        <p:strVal val="hidden"/>
                                      </p:to>
                                    </p:set>
                                  </p:childTnLst>
                                </p:cTn>
                              </p:par>
                              <p:par>
                                <p:cTn id="9" presetID="1" presetClass="exit" presetSubtype="0" fill="hold" grpId="0" nodeType="withEffect">
                                  <p:stCondLst>
                                    <p:cond delay="1000"/>
                                  </p:stCondLst>
                                  <p:childTnLst>
                                    <p:set>
                                      <p:cBhvr>
                                        <p:cTn id="10" dur="1" fill="hold">
                                          <p:stCondLst>
                                            <p:cond delay="0"/>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7"/>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0.36718 0.00186 L -4.375E-6 -4.07407E-6 " pathEditMode="relative" rAng="0" ptsTypes="AA">
                                      <p:cBhvr>
                                        <p:cTn id="15" dur="2000" fill="hold"/>
                                        <p:tgtEl>
                                          <p:spTgt spid="48"/>
                                        </p:tgtEl>
                                        <p:attrNameLst>
                                          <p:attrName>ppt_x</p:attrName>
                                          <p:attrName>ppt_y</p:attrName>
                                        </p:attrNameLst>
                                      </p:cBhvr>
                                      <p:rCtr x="18359" y="-93"/>
                                    </p:animMotion>
                                  </p:childTnLst>
                                </p:cTn>
                              </p:par>
                              <p:par>
                                <p:cTn id="16" presetID="1" presetClass="exit" presetSubtype="0" fill="hold" grpId="0" nodeType="withEffect">
                                  <p:stCondLst>
                                    <p:cond delay="0"/>
                                  </p:stCondLst>
                                  <p:childTnLst>
                                    <p:set>
                                      <p:cBhvr>
                                        <p:cTn id="17" dur="1" fill="hold">
                                          <p:stCondLst>
                                            <p:cond delay="0"/>
                                          </p:stCondLst>
                                        </p:cTn>
                                        <p:tgtEl>
                                          <p:spTgt spid="57"/>
                                        </p:tgtEl>
                                        <p:attrNameLst>
                                          <p:attrName>style.visibility</p:attrName>
                                        </p:attrNameLst>
                                      </p:cBhvr>
                                      <p:to>
                                        <p:strVal val="hidden"/>
                                      </p:to>
                                    </p:set>
                                  </p:childTnLst>
                                </p:cTn>
                              </p:par>
                              <p:par>
                                <p:cTn id="18" presetID="42" presetClass="path" presetSubtype="0" accel="50000" decel="50000" fill="hold" nodeType="withEffect">
                                  <p:stCondLst>
                                    <p:cond delay="2000"/>
                                  </p:stCondLst>
                                  <p:childTnLst>
                                    <p:animMotion origin="layout" path="M -0.00169 0.59861 L -1.875E-6 -1.85185E-6 " pathEditMode="relative" rAng="0" ptsTypes="AA">
                                      <p:cBhvr>
                                        <p:cTn id="19" dur="2000" fill="hold"/>
                                        <p:tgtEl>
                                          <p:spTgt spid="46"/>
                                        </p:tgtEl>
                                        <p:attrNameLst>
                                          <p:attrName>ppt_x</p:attrName>
                                          <p:attrName>ppt_y</p:attrName>
                                        </p:attrNameLst>
                                      </p:cBhvr>
                                      <p:rCtr x="78" y="-29931"/>
                                    </p:animMotion>
                                  </p:childTnLst>
                                </p:cTn>
                              </p:par>
                              <p:par>
                                <p:cTn id="20" presetID="1" presetClass="entr" presetSubtype="0" fill="hold" grpId="1" nodeType="withEffect">
                                  <p:stCondLst>
                                    <p:cond delay="4000"/>
                                  </p:stCondLst>
                                  <p:childTnLst>
                                    <p:set>
                                      <p:cBhvr>
                                        <p:cTn id="21" dur="1" fill="hold">
                                          <p:stCondLst>
                                            <p:cond delay="0"/>
                                          </p:stCondLst>
                                        </p:cTn>
                                        <p:tgtEl>
                                          <p:spTgt spid="56"/>
                                        </p:tgtEl>
                                        <p:attrNameLst>
                                          <p:attrName>style.visibility</p:attrName>
                                        </p:attrNameLst>
                                      </p:cBhvr>
                                      <p:to>
                                        <p:strVal val="visible"/>
                                      </p:to>
                                    </p:set>
                                  </p:childTnLst>
                                </p:cTn>
                              </p:par>
                            </p:childTnLst>
                          </p:cTn>
                        </p:par>
                      </p:childTnLst>
                    </p:cTn>
                  </p:par>
                </p:childTnLst>
              </p:cTn>
              <p:nextCondLst>
                <p:cond evt="onClick" delay="0">
                  <p:tgtEl>
                    <p:spTgt spid="57"/>
                  </p:tgtEl>
                </p:cond>
              </p:nextCondLst>
            </p:seq>
            <p:seq concurrent="1" nextAc="seek">
              <p:cTn id="22" restart="whenNotActive" fill="hold" evtFilter="cancelBubble" nodeType="interactiveSeq">
                <p:stCondLst>
                  <p:cond evt="onClick" delay="0">
                    <p:tgtEl>
                      <p:spTgt spid="56"/>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1" nodeType="withEffect">
                                  <p:stCondLst>
                                    <p:cond delay="4000"/>
                                  </p:stCondLst>
                                  <p:childTnLst>
                                    <p:set>
                                      <p:cBhvr>
                                        <p:cTn id="26" dur="1" fill="hold">
                                          <p:stCondLst>
                                            <p:cond delay="0"/>
                                          </p:stCondLst>
                                        </p:cTn>
                                        <p:tgtEl>
                                          <p:spTgt spid="57"/>
                                        </p:tgtEl>
                                        <p:attrNameLst>
                                          <p:attrName>style.visibility</p:attrName>
                                        </p:attrNameLst>
                                      </p:cBhvr>
                                      <p:to>
                                        <p:strVal val="visible"/>
                                      </p:to>
                                    </p:set>
                                  </p:childTnLst>
                                </p:cTn>
                              </p:par>
                              <p:par>
                                <p:cTn id="27" presetID="42" presetClass="path" presetSubtype="0" accel="50000" decel="50000" fill="hold" nodeType="withEffect">
                                  <p:stCondLst>
                                    <p:cond delay="2000"/>
                                  </p:stCondLst>
                                  <p:childTnLst>
                                    <p:animMotion origin="layout" path="M -4.375E-6 -4.07407E-6 L -0.36718 0.00186 " pathEditMode="relative" rAng="0" ptsTypes="AA">
                                      <p:cBhvr>
                                        <p:cTn id="28" dur="2000" fill="hold"/>
                                        <p:tgtEl>
                                          <p:spTgt spid="48"/>
                                        </p:tgtEl>
                                        <p:attrNameLst>
                                          <p:attrName>ppt_x</p:attrName>
                                          <p:attrName>ppt_y</p:attrName>
                                        </p:attrNameLst>
                                      </p:cBhvr>
                                      <p:rCtr x="-18359" y="93"/>
                                    </p:animMotion>
                                  </p:childTnLst>
                                </p:cTn>
                              </p:par>
                              <p:par>
                                <p:cTn id="29" presetID="42" presetClass="path" presetSubtype="0" accel="50000" decel="50000" fill="hold" nodeType="withEffect">
                                  <p:stCondLst>
                                    <p:cond delay="0"/>
                                  </p:stCondLst>
                                  <p:childTnLst>
                                    <p:animMotion origin="layout" path="M -0.00312 0.59861 L -1.875E-6 -1.85185E-6 " pathEditMode="relative" rAng="0" ptsTypes="AA">
                                      <p:cBhvr>
                                        <p:cTn id="30" dur="2000" spd="-100000" fill="hold"/>
                                        <p:tgtEl>
                                          <p:spTgt spid="46"/>
                                        </p:tgtEl>
                                        <p:attrNameLst>
                                          <p:attrName>ppt_x</p:attrName>
                                          <p:attrName>ppt_y</p:attrName>
                                        </p:attrNameLst>
                                      </p:cBhvr>
                                      <p:rCtr x="156" y="-29931"/>
                                    </p:animMotion>
                                  </p:childTnLst>
                                </p:cTn>
                              </p:par>
                              <p:par>
                                <p:cTn id="31" presetID="1" presetClass="exit"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bldLst>
      <p:bldP spid="56" grpId="0" animBg="1"/>
      <p:bldP spid="56" grpId="1" animBg="1"/>
      <p:bldP spid="56" grpId="2" animBg="1"/>
      <p:bldP spid="57" grpId="0" animBg="1"/>
      <p:bldP spid="57" grpId="1" animBg="1"/>
      <p:bldP spid="57" grpId="2" animBg="1"/>
      <p:bldP spid="5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 y="0"/>
            <a:ext cx="121920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Triangolo rettangolo 4"/>
          <p:cNvSpPr/>
          <p:nvPr/>
        </p:nvSpPr>
        <p:spPr>
          <a:xfrm rot="16200000">
            <a:off x="7303996" y="1969993"/>
            <a:ext cx="4770119" cy="5005893"/>
          </a:xfrm>
          <a:prstGeom prst="r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Connettore diritto 5"/>
          <p:cNvCxnSpPr/>
          <p:nvPr/>
        </p:nvCxnSpPr>
        <p:spPr>
          <a:xfrm flipH="1">
            <a:off x="8982635" y="5487657"/>
            <a:ext cx="1113454" cy="1149811"/>
          </a:xfrm>
          <a:prstGeom prst="line">
            <a:avLst/>
          </a:prstGeom>
          <a:blipFill>
            <a:blip r:embed="rId2"/>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7" name="Connettore diritto 6"/>
          <p:cNvCxnSpPr/>
          <p:nvPr/>
        </p:nvCxnSpPr>
        <p:spPr>
          <a:xfrm flipH="1">
            <a:off x="9402184" y="5290629"/>
            <a:ext cx="1249628" cy="1303809"/>
          </a:xfrm>
          <a:prstGeom prst="line">
            <a:avLst/>
          </a:prstGeom>
          <a:blipFill>
            <a:blip r:embed="rId2"/>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p:nvCxnSpPr>
        <p:spPr>
          <a:xfrm flipH="1">
            <a:off x="10925479" y="2524375"/>
            <a:ext cx="1113454" cy="1149811"/>
          </a:xfrm>
          <a:prstGeom prst="line">
            <a:avLst/>
          </a:prstGeom>
          <a:blipFill>
            <a:blip r:embed="rId2"/>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grpSp>
        <p:nvGrpSpPr>
          <p:cNvPr id="9" name="Gruppo 8"/>
          <p:cNvGrpSpPr/>
          <p:nvPr/>
        </p:nvGrpSpPr>
        <p:grpSpPr>
          <a:xfrm>
            <a:off x="6488962" y="1795604"/>
            <a:ext cx="5575033" cy="4704343"/>
            <a:chOff x="6488962" y="1795604"/>
            <a:chExt cx="5575033" cy="4704343"/>
          </a:xfrm>
          <a:blipFill>
            <a:blip r:embed="rId3"/>
            <a:stretch>
              <a:fillRect/>
            </a:stretch>
          </a:blipFill>
        </p:grpSpPr>
        <p:grpSp>
          <p:nvGrpSpPr>
            <p:cNvPr id="10" name="Gruppo 9"/>
            <p:cNvGrpSpPr/>
            <p:nvPr/>
          </p:nvGrpSpPr>
          <p:grpSpPr>
            <a:xfrm>
              <a:off x="7178784" y="1795604"/>
              <a:ext cx="4885211" cy="4704343"/>
              <a:chOff x="7178784" y="1795604"/>
              <a:chExt cx="4885211" cy="4704343"/>
            </a:xfrm>
            <a:grpFill/>
          </p:grpSpPr>
          <p:sp>
            <p:nvSpPr>
              <p:cNvPr id="12" name="Rettangolo 11"/>
              <p:cNvSpPr/>
              <p:nvPr/>
            </p:nvSpPr>
            <p:spPr>
              <a:xfrm rot="2700000">
                <a:off x="7301461" y="2985647"/>
                <a:ext cx="2880000" cy="2880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rot="2700000">
                <a:off x="9731941" y="5552476"/>
                <a:ext cx="360000" cy="360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rot="2700000">
                <a:off x="9561715" y="2633929"/>
                <a:ext cx="360000" cy="360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5" name="Rettangolo 14"/>
              <p:cNvSpPr/>
              <p:nvPr/>
            </p:nvSpPr>
            <p:spPr>
              <a:xfrm rot="2700000">
                <a:off x="11883995" y="2978488"/>
                <a:ext cx="180000" cy="180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6" name="Cornice 15"/>
              <p:cNvSpPr/>
              <p:nvPr/>
            </p:nvSpPr>
            <p:spPr>
              <a:xfrm rot="2700000">
                <a:off x="7379459" y="5779947"/>
                <a:ext cx="720000" cy="720000"/>
              </a:xfrm>
              <a:prstGeom prst="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7" name="Cornice 16"/>
              <p:cNvSpPr/>
              <p:nvPr/>
            </p:nvSpPr>
            <p:spPr>
              <a:xfrm rot="2700000">
                <a:off x="11215307" y="4065645"/>
                <a:ext cx="720000" cy="720000"/>
              </a:xfrm>
              <a:prstGeom prst="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8" name="Rettangolo 17"/>
              <p:cNvSpPr/>
              <p:nvPr/>
            </p:nvSpPr>
            <p:spPr>
              <a:xfrm rot="2700000">
                <a:off x="10283944" y="4808794"/>
                <a:ext cx="1260000" cy="1260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p:cNvSpPr/>
              <p:nvPr/>
            </p:nvSpPr>
            <p:spPr>
              <a:xfrm rot="2700000">
                <a:off x="10195954" y="2551988"/>
                <a:ext cx="1440000" cy="1440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rot="2700000">
                <a:off x="7178784" y="5402495"/>
                <a:ext cx="360000" cy="360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6" name="Rettangolo 25"/>
              <p:cNvSpPr/>
              <p:nvPr/>
            </p:nvSpPr>
            <p:spPr>
              <a:xfrm rot="2700000">
                <a:off x="7336146" y="1795604"/>
                <a:ext cx="1080000" cy="1080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grpSp>
        <p:sp>
          <p:nvSpPr>
            <p:cNvPr id="11" name="Cornice 10"/>
            <p:cNvSpPr/>
            <p:nvPr/>
          </p:nvSpPr>
          <p:spPr>
            <a:xfrm rot="2700000">
              <a:off x="6488962" y="2655769"/>
              <a:ext cx="1080000" cy="1080000"/>
            </a:xfrm>
            <a:prstGeom prst="fram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sp>
        <p:nvSpPr>
          <p:cNvPr id="24" name="CasellaDiTesto 23">
            <a:hlinkClick r:id="rId4" action="ppaction://hlinksldjump"/>
          </p:cNvPr>
          <p:cNvSpPr txBox="1"/>
          <p:nvPr/>
        </p:nvSpPr>
        <p:spPr>
          <a:xfrm>
            <a:off x="212900" y="256077"/>
            <a:ext cx="11100722" cy="830997"/>
          </a:xfrm>
          <a:prstGeom prst="rect">
            <a:avLst/>
          </a:prstGeom>
          <a:noFill/>
        </p:spPr>
        <p:txBody>
          <a:bodyPr wrap="square" rtlCol="0">
            <a:spAutoFit/>
          </a:bodyPr>
          <a:lstStyle/>
          <a:p>
            <a:r>
              <a:rPr lang="it-IT" sz="4800" b="1" dirty="0" smtClean="0">
                <a:solidFill>
                  <a:srgbClr val="FF9900"/>
                </a:solidFill>
                <a:effectLst>
                  <a:outerShdw blurRad="38100" dist="38100" dir="2700000" algn="tl">
                    <a:srgbClr val="000000">
                      <a:alpha val="43137"/>
                    </a:srgbClr>
                  </a:outerShdw>
                </a:effectLst>
                <a:latin typeface="SuperFrench" panose="00000400000000000000" pitchFamily="2" charset="2"/>
              </a:rPr>
              <a:t>LA SEZIONE AUREA NELLA SCULTURA</a:t>
            </a:r>
            <a:endParaRPr lang="it-IT" sz="4800" b="1" dirty="0">
              <a:solidFill>
                <a:srgbClr val="FF9900"/>
              </a:solidFill>
              <a:effectLst>
                <a:outerShdw blurRad="38100" dist="38100" dir="2700000" algn="tl">
                  <a:srgbClr val="000000">
                    <a:alpha val="43137"/>
                  </a:srgbClr>
                </a:outerShdw>
              </a:effectLst>
              <a:latin typeface="SuperFrench" panose="00000400000000000000" pitchFamily="2" charset="2"/>
            </a:endParaRPr>
          </a:p>
        </p:txBody>
      </p:sp>
      <p:sp>
        <p:nvSpPr>
          <p:cNvPr id="25" name="Rettangolo 24"/>
          <p:cNvSpPr/>
          <p:nvPr/>
        </p:nvSpPr>
        <p:spPr>
          <a:xfrm>
            <a:off x="213184" y="1448132"/>
            <a:ext cx="6176699" cy="5262979"/>
          </a:xfrm>
          <a:prstGeom prst="rect">
            <a:avLst/>
          </a:prstGeom>
        </p:spPr>
        <p:txBody>
          <a:bodyPr wrap="square">
            <a:spAutoFit/>
          </a:bodyPr>
          <a:lstStyle/>
          <a:p>
            <a:pPr lvl="0" eaLnBrk="0" fontAlgn="base" hangingPunct="0">
              <a:spcBef>
                <a:spcPct val="0"/>
              </a:spcBef>
              <a:spcAft>
                <a:spcPct val="0"/>
              </a:spcAft>
            </a:pP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Il teatro di Catania, nella sua prima versione (quella greca), fu edificato seguendo le regole dello stile Classico: i greci lo arricchirono con numerose decorazioni in marmo e produssero numerose statue per funzione decorativa. Quando però la Sicilia fu conquistata dai romani, essi ereditarono tutte le costruzioni greche presenti nella Magna Grecia e le adattarono alle loro necessità e ai loro gusti, per renderle più funzionali, più imponenti, ma anche più belle ai loro occhi. Ristrutturarono quell’antico teatro presente nella città di </a:t>
            </a:r>
            <a:r>
              <a:rPr lang="it-IT" sz="1600" dirty="0" err="1" smtClean="0">
                <a:solidFill>
                  <a:schemeClr val="bg1"/>
                </a:solidFill>
                <a:effectLst>
                  <a:outerShdw blurRad="38100" dist="38100" dir="2700000" algn="tl">
                    <a:srgbClr val="000000">
                      <a:alpha val="43137"/>
                    </a:srgbClr>
                  </a:outerShdw>
                </a:effectLst>
                <a:latin typeface="Arial Narrow" panose="020B0606020202030204" pitchFamily="34" charset="0"/>
              </a:rPr>
              <a:t>Katàne</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 ampliando la cavea, aggiunsero un sistema di corridoi sotterranei, ma soprattutto crearono un imponente fronte scena decorato con statue e colonne che sono giunte fino a noi. I romani utilizzarono lo stile Classico dell’età imperiale quando fu realizzato il fronte scena e quindi tutta la parte relativa alla statuaria. A partire da </a:t>
            </a:r>
            <a:r>
              <a:rPr lang="it-IT" sz="1600" dirty="0" err="1" smtClean="0">
                <a:solidFill>
                  <a:schemeClr val="bg1"/>
                </a:solidFill>
                <a:effectLst>
                  <a:outerShdw blurRad="38100" dist="38100" dir="2700000" algn="tl">
                    <a:srgbClr val="000000">
                      <a:alpha val="43137"/>
                    </a:srgbClr>
                  </a:outerShdw>
                </a:effectLst>
                <a:latin typeface="Arial Narrow" panose="020B0606020202030204" pitchFamily="34" charset="0"/>
              </a:rPr>
              <a:t>Policleto</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 e Fidia, la sezione aurea divenne una regola imprescindibile nei canoni della scultura: essa suggeriva che ogni parte del corpo, fosse in proporzione aurea con le altre; non è un caso che quando </a:t>
            </a:r>
            <a:r>
              <a:rPr lang="it-IT" sz="1600" dirty="0" err="1" smtClean="0">
                <a:solidFill>
                  <a:schemeClr val="bg1"/>
                </a:solidFill>
                <a:effectLst>
                  <a:outerShdw blurRad="38100" dist="38100" dir="2700000" algn="tl">
                    <a:srgbClr val="000000">
                      <a:alpha val="43137"/>
                    </a:srgbClr>
                  </a:outerShdw>
                </a:effectLst>
                <a:latin typeface="Arial Narrow" panose="020B0606020202030204" pitchFamily="34" charset="0"/>
              </a:rPr>
              <a:t>Policleto</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 formulò la divisione del corpo in 8 parti: 5 corrispondessero alla distanza da terra all’ombelico e le altre 3 alla parte superiore. I numeri 3, 5 e 8 sono presenti nella serie di Fibonacci e quindi sono in rapporto aureo. Ma poniamoci alcune domande: </a:t>
            </a:r>
          </a:p>
          <a:p>
            <a:pPr lvl="0" eaLnBrk="0" fontAlgn="base" hangingPunct="0">
              <a:spcBef>
                <a:spcPct val="0"/>
              </a:spcBef>
              <a:spcAft>
                <a:spcPct val="0"/>
              </a:spcAft>
            </a:pPr>
            <a:endParaRPr lang="it-IT" sz="1600" dirty="0">
              <a:solidFill>
                <a:schemeClr val="bg1"/>
              </a:solidFill>
              <a:effectLst>
                <a:outerShdw blurRad="38100" dist="38100" dir="2700000" algn="tl">
                  <a:srgbClr val="000000">
                    <a:alpha val="43137"/>
                  </a:srgbClr>
                </a:outerShdw>
              </a:effectLst>
              <a:latin typeface="Arial Narrow" panose="020B0606020202030204" pitchFamily="34" charset="0"/>
            </a:endParaRPr>
          </a:p>
          <a:p>
            <a:pPr marL="285750" lvl="0" indent="-285750" eaLnBrk="0" fontAlgn="base" hangingPunct="0">
              <a:spcBef>
                <a:spcPct val="0"/>
              </a:spcBef>
              <a:spcAft>
                <a:spcPct val="0"/>
              </a:spcAft>
              <a:buFont typeface="Wingdings" panose="05000000000000000000" pitchFamily="2" charset="2"/>
              <a:buChar char="§"/>
            </a:pPr>
            <a:r>
              <a:rPr lang="it-IT" sz="1600" b="1" dirty="0" smtClean="0">
                <a:solidFill>
                  <a:schemeClr val="bg1"/>
                </a:solidFill>
                <a:effectLst>
                  <a:outerShdw blurRad="38100" dist="38100" dir="2700000" algn="tl">
                    <a:srgbClr val="000000">
                      <a:alpha val="43137"/>
                    </a:srgbClr>
                  </a:outerShdw>
                </a:effectLst>
                <a:latin typeface="Arial Narrow" panose="020B0606020202030204" pitchFamily="34" charset="0"/>
              </a:rPr>
              <a:t>Qual è la definizione di sezione aurea? </a:t>
            </a:r>
          </a:p>
          <a:p>
            <a:pPr marL="285750" lvl="0" indent="-285750" eaLnBrk="0" fontAlgn="base" hangingPunct="0">
              <a:spcBef>
                <a:spcPct val="0"/>
              </a:spcBef>
              <a:spcAft>
                <a:spcPct val="0"/>
              </a:spcAft>
              <a:buFont typeface="Wingdings" panose="05000000000000000000" pitchFamily="2" charset="2"/>
              <a:buChar char="§"/>
            </a:pPr>
            <a:r>
              <a:rPr lang="it-IT" sz="1600" b="1" dirty="0" smtClean="0">
                <a:solidFill>
                  <a:schemeClr val="bg1"/>
                </a:solidFill>
                <a:effectLst>
                  <a:outerShdw blurRad="38100" dist="38100" dir="2700000" algn="tl">
                    <a:srgbClr val="000000">
                      <a:alpha val="43137"/>
                    </a:srgbClr>
                  </a:outerShdw>
                </a:effectLst>
                <a:latin typeface="Arial Narrow" panose="020B0606020202030204" pitchFamily="34" charset="0"/>
              </a:rPr>
              <a:t>Cos’è la serie di Fibonacci di cui abbiamo parlato e </a:t>
            </a:r>
          </a:p>
          <a:p>
            <a:pPr marL="285750" lvl="0" indent="-285750" eaLnBrk="0" fontAlgn="base" hangingPunct="0">
              <a:spcBef>
                <a:spcPct val="0"/>
              </a:spcBef>
              <a:spcAft>
                <a:spcPct val="0"/>
              </a:spcAft>
              <a:buFont typeface="Wingdings" panose="05000000000000000000" pitchFamily="2" charset="2"/>
              <a:buChar char="§"/>
            </a:pPr>
            <a:r>
              <a:rPr lang="it-IT" sz="1600" b="1" dirty="0" smtClean="0">
                <a:solidFill>
                  <a:schemeClr val="bg1"/>
                </a:solidFill>
                <a:effectLst>
                  <a:outerShdw blurRad="38100" dist="38100" dir="2700000" algn="tl">
                    <a:srgbClr val="000000">
                      <a:alpha val="43137"/>
                    </a:srgbClr>
                  </a:outerShdw>
                </a:effectLst>
                <a:latin typeface="Arial Narrow" panose="020B0606020202030204" pitchFamily="34" charset="0"/>
              </a:rPr>
              <a:t>perché mai questa regola è stata applicata alla scultura?</a:t>
            </a:r>
            <a:endParaRPr lang="it-IT" sz="16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666294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5305"/>
            <a:ext cx="12192000" cy="690765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Rettangolo 2"/>
          <p:cNvSpPr/>
          <p:nvPr/>
        </p:nvSpPr>
        <p:spPr>
          <a:xfrm>
            <a:off x="4345768" y="5548202"/>
            <a:ext cx="4428111" cy="923330"/>
          </a:xfrm>
          <a:prstGeom prst="rect">
            <a:avLst/>
          </a:prstGeom>
          <a:ln w="19050">
            <a:solidFill>
              <a:srgbClr val="FF9900"/>
            </a:solidFill>
            <a:prstDash val="lgDashDot"/>
          </a:ln>
        </p:spPr>
        <p:txBody>
          <a:bodyPr wrap="square">
            <a:spAutoFit/>
          </a:bodyPr>
          <a:lstStyle/>
          <a:p>
            <a:pPr lvl="0" eaLnBrk="0" fontAlgn="base" hangingPunct="0">
              <a:spcBef>
                <a:spcPct val="0"/>
              </a:spcBef>
              <a:spcAft>
                <a:spcPct val="0"/>
              </a:spcAft>
            </a:pPr>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Definiamo come sezione aurea di un segmento, quella parte che è medio proporzionale tra l’intero segmento e la parte restante.</a:t>
            </a:r>
            <a:endParaRPr lang="it-IT"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15" name="CasellaDiTesto 14"/>
          <p:cNvSpPr txBox="1"/>
          <p:nvPr/>
        </p:nvSpPr>
        <p:spPr>
          <a:xfrm>
            <a:off x="212900" y="256077"/>
            <a:ext cx="11100722" cy="830997"/>
          </a:xfrm>
          <a:prstGeom prst="rect">
            <a:avLst/>
          </a:prstGeom>
          <a:noFill/>
        </p:spPr>
        <p:txBody>
          <a:bodyPr wrap="square" rtlCol="0">
            <a:spAutoFit/>
          </a:bodyPr>
          <a:lstStyle/>
          <a:p>
            <a:r>
              <a:rPr lang="it-IT" sz="4800" b="1" dirty="0" smtClean="0">
                <a:solidFill>
                  <a:srgbClr val="FF9900"/>
                </a:solidFill>
                <a:effectLst>
                  <a:outerShdw blurRad="38100" dist="38100" dir="2700000" algn="tl">
                    <a:srgbClr val="000000">
                      <a:alpha val="43137"/>
                    </a:srgbClr>
                  </a:outerShdw>
                </a:effectLst>
                <a:latin typeface="SuperFrench" panose="00000400000000000000" pitchFamily="2" charset="2"/>
              </a:rPr>
              <a:t>CHE COS</a:t>
            </a:r>
            <a:r>
              <a:rPr lang="it-IT" sz="4800" b="1" dirty="0" smtClean="0">
                <a:solidFill>
                  <a:srgbClr val="FF9900"/>
                </a:solidFill>
                <a:effectLst>
                  <a:outerShdw blurRad="38100" dist="38100" dir="2700000" algn="tl">
                    <a:srgbClr val="000000">
                      <a:alpha val="43137"/>
                    </a:srgbClr>
                  </a:outerShdw>
                </a:effectLst>
                <a:latin typeface="Arial Narrow" panose="020B0606020202030204" pitchFamily="34" charset="0"/>
              </a:rPr>
              <a:t>’</a:t>
            </a:r>
            <a:r>
              <a:rPr lang="it-IT" sz="4800" b="1" dirty="0" smtClean="0">
                <a:solidFill>
                  <a:srgbClr val="FF9900"/>
                </a:solidFill>
                <a:effectLst>
                  <a:outerShdw blurRad="38100" dist="38100" dir="2700000" algn="tl">
                    <a:srgbClr val="000000">
                      <a:alpha val="43137"/>
                    </a:srgbClr>
                  </a:outerShdw>
                </a:effectLst>
                <a:latin typeface="SuperFrench" panose="00000400000000000000" pitchFamily="2" charset="2"/>
              </a:rPr>
              <a:t>E</a:t>
            </a:r>
            <a:r>
              <a:rPr lang="it-IT" sz="4800" b="1" dirty="0" smtClean="0">
                <a:solidFill>
                  <a:srgbClr val="FF99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it-IT" sz="4800" b="1" dirty="0" smtClean="0">
                <a:solidFill>
                  <a:srgbClr val="FF9900"/>
                </a:solidFill>
                <a:effectLst>
                  <a:outerShdw blurRad="38100" dist="38100" dir="2700000" algn="tl">
                    <a:srgbClr val="000000">
                      <a:alpha val="43137"/>
                    </a:srgbClr>
                  </a:outerShdw>
                </a:effectLst>
                <a:latin typeface="SuperFrench" panose="00000400000000000000" pitchFamily="2" charset="2"/>
                <a:cs typeface="Times New Roman" panose="02020603050405020304" pitchFamily="18" charset="0"/>
              </a:rPr>
              <a:t>IL RAPPORTO AUREO</a:t>
            </a:r>
            <a:endParaRPr lang="it-IT" sz="4800" b="1" dirty="0">
              <a:solidFill>
                <a:srgbClr val="FF99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Rettangolo 15"/>
          <p:cNvSpPr/>
          <p:nvPr/>
        </p:nvSpPr>
        <p:spPr>
          <a:xfrm>
            <a:off x="212900" y="1300872"/>
            <a:ext cx="11695574" cy="1077218"/>
          </a:xfrm>
          <a:prstGeom prst="rect">
            <a:avLst/>
          </a:prstGeom>
        </p:spPr>
        <p:txBody>
          <a:bodyPr wrap="square">
            <a:spAutoFit/>
          </a:bodyPr>
          <a:lstStyle/>
          <a:p>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Effettuando il rapporto tra le 2 lunghezze di un segmento aureo: rispettivamente </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un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segmento maggiore (a) e </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un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segmento minore (b), otterremo la costante di Fidia o rapporto aureo: cioè un numero irrazionale e non periodico: 1,6180339887... per la precisione. Le sue proprietà geometriche, matematiche e la frequente riproposizione in svariati contesti naturali e culturali apparentemente non collegati tra loro, hanno spinto per secoli la mente dell'uomo a pensare che essa sia conferma dell'esistenza di un rapporto tra Dio e l‘uomo, tra l’universo e la natura: un rapporto tra il tutto e la </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parte, tra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la parte </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più</a:t>
            </a:r>
          </a:p>
        </p:txBody>
      </p:sp>
      <p:grpSp>
        <p:nvGrpSpPr>
          <p:cNvPr id="19" name="Gruppo 18"/>
          <p:cNvGrpSpPr/>
          <p:nvPr/>
        </p:nvGrpSpPr>
        <p:grpSpPr>
          <a:xfrm>
            <a:off x="511561" y="6353140"/>
            <a:ext cx="3232424" cy="4958008"/>
            <a:chOff x="498880" y="6317930"/>
            <a:chExt cx="3232424" cy="4958008"/>
          </a:xfrm>
        </p:grpSpPr>
        <p:grpSp>
          <p:nvGrpSpPr>
            <p:cNvPr id="20" name="Gruppo 19"/>
            <p:cNvGrpSpPr/>
            <p:nvPr/>
          </p:nvGrpSpPr>
          <p:grpSpPr>
            <a:xfrm rot="5400000" flipV="1">
              <a:off x="-363912" y="7180722"/>
              <a:ext cx="4958008" cy="3232424"/>
              <a:chOff x="11693164" y="2370052"/>
              <a:chExt cx="4958008" cy="3232424"/>
            </a:xfrm>
          </p:grpSpPr>
          <p:sp>
            <p:nvSpPr>
              <p:cNvPr id="23" name="Rettangolo 22"/>
              <p:cNvSpPr/>
              <p:nvPr/>
            </p:nvSpPr>
            <p:spPr>
              <a:xfrm rot="16200000">
                <a:off x="12504988" y="2061250"/>
                <a:ext cx="3218067" cy="385783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solidFill>
                      <a:schemeClr val="bg1"/>
                    </a:solidFill>
                    <a:latin typeface="Arial Narrow" panose="020B0606020202030204" pitchFamily="34" charset="0"/>
                  </a:rPr>
                  <a:t>Non furono soltanto gli antichi scultori greci o romani che riconobbero nella sezione aurea un modello di armonia e perfezione: anche i designer e gli architetti attuali talvolta si basano su di essa per le loro creazioni. Un esempio ne è il logo della Apple: la famosa multinazionale statunitense creata da Steve Jobs; in essa sono ricorrenti le proporzioni </a:t>
                </a:r>
                <a:r>
                  <a:rPr lang="it-IT" dirty="0" smtClean="0">
                    <a:solidFill>
                      <a:schemeClr val="bg1"/>
                    </a:solidFill>
                    <a:latin typeface="Arial Narrow" panose="020B0606020202030204" pitchFamily="34" charset="0"/>
                  </a:rPr>
                  <a:t>quale </a:t>
                </a:r>
                <a:r>
                  <a:rPr lang="it-IT" dirty="0">
                    <a:solidFill>
                      <a:schemeClr val="bg1"/>
                    </a:solidFill>
                    <a:latin typeface="Arial Narrow" panose="020B0606020202030204" pitchFamily="34" charset="0"/>
                  </a:rPr>
                  <a:t>anche la serie di </a:t>
                </a:r>
                <a:r>
                  <a:rPr lang="it-IT" dirty="0" smtClean="0">
                    <a:solidFill>
                      <a:schemeClr val="bg1"/>
                    </a:solidFill>
                    <a:latin typeface="Arial Narrow" panose="020B0606020202030204" pitchFamily="34" charset="0"/>
                  </a:rPr>
                  <a:t>Fibonacci. In essa si può anche intravedere una spirale </a:t>
                </a:r>
                <a:r>
                  <a:rPr lang="it-IT" sz="1600" dirty="0" smtClean="0">
                    <a:solidFill>
                      <a:schemeClr val="bg1"/>
                    </a:solidFill>
                    <a:latin typeface="Arial Narrow" panose="020B0606020202030204" pitchFamily="34" charset="0"/>
                  </a:rPr>
                  <a:t>aurea.</a:t>
                </a:r>
                <a:endParaRPr lang="it-IT" sz="1600" dirty="0">
                  <a:solidFill>
                    <a:schemeClr val="bg1"/>
                  </a:solidFill>
                  <a:latin typeface="Arial Narrow" panose="020B0606020202030204" pitchFamily="34" charset="0"/>
                </a:endParaRPr>
              </a:p>
            </p:txBody>
          </p:sp>
          <p:sp>
            <p:nvSpPr>
              <p:cNvPr id="24" name="Operazione manuale 23"/>
              <p:cNvSpPr/>
              <p:nvPr/>
            </p:nvSpPr>
            <p:spPr>
              <a:xfrm rot="5400000">
                <a:off x="11103951" y="3849597"/>
                <a:ext cx="1415209" cy="211716"/>
              </a:xfrm>
              <a:prstGeom prst="flowChartManualOperation">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Figura a mano libera 24"/>
              <p:cNvSpPr/>
              <p:nvPr/>
            </p:nvSpPr>
            <p:spPr>
              <a:xfrm>
                <a:off x="11906670" y="2375338"/>
                <a:ext cx="306279" cy="918151"/>
              </a:xfrm>
              <a:custGeom>
                <a:avLst/>
                <a:gdLst>
                  <a:gd name="connsiteX0" fmla="*/ 0 w 370935"/>
                  <a:gd name="connsiteY0" fmla="*/ 1276710 h 1276710"/>
                  <a:gd name="connsiteX1" fmla="*/ 17252 w 370935"/>
                  <a:gd name="connsiteY1" fmla="*/ 396815 h 1276710"/>
                  <a:gd name="connsiteX2" fmla="*/ 370935 w 370935"/>
                  <a:gd name="connsiteY2" fmla="*/ 0 h 1276710"/>
                </a:gdLst>
                <a:ahLst/>
                <a:cxnLst>
                  <a:cxn ang="0">
                    <a:pos x="connsiteX0" y="connsiteY0"/>
                  </a:cxn>
                  <a:cxn ang="0">
                    <a:pos x="connsiteX1" y="connsiteY1"/>
                  </a:cxn>
                  <a:cxn ang="0">
                    <a:pos x="connsiteX2" y="connsiteY2"/>
                  </a:cxn>
                </a:cxnLst>
                <a:rect l="l" t="t" r="r" b="b"/>
                <a:pathLst>
                  <a:path w="370935" h="1276710">
                    <a:moveTo>
                      <a:pt x="0" y="1276710"/>
                    </a:moveTo>
                    <a:lnTo>
                      <a:pt x="17252" y="396815"/>
                    </a:lnTo>
                    <a:lnTo>
                      <a:pt x="370935" y="0"/>
                    </a:lnTo>
                  </a:path>
                </a:pathLst>
              </a:cu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Figura a mano libera 25"/>
              <p:cNvSpPr/>
              <p:nvPr/>
            </p:nvSpPr>
            <p:spPr>
              <a:xfrm>
                <a:off x="11906670" y="4605247"/>
                <a:ext cx="305976" cy="997229"/>
              </a:xfrm>
              <a:custGeom>
                <a:avLst/>
                <a:gdLst>
                  <a:gd name="connsiteX0" fmla="*/ 0 w 512466"/>
                  <a:gd name="connsiteY0" fmla="*/ 0 h 1135463"/>
                  <a:gd name="connsiteX1" fmla="*/ 20097 w 512466"/>
                  <a:gd name="connsiteY1" fmla="*/ 823964 h 1135463"/>
                  <a:gd name="connsiteX2" fmla="*/ 512466 w 512466"/>
                  <a:gd name="connsiteY2" fmla="*/ 1135463 h 1135463"/>
                </a:gdLst>
                <a:ahLst/>
                <a:cxnLst>
                  <a:cxn ang="0">
                    <a:pos x="connsiteX0" y="connsiteY0"/>
                  </a:cxn>
                  <a:cxn ang="0">
                    <a:pos x="connsiteX1" y="connsiteY1"/>
                  </a:cxn>
                  <a:cxn ang="0">
                    <a:pos x="connsiteX2" y="connsiteY2"/>
                  </a:cxn>
                </a:cxnLst>
                <a:rect l="l" t="t" r="r" b="b"/>
                <a:pathLst>
                  <a:path w="512466" h="1135463">
                    <a:moveTo>
                      <a:pt x="0" y="0"/>
                    </a:moveTo>
                    <a:lnTo>
                      <a:pt x="20097" y="823964"/>
                    </a:lnTo>
                    <a:lnTo>
                      <a:pt x="512466" y="1135463"/>
                    </a:lnTo>
                  </a:path>
                </a:pathLst>
              </a:cu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Connettore diritto 26"/>
              <p:cNvCxnSpPr/>
              <p:nvPr/>
            </p:nvCxnSpPr>
            <p:spPr>
              <a:xfrm flipV="1">
                <a:off x="12204533" y="2370052"/>
                <a:ext cx="4446639" cy="907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8" name="Connettore diritto 27"/>
              <p:cNvCxnSpPr/>
              <p:nvPr/>
            </p:nvCxnSpPr>
            <p:spPr>
              <a:xfrm>
                <a:off x="12204533" y="5597190"/>
                <a:ext cx="4446639" cy="528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29" name="Operazione manuale 28"/>
              <p:cNvSpPr/>
              <p:nvPr/>
            </p:nvSpPr>
            <p:spPr>
              <a:xfrm rot="5400000">
                <a:off x="11091417" y="3849596"/>
                <a:ext cx="1415209" cy="211716"/>
              </a:xfrm>
              <a:prstGeom prst="flowChartManualOperati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2" name="Rettangolo 21"/>
            <p:cNvSpPr/>
            <p:nvPr/>
          </p:nvSpPr>
          <p:spPr>
            <a:xfrm>
              <a:off x="507951" y="8743628"/>
              <a:ext cx="3218067" cy="150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0" name="Operazione manuale 29"/>
          <p:cNvSpPr/>
          <p:nvPr/>
        </p:nvSpPr>
        <p:spPr>
          <a:xfrm rot="10800000">
            <a:off x="1389358" y="6379998"/>
            <a:ext cx="1415209" cy="186648"/>
          </a:xfrm>
          <a:prstGeom prst="flowChartManualOperati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Operazione manuale 30"/>
          <p:cNvSpPr/>
          <p:nvPr/>
        </p:nvSpPr>
        <p:spPr>
          <a:xfrm rot="10800000">
            <a:off x="1503041" y="2486495"/>
            <a:ext cx="1248320" cy="149416"/>
          </a:xfrm>
          <a:prstGeom prst="flowChartManualOperati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31"/>
          <p:cNvSpPr/>
          <p:nvPr/>
        </p:nvSpPr>
        <p:spPr>
          <a:xfrm rot="16200000">
            <a:off x="2072259" y="1610452"/>
            <a:ext cx="201251" cy="1873623"/>
          </a:xfrm>
          <a:prstGeom prst="rect">
            <a:avLst/>
          </a:pr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rotWithShape="1">
          <a:blip r:embed="rId2">
            <a:extLst>
              <a:ext uri="{28A0092B-C50C-407E-A947-70E740481C1C}">
                <a14:useLocalDpi xmlns:a14="http://schemas.microsoft.com/office/drawing/2010/main" val="0"/>
              </a:ext>
            </a:extLst>
          </a:blip>
          <a:srcRect l="4058" r="9461"/>
          <a:stretch/>
        </p:blipFill>
        <p:spPr>
          <a:xfrm>
            <a:off x="165993" y="2701091"/>
            <a:ext cx="4013782" cy="2647185"/>
          </a:xfrm>
          <a:prstGeom prst="rect">
            <a:avLst/>
          </a:prstGeom>
          <a:ln>
            <a:noFill/>
          </a:ln>
          <a:effectLst>
            <a:outerShdw blurRad="190500" algn="tl" rotWithShape="0">
              <a:srgbClr val="000000">
                <a:alpha val="70000"/>
              </a:srgbClr>
            </a:outerShdw>
          </a:effectLst>
        </p:spPr>
      </p:pic>
      <p:sp>
        <p:nvSpPr>
          <p:cNvPr id="9" name="Rettangolo 8"/>
          <p:cNvSpPr/>
          <p:nvPr/>
        </p:nvSpPr>
        <p:spPr>
          <a:xfrm>
            <a:off x="4345768" y="2267167"/>
            <a:ext cx="7273729" cy="1815882"/>
          </a:xfrm>
          <a:prstGeom prst="rect">
            <a:avLst/>
          </a:prstGeom>
        </p:spPr>
        <p:txBody>
          <a:bodyPr wrap="square">
            <a:spAutoFit/>
          </a:bodyPr>
          <a:lstStyle/>
          <a:p>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grande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e quella più piccola che si ripete all'infinito attraverso </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infinite suddivisioni</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 Diversi filosofi e artisti sono arrivati a cogliervi col tempo un ideale di bellezza e </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armonia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spingendosi in alcuni casi a ricrearlo nell'ambiente antropico quale canone di bellezza; </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testimonianza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ne è la storia del nome che in epoche più recenti ha assunto gli appellativi di aureo e divino. </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Possiamo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riscontare il rapporto aureo in moltissimi contesti naturali: nei petali dei fiori, nei gusci delle chiocciole, </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nei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fenomeni meteorologici quali i </a:t>
            </a:r>
            <a:r>
              <a:rPr lang="it-IT" sz="1600" dirty="0" err="1">
                <a:solidFill>
                  <a:schemeClr val="bg1"/>
                </a:solidFill>
                <a:effectLst>
                  <a:outerShdw blurRad="38100" dist="38100" dir="2700000" algn="tl">
                    <a:srgbClr val="000000">
                      <a:alpha val="43137"/>
                    </a:srgbClr>
                  </a:outerShdw>
                </a:effectLst>
                <a:latin typeface="Arial Narrow" panose="020B0606020202030204" pitchFamily="34" charset="0"/>
              </a:rPr>
              <a:t>tornadi</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 o nell’immensità delle galassie a spirale; persino nel nostro corpo </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è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presente la sezione aurea. </a:t>
            </a:r>
          </a:p>
        </p:txBody>
      </p:sp>
      <p:sp>
        <p:nvSpPr>
          <p:cNvPr id="33" name="CasellaDiTesto 32"/>
          <p:cNvSpPr txBox="1"/>
          <p:nvPr/>
        </p:nvSpPr>
        <p:spPr>
          <a:xfrm>
            <a:off x="8745396" y="4313981"/>
            <a:ext cx="3163078" cy="2031325"/>
          </a:xfrm>
          <a:prstGeom prst="rect">
            <a:avLst/>
          </a:prstGeom>
          <a:noFill/>
        </p:spPr>
        <p:txBody>
          <a:bodyPr wrap="square" rtlCol="0">
            <a:spAutoFit/>
          </a:bodyPr>
          <a:lstStyle/>
          <a:p>
            <a:pPr algn="r"/>
            <a:r>
              <a:rPr lang="it-IT" dirty="0" smtClean="0">
                <a:solidFill>
                  <a:schemeClr val="bg1"/>
                </a:solidFill>
                <a:effectLst>
                  <a:outerShdw blurRad="38100" dist="38100" dir="2700000" algn="tl">
                    <a:srgbClr val="000000">
                      <a:alpha val="43137"/>
                    </a:srgbClr>
                  </a:outerShdw>
                </a:effectLst>
                <a:latin typeface="Arial Narrow" panose="020B0606020202030204" pitchFamily="34" charset="0"/>
              </a:rPr>
              <a:t>«Si dice che una retta risulta divisa in estrema e media ragione, quando tutta quanta la retta sta alla parte maggiore come la parte maggiore sta alla minore».</a:t>
            </a:r>
          </a:p>
          <a:p>
            <a:pPr algn="r"/>
            <a:endParaRPr lang="it-IT"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pPr algn="r"/>
            <a:r>
              <a:rPr lang="it-IT" b="1" dirty="0" smtClean="0">
                <a:solidFill>
                  <a:srgbClr val="FF9900"/>
                </a:solidFill>
                <a:effectLst>
                  <a:outerShdw blurRad="38100" dist="38100" dir="2700000" algn="tl">
                    <a:srgbClr val="000000">
                      <a:alpha val="43137"/>
                    </a:srgbClr>
                  </a:outerShdw>
                </a:effectLst>
                <a:latin typeface="Arial Narrow" panose="020B0606020202030204" pitchFamily="34" charset="0"/>
              </a:rPr>
              <a:t>(Euclide)</a:t>
            </a:r>
            <a:endParaRPr lang="it-IT" b="1" dirty="0">
              <a:solidFill>
                <a:srgbClr val="FF9900"/>
              </a:solidFill>
              <a:effectLst>
                <a:outerShdw blurRad="38100" dist="38100" dir="2700000" algn="tl">
                  <a:srgbClr val="000000">
                    <a:alpha val="43137"/>
                  </a:srgbClr>
                </a:outerShdw>
              </a:effectLst>
              <a:latin typeface="Arial Narrow" panose="020B0606020202030204" pitchFamily="34" charset="0"/>
            </a:endParaRPr>
          </a:p>
        </p:txBody>
      </p:sp>
      <p:grpSp>
        <p:nvGrpSpPr>
          <p:cNvPr id="34" name="Gruppo 33"/>
          <p:cNvGrpSpPr/>
          <p:nvPr/>
        </p:nvGrpSpPr>
        <p:grpSpPr>
          <a:xfrm>
            <a:off x="9799469" y="79695"/>
            <a:ext cx="2202303" cy="1063186"/>
            <a:chOff x="9799469" y="79695"/>
            <a:chExt cx="2202303" cy="1063186"/>
          </a:xfrm>
        </p:grpSpPr>
        <p:sp>
          <p:nvSpPr>
            <p:cNvPr id="35" name="Rettangolo 34"/>
            <p:cNvSpPr/>
            <p:nvPr/>
          </p:nvSpPr>
          <p:spPr>
            <a:xfrm rot="2700000">
              <a:off x="10942428" y="617357"/>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6" name="Rettangolo 35"/>
            <p:cNvSpPr/>
            <p:nvPr/>
          </p:nvSpPr>
          <p:spPr>
            <a:xfrm rot="2700000">
              <a:off x="11234266" y="400077"/>
              <a:ext cx="540000" cy="54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7" name="Rettangolo 36"/>
            <p:cNvSpPr/>
            <p:nvPr/>
          </p:nvSpPr>
          <p:spPr>
            <a:xfrm rot="2700000">
              <a:off x="11821772" y="272025"/>
              <a:ext cx="180000" cy="18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8" name="Rettangolo 37"/>
            <p:cNvSpPr/>
            <p:nvPr/>
          </p:nvSpPr>
          <p:spPr>
            <a:xfrm rot="2700000">
              <a:off x="11668826" y="962881"/>
              <a:ext cx="180000" cy="180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9" name="Rettangolo 38"/>
            <p:cNvSpPr/>
            <p:nvPr/>
          </p:nvSpPr>
          <p:spPr>
            <a:xfrm rot="2700000">
              <a:off x="11105920" y="79695"/>
              <a:ext cx="288000" cy="288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0" name="Rettangolo 39"/>
            <p:cNvSpPr/>
            <p:nvPr/>
          </p:nvSpPr>
          <p:spPr>
            <a:xfrm rot="2700000">
              <a:off x="10026125" y="354735"/>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1" name="Rettangolo 40"/>
            <p:cNvSpPr/>
            <p:nvPr/>
          </p:nvSpPr>
          <p:spPr>
            <a:xfrm rot="2700000">
              <a:off x="10530871" y="332973"/>
              <a:ext cx="216000" cy="21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2" name="Rettangolo 41"/>
            <p:cNvSpPr/>
            <p:nvPr/>
          </p:nvSpPr>
          <p:spPr>
            <a:xfrm rot="2700000">
              <a:off x="10676045" y="427542"/>
              <a:ext cx="180000" cy="18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3" name="Rettangolo 42"/>
            <p:cNvSpPr/>
            <p:nvPr/>
          </p:nvSpPr>
          <p:spPr>
            <a:xfrm rot="2700000">
              <a:off x="9799469" y="225237"/>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4" name="Rettangolo 43"/>
            <p:cNvSpPr/>
            <p:nvPr/>
          </p:nvSpPr>
          <p:spPr>
            <a:xfrm rot="2700000">
              <a:off x="10894178" y="1015276"/>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grpSp>
    </p:spTree>
    <p:extLst>
      <p:ext uri="{BB962C8B-B14F-4D97-AF65-F5344CB8AC3E}">
        <p14:creationId xmlns:p14="http://schemas.microsoft.com/office/powerpoint/2010/main" val="3327210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 presetClass="exit"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hidden"/>
                                      </p:to>
                                    </p:set>
                                  </p:childTnLst>
                                </p:cTn>
                              </p:par>
                              <p:par>
                                <p:cTn id="10" presetID="1" presetClass="exit" presetSubtype="0" fill="hold" grpId="0" nodeType="withEffect">
                                  <p:stCondLst>
                                    <p:cond delay="1000"/>
                                  </p:stCondLst>
                                  <p:childTnLst>
                                    <p:set>
                                      <p:cBhvr>
                                        <p:cTn id="11"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0"/>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hidden"/>
                                      </p:to>
                                    </p:set>
                                  </p:childTnLst>
                                </p:cTn>
                              </p:par>
                              <p:par>
                                <p:cTn id="17" presetID="42" presetClass="path" presetSubtype="0" accel="50000" decel="50000" fill="hold" nodeType="withEffect">
                                  <p:stCondLst>
                                    <p:cond delay="0"/>
                                  </p:stCondLst>
                                  <p:childTnLst>
                                    <p:animMotion origin="layout" path="M 4.79167E-6 4.44444E-6 L -0.30872 0.00833 " pathEditMode="relative" rAng="0" ptsTypes="AA">
                                      <p:cBhvr>
                                        <p:cTn id="18" dur="2000" fill="hold"/>
                                        <p:tgtEl>
                                          <p:spTgt spid="6"/>
                                        </p:tgtEl>
                                        <p:attrNameLst>
                                          <p:attrName>ppt_x</p:attrName>
                                          <p:attrName>ppt_y</p:attrName>
                                        </p:attrNameLst>
                                      </p:cBhvr>
                                      <p:rCtr x="-16185" y="417"/>
                                    </p:animMotion>
                                  </p:childTnLst>
                                </p:cTn>
                              </p:par>
                              <p:par>
                                <p:cTn id="19" presetID="42" presetClass="path" presetSubtype="0" accel="50000" decel="50000" fill="hold" nodeType="withEffect">
                                  <p:stCondLst>
                                    <p:cond delay="2000"/>
                                  </p:stCondLst>
                                  <p:childTnLst>
                                    <p:animMotion origin="layout" path="M 8.33333E-7 -1.48148E-6 L 0.00091 -0.57199 " pathEditMode="relative" rAng="0" ptsTypes="AA">
                                      <p:cBhvr>
                                        <p:cTn id="20" dur="2000" fill="hold"/>
                                        <p:tgtEl>
                                          <p:spTgt spid="19"/>
                                        </p:tgtEl>
                                        <p:attrNameLst>
                                          <p:attrName>ppt_x</p:attrName>
                                          <p:attrName>ppt_y</p:attrName>
                                        </p:attrNameLst>
                                      </p:cBhvr>
                                      <p:rCtr x="39" y="-28611"/>
                                    </p:animMotion>
                                  </p:childTnLst>
                                </p:cTn>
                              </p:par>
                            </p:childTnLst>
                          </p:cTn>
                        </p:par>
                        <p:par>
                          <p:cTn id="21" fill="hold">
                            <p:stCondLst>
                              <p:cond delay="4000"/>
                            </p:stCondLst>
                            <p:childTnLst>
                              <p:par>
                                <p:cTn id="22" presetID="1" presetClass="entr" presetSubtype="0" fill="hold" grpId="2" nodeType="afterEffect">
                                  <p:stCondLst>
                                    <p:cond delay="0"/>
                                  </p:stCondLst>
                                  <p:childTnLst>
                                    <p:set>
                                      <p:cBhvr>
                                        <p:cTn id="2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00091 -0.57199 L -6.25E-7 2.59259E-6 " pathEditMode="relative" rAng="0" ptsTypes="AA">
                                      <p:cBhvr>
                                        <p:cTn id="28" dur="2000" fill="hold"/>
                                        <p:tgtEl>
                                          <p:spTgt spid="19"/>
                                        </p:tgtEl>
                                        <p:attrNameLst>
                                          <p:attrName>ppt_x</p:attrName>
                                          <p:attrName>ppt_y</p:attrName>
                                        </p:attrNameLst>
                                      </p:cBhvr>
                                      <p:rCtr x="0" y="28333"/>
                                    </p:animMotion>
                                  </p:childTnLst>
                                </p:cTn>
                              </p:par>
                              <p:par>
                                <p:cTn id="29" presetID="1" presetClass="exit" presetSubtype="0" fill="hold" grpId="1" nodeType="withEffect">
                                  <p:stCondLst>
                                    <p:cond delay="0"/>
                                  </p:stCondLst>
                                  <p:childTnLst>
                                    <p:set>
                                      <p:cBhvr>
                                        <p:cTn id="30" dur="1" fill="hold">
                                          <p:stCondLst>
                                            <p:cond delay="0"/>
                                          </p:stCondLst>
                                        </p:cTn>
                                        <p:tgtEl>
                                          <p:spTgt spid="31"/>
                                        </p:tgtEl>
                                        <p:attrNameLst>
                                          <p:attrName>style.visibility</p:attrName>
                                        </p:attrNameLst>
                                      </p:cBhvr>
                                      <p:to>
                                        <p:strVal val="hidden"/>
                                      </p:to>
                                    </p:set>
                                  </p:childTnLst>
                                </p:cTn>
                              </p:par>
                              <p:par>
                                <p:cTn id="31" presetID="42" presetClass="path" presetSubtype="0" accel="50000" decel="50000" fill="hold" nodeType="withEffect">
                                  <p:stCondLst>
                                    <p:cond delay="2000"/>
                                  </p:stCondLst>
                                  <p:childTnLst>
                                    <p:animMotion origin="layout" path="M -0.30872 0.00834 L 4.79167E-6 4.44444E-6 " pathEditMode="relative" rAng="0" ptsTypes="AA">
                                      <p:cBhvr>
                                        <p:cTn id="32" dur="2000" fill="hold"/>
                                        <p:tgtEl>
                                          <p:spTgt spid="6"/>
                                        </p:tgtEl>
                                        <p:attrNameLst>
                                          <p:attrName>ppt_x</p:attrName>
                                          <p:attrName>ppt_y</p:attrName>
                                        </p:attrNameLst>
                                      </p:cBhvr>
                                      <p:rCtr x="15898" y="231"/>
                                    </p:animMotion>
                                  </p:childTnLst>
                                </p:cTn>
                              </p:par>
                            </p:childTnLst>
                          </p:cTn>
                        </p:par>
                        <p:par>
                          <p:cTn id="33" fill="hold">
                            <p:stCondLst>
                              <p:cond delay="4000"/>
                            </p:stCondLst>
                            <p:childTnLst>
                              <p:par>
                                <p:cTn id="34" presetID="1" presetClass="entr" presetSubtype="0" fill="hold" grpId="2" nodeType="after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childTnLst>
        </p:cTn>
      </p:par>
    </p:tnLst>
    <p:bldLst>
      <p:bldP spid="30" grpId="0" animBg="1"/>
      <p:bldP spid="30" grpId="1" animBg="1"/>
      <p:bldP spid="30" grpId="2" animBg="1"/>
      <p:bldP spid="31" grpId="0" animBg="1"/>
      <p:bldP spid="31" grpId="1" animBg="1"/>
      <p:bldP spid="31" grpId="2"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b="1" dirty="0">
              <a:solidFill>
                <a:schemeClr val="bg1"/>
              </a:solidFill>
              <a:effectLst>
                <a:outerShdw blurRad="38100" dist="38100" dir="2700000" algn="tl">
                  <a:srgbClr val="000000">
                    <a:alpha val="43137"/>
                  </a:srgbClr>
                </a:outerShdw>
              </a:effectLst>
            </a:endParaRPr>
          </a:p>
        </p:txBody>
      </p:sp>
      <p:sp>
        <p:nvSpPr>
          <p:cNvPr id="4" name="Rettangolo 3"/>
          <p:cNvSpPr/>
          <p:nvPr/>
        </p:nvSpPr>
        <p:spPr>
          <a:xfrm>
            <a:off x="232167" y="885180"/>
            <a:ext cx="7548373" cy="3293209"/>
          </a:xfrm>
          <a:prstGeom prst="rect">
            <a:avLst/>
          </a:prstGeom>
        </p:spPr>
        <p:txBody>
          <a:bodyPr wrap="square">
            <a:spAutoFit/>
          </a:bodyPr>
          <a:lstStyle/>
          <a:p>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Dal punto di vista matematico, il numero aureo corrisponde a una delle due possibili soluzioni dell’equazione di secondo grado:</a:t>
            </a:r>
          </a:p>
          <a:p>
            <a:endParaRPr lang="it-IT" sz="1600" dirty="0">
              <a:solidFill>
                <a:schemeClr val="bg1"/>
              </a:solidFill>
              <a:effectLst>
                <a:outerShdw blurRad="38100" dist="38100" dir="2700000" algn="tl">
                  <a:srgbClr val="000000">
                    <a:alpha val="43137"/>
                  </a:srgbClr>
                </a:outerShdw>
              </a:effectLst>
              <a:latin typeface="Arial Narrow" panose="020B0606020202030204" pitchFamily="34" charset="0"/>
            </a:endParaRPr>
          </a:p>
          <a:p>
            <a:endPar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endParaRPr lang="it-IT" sz="1600" dirty="0">
              <a:solidFill>
                <a:schemeClr val="bg1"/>
              </a:solidFill>
              <a:effectLst>
                <a:outerShdw blurRad="38100" dist="38100" dir="2700000" algn="tl">
                  <a:srgbClr val="000000">
                    <a:alpha val="43137"/>
                  </a:srgbClr>
                </a:outerShdw>
              </a:effectLst>
              <a:latin typeface="Arial Narrow" panose="020B0606020202030204" pitchFamily="34" charset="0"/>
            </a:endParaRPr>
          </a:p>
          <a:p>
            <a:endPar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Le cui radici sono: </a:t>
            </a:r>
          </a:p>
          <a:p>
            <a:endParaRPr lang="it-IT" sz="1600" dirty="0">
              <a:solidFill>
                <a:schemeClr val="bg1"/>
              </a:solidFill>
              <a:effectLst>
                <a:outerShdw blurRad="38100" dist="38100" dir="2700000" algn="tl">
                  <a:srgbClr val="000000">
                    <a:alpha val="43137"/>
                  </a:srgbClr>
                </a:outerShdw>
              </a:effectLst>
              <a:latin typeface="Arial Narrow" panose="020B0606020202030204" pitchFamily="34" charset="0"/>
            </a:endParaRPr>
          </a:p>
          <a:p>
            <a:endPar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Poiché ci troviamo di fronte ad una misura geometrica, possiamo escludere fin da subito il numero negativo. Il numero 1,618 è ovviamente un’approssimazione, in realtà la costante di Fidia è un numero irrazionale e non periodico, che, così come il </a:t>
            </a:r>
            <a:r>
              <a:rPr lang="it-IT" sz="1600" dirty="0" err="1" smtClean="0">
                <a:solidFill>
                  <a:schemeClr val="bg1"/>
                </a:solidFill>
                <a:effectLst>
                  <a:outerShdw blurRad="38100" dist="38100" dir="2700000" algn="tl">
                    <a:srgbClr val="000000">
                      <a:alpha val="43137"/>
                    </a:srgbClr>
                  </a:outerShdw>
                </a:effectLst>
                <a:latin typeface="Arial Narrow" panose="020B0606020202030204" pitchFamily="34" charset="0"/>
              </a:rPr>
              <a:t>pi</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 greco, è formato da infinite cifre che non si ripetono periodicamente.</a:t>
            </a:r>
            <a:endParaRPr lang="it-IT" sz="16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mc:AlternateContent xmlns:mc="http://schemas.openxmlformats.org/markup-compatibility/2006" xmlns:a14="http://schemas.microsoft.com/office/drawing/2010/main">
        <mc:Choice Requires="a14">
          <p:sp>
            <p:nvSpPr>
              <p:cNvPr id="5" name="CasellaDiTesto 4"/>
              <p:cNvSpPr txBox="1"/>
              <p:nvPr/>
            </p:nvSpPr>
            <p:spPr>
              <a:xfrm>
                <a:off x="324743" y="1810136"/>
                <a:ext cx="1730858" cy="3147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it-IT" sz="2000" b="1" i="1" smtClean="0">
                              <a:solidFill>
                                <a:schemeClr val="bg1"/>
                              </a:solidFill>
                              <a:effectLst>
                                <a:outerShdw blurRad="38100" dist="38100" dir="2700000" algn="tl">
                                  <a:srgbClr val="000000">
                                    <a:alpha val="43137"/>
                                  </a:srgbClr>
                                </a:outerShdw>
                              </a:effectLst>
                              <a:latin typeface="Cambria Math" panose="02040503050406030204" pitchFamily="18" charset="0"/>
                            </a:rPr>
                          </m:ctrlPr>
                        </m:sSupPr>
                        <m:e>
                          <m:r>
                            <a:rPr lang="it-IT" sz="2000" b="1" i="1">
                              <a:solidFill>
                                <a:schemeClr val="bg1"/>
                              </a:solidFill>
                              <a:effectLst>
                                <a:outerShdw blurRad="38100" dist="38100" dir="2700000" algn="tl">
                                  <a:srgbClr val="000000">
                                    <a:alpha val="43137"/>
                                  </a:srgbClr>
                                </a:outerShdw>
                              </a:effectLst>
                              <a:latin typeface="Cambria Math" panose="02040503050406030204" pitchFamily="18" charset="0"/>
                            </a:rPr>
                            <m:t>𝒙</m:t>
                          </m:r>
                        </m:e>
                        <m:sup>
                          <m:r>
                            <a:rPr lang="it-IT" sz="2000" b="1" i="1">
                              <a:solidFill>
                                <a:schemeClr val="bg1"/>
                              </a:solidFill>
                              <a:effectLst>
                                <a:outerShdw blurRad="38100" dist="38100" dir="2700000" algn="tl">
                                  <a:srgbClr val="000000">
                                    <a:alpha val="43137"/>
                                  </a:srgbClr>
                                </a:outerShdw>
                              </a:effectLst>
                              <a:latin typeface="Cambria Math" panose="02040503050406030204" pitchFamily="18" charset="0"/>
                            </a:rPr>
                            <m:t>𝟐</m:t>
                          </m:r>
                        </m:sup>
                      </m:sSup>
                      <m:r>
                        <a:rPr lang="it-IT" sz="2000" b="1" i="1">
                          <a:solidFill>
                            <a:schemeClr val="bg1"/>
                          </a:solidFill>
                          <a:effectLst>
                            <a:outerShdw blurRad="38100" dist="38100" dir="2700000" algn="tl">
                              <a:srgbClr val="000000">
                                <a:alpha val="43137"/>
                              </a:srgbClr>
                            </a:outerShdw>
                          </a:effectLst>
                          <a:latin typeface="Cambria Math" panose="02040503050406030204" pitchFamily="18" charset="0"/>
                        </a:rPr>
                        <m:t>−</m:t>
                      </m:r>
                      <m:r>
                        <a:rPr lang="it-IT" sz="2000" b="1" i="1">
                          <a:solidFill>
                            <a:schemeClr val="bg1"/>
                          </a:solidFill>
                          <a:effectLst>
                            <a:outerShdw blurRad="38100" dist="38100" dir="2700000" algn="tl">
                              <a:srgbClr val="000000">
                                <a:alpha val="43137"/>
                              </a:srgbClr>
                            </a:outerShdw>
                          </a:effectLst>
                          <a:latin typeface="Cambria Math" panose="02040503050406030204" pitchFamily="18" charset="0"/>
                        </a:rPr>
                        <m:t>𝒙</m:t>
                      </m:r>
                      <m:r>
                        <a:rPr lang="it-IT" sz="2000" b="1" i="1">
                          <a:solidFill>
                            <a:schemeClr val="bg1"/>
                          </a:solidFill>
                          <a:effectLst>
                            <a:outerShdw blurRad="38100" dist="38100" dir="2700000" algn="tl">
                              <a:srgbClr val="000000">
                                <a:alpha val="43137"/>
                              </a:srgbClr>
                            </a:outerShdw>
                          </a:effectLst>
                          <a:latin typeface="Cambria Math" panose="02040503050406030204" pitchFamily="18" charset="0"/>
                        </a:rPr>
                        <m:t>−</m:t>
                      </m:r>
                      <m:r>
                        <a:rPr lang="it-IT" sz="2000" b="1" i="1">
                          <a:solidFill>
                            <a:schemeClr val="bg1"/>
                          </a:solidFill>
                          <a:effectLst>
                            <a:outerShdw blurRad="38100" dist="38100" dir="2700000" algn="tl">
                              <a:srgbClr val="000000">
                                <a:alpha val="43137"/>
                              </a:srgbClr>
                            </a:outerShdw>
                          </a:effectLst>
                          <a:latin typeface="Cambria Math" panose="02040503050406030204" pitchFamily="18" charset="0"/>
                        </a:rPr>
                        <m:t>𝟏</m:t>
                      </m:r>
                      <m:r>
                        <a:rPr lang="it-IT" sz="2000" b="1" i="1">
                          <a:solidFill>
                            <a:schemeClr val="bg1"/>
                          </a:solidFill>
                          <a:effectLst>
                            <a:outerShdw blurRad="38100" dist="38100" dir="2700000" algn="tl">
                              <a:srgbClr val="000000">
                                <a:alpha val="43137"/>
                              </a:srgbClr>
                            </a:outerShdw>
                          </a:effectLst>
                          <a:latin typeface="Cambria Math" panose="02040503050406030204" pitchFamily="18" charset="0"/>
                        </a:rPr>
                        <m:t>=</m:t>
                      </m:r>
                      <m:r>
                        <a:rPr lang="it-IT" sz="2000" b="1" i="1">
                          <a:solidFill>
                            <a:schemeClr val="bg1"/>
                          </a:solidFill>
                          <a:effectLst>
                            <a:outerShdw blurRad="38100" dist="38100" dir="2700000" algn="tl">
                              <a:srgbClr val="000000">
                                <a:alpha val="43137"/>
                              </a:srgbClr>
                            </a:outerShdw>
                          </a:effectLst>
                          <a:latin typeface="Cambria Math" panose="02040503050406030204" pitchFamily="18" charset="0"/>
                        </a:rPr>
                        <m:t>𝟎</m:t>
                      </m:r>
                    </m:oMath>
                  </m:oMathPara>
                </a14:m>
                <a:endParaRPr lang="it-IT" b="1" i="1" dirty="0">
                  <a:solidFill>
                    <a:schemeClr val="bg1"/>
                  </a:solidFill>
                  <a:effectLst>
                    <a:outerShdw blurRad="38100" dist="38100" dir="2700000" algn="tl">
                      <a:srgbClr val="000000">
                        <a:alpha val="43137"/>
                      </a:srgbClr>
                    </a:outerShdw>
                  </a:effectLst>
                </a:endParaRPr>
              </a:p>
            </p:txBody>
          </p:sp>
        </mc:Choice>
        <mc:Fallback xmlns="">
          <p:sp>
            <p:nvSpPr>
              <p:cNvPr id="5" name="CasellaDiTesto 4"/>
              <p:cNvSpPr txBox="1">
                <a:spLocks noRot="1" noChangeAspect="1" noMove="1" noResize="1" noEditPoints="1" noAdjustHandles="1" noChangeArrowheads="1" noChangeShapeType="1" noTextEdit="1"/>
              </p:cNvSpPr>
              <p:nvPr/>
            </p:nvSpPr>
            <p:spPr>
              <a:xfrm>
                <a:off x="324743" y="1810136"/>
                <a:ext cx="1730858" cy="314766"/>
              </a:xfrm>
              <a:prstGeom prst="rect">
                <a:avLst/>
              </a:prstGeom>
              <a:blipFill>
                <a:blip r:embed="rId3"/>
                <a:stretch>
                  <a:fillRect l="-2113" t="-3846" r="-4577" b="-15385"/>
                </a:stretch>
              </a:blipFill>
            </p:spPr>
            <p:txBody>
              <a:bodyPr/>
              <a:lstStyle/>
              <a:p>
                <a:r>
                  <a:rPr lang="it-IT">
                    <a:noFill/>
                  </a:rPr>
                  <a:t> </a:t>
                </a:r>
              </a:p>
            </p:txBody>
          </p:sp>
        </mc:Fallback>
      </mc:AlternateContent>
      <p:sp>
        <p:nvSpPr>
          <p:cNvPr id="7" name="Parentesi graffa aperta 6"/>
          <p:cNvSpPr/>
          <p:nvPr/>
        </p:nvSpPr>
        <p:spPr>
          <a:xfrm>
            <a:off x="4050132" y="2200476"/>
            <a:ext cx="335902" cy="737119"/>
          </a:xfrm>
          <a:prstGeom prst="leftBrace">
            <a:avLst>
              <a:gd name="adj1" fmla="val 21568"/>
              <a:gd name="adj2"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8" name="CasellaDiTesto 7"/>
              <p:cNvSpPr txBox="1"/>
              <p:nvPr/>
            </p:nvSpPr>
            <p:spPr>
              <a:xfrm>
                <a:off x="2430387" y="2232855"/>
                <a:ext cx="840295" cy="6486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it-IT" sz="2000" b="1" i="1" smtClean="0">
                              <a:solidFill>
                                <a:schemeClr val="bg1"/>
                              </a:solidFill>
                              <a:effectLst>
                                <a:outerShdw blurRad="38100" dist="38100" dir="2700000" algn="tl">
                                  <a:srgbClr val="000000">
                                    <a:alpha val="43137"/>
                                  </a:srgbClr>
                                </a:outerShdw>
                              </a:effectLst>
                              <a:latin typeface="Cambria Math" panose="02040503050406030204" pitchFamily="18" charset="0"/>
                            </a:rPr>
                          </m:ctrlPr>
                        </m:fPr>
                        <m:num>
                          <m:r>
                            <a:rPr lang="it-IT" sz="2000" b="1" i="1">
                              <a:solidFill>
                                <a:schemeClr val="bg1"/>
                              </a:solidFill>
                              <a:effectLst>
                                <a:outerShdw blurRad="38100" dist="38100" dir="2700000" algn="tl">
                                  <a:srgbClr val="000000">
                                    <a:alpha val="43137"/>
                                  </a:srgbClr>
                                </a:outerShdw>
                              </a:effectLst>
                              <a:latin typeface="Cambria Math" panose="02040503050406030204" pitchFamily="18" charset="0"/>
                            </a:rPr>
                            <m:t>𝟏</m:t>
                          </m:r>
                          <m:r>
                            <a:rPr lang="it-IT" sz="2000" b="1" i="1">
                              <a:solidFill>
                                <a:schemeClr val="bg1"/>
                              </a:solidFill>
                              <a:effectLst>
                                <a:outerShdw blurRad="38100" dist="38100" dir="2700000" algn="tl">
                                  <a:srgbClr val="000000">
                                    <a:alpha val="43137"/>
                                  </a:srgbClr>
                                </a:outerShdw>
                              </a:effectLst>
                              <a:latin typeface="Cambria Math" panose="02040503050406030204" pitchFamily="18" charset="0"/>
                            </a:rPr>
                            <m:t>±</m:t>
                          </m:r>
                          <m:rad>
                            <m:radPr>
                              <m:degHide m:val="on"/>
                              <m:ctrlPr>
                                <a:rPr lang="it-IT" sz="2000" b="1" i="1">
                                  <a:solidFill>
                                    <a:schemeClr val="bg1"/>
                                  </a:solidFill>
                                  <a:effectLst>
                                    <a:outerShdw blurRad="38100" dist="38100" dir="2700000" algn="tl">
                                      <a:srgbClr val="000000">
                                        <a:alpha val="43137"/>
                                      </a:srgbClr>
                                    </a:outerShdw>
                                  </a:effectLst>
                                  <a:latin typeface="Cambria Math" panose="02040503050406030204" pitchFamily="18" charset="0"/>
                                </a:rPr>
                              </m:ctrlPr>
                            </m:radPr>
                            <m:deg/>
                            <m:e>
                              <m:r>
                                <a:rPr lang="it-IT" sz="2000" b="1" i="1">
                                  <a:solidFill>
                                    <a:schemeClr val="bg1"/>
                                  </a:solidFill>
                                  <a:effectLst>
                                    <a:outerShdw blurRad="38100" dist="38100" dir="2700000" algn="tl">
                                      <a:srgbClr val="000000">
                                        <a:alpha val="43137"/>
                                      </a:srgbClr>
                                    </a:outerShdw>
                                  </a:effectLst>
                                  <a:latin typeface="Cambria Math" panose="02040503050406030204" pitchFamily="18" charset="0"/>
                                </a:rPr>
                                <m:t>𝟓</m:t>
                              </m:r>
                            </m:e>
                          </m:rad>
                        </m:num>
                        <m:den>
                          <m:r>
                            <a:rPr lang="it-IT" sz="2000" b="1" i="1">
                              <a:solidFill>
                                <a:schemeClr val="bg1"/>
                              </a:solidFill>
                              <a:effectLst>
                                <a:outerShdw blurRad="38100" dist="38100" dir="2700000" algn="tl">
                                  <a:srgbClr val="000000">
                                    <a:alpha val="43137"/>
                                  </a:srgbClr>
                                </a:outerShdw>
                              </a:effectLst>
                              <a:latin typeface="Cambria Math" panose="02040503050406030204" pitchFamily="18" charset="0"/>
                            </a:rPr>
                            <m:t>𝟐</m:t>
                          </m:r>
                        </m:den>
                      </m:f>
                    </m:oMath>
                  </m:oMathPara>
                </a14:m>
                <a:endParaRPr lang="it-IT" sz="2000" b="1" i="1" dirty="0">
                  <a:solidFill>
                    <a:schemeClr val="bg1"/>
                  </a:solidFill>
                  <a:effectLst>
                    <a:outerShdw blurRad="38100" dist="38100" dir="2700000" algn="tl">
                      <a:srgbClr val="000000">
                        <a:alpha val="43137"/>
                      </a:srgbClr>
                    </a:outerShdw>
                  </a:effectLst>
                </a:endParaRPr>
              </a:p>
            </p:txBody>
          </p:sp>
        </mc:Choice>
        <mc:Fallback xmlns="">
          <p:sp>
            <p:nvSpPr>
              <p:cNvPr id="8" name="CasellaDiTesto 7"/>
              <p:cNvSpPr txBox="1">
                <a:spLocks noRot="1" noChangeAspect="1" noMove="1" noResize="1" noEditPoints="1" noAdjustHandles="1" noChangeArrowheads="1" noChangeShapeType="1" noTextEdit="1"/>
              </p:cNvSpPr>
              <p:nvPr/>
            </p:nvSpPr>
            <p:spPr>
              <a:xfrm>
                <a:off x="2430387" y="2232855"/>
                <a:ext cx="840295" cy="648639"/>
              </a:xfrm>
              <a:prstGeom prst="rect">
                <a:avLst/>
              </a:prstGeom>
              <a:blipFill>
                <a:blip r:embed="rId4"/>
                <a:stretch>
                  <a:fillRect r="-2899" b="-747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0" name="Rettangolo 9"/>
              <p:cNvSpPr/>
              <p:nvPr/>
            </p:nvSpPr>
            <p:spPr>
              <a:xfrm>
                <a:off x="4442869" y="2199703"/>
                <a:ext cx="875560" cy="3693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it-IT" b="1" i="1">
                          <a:solidFill>
                            <a:schemeClr val="bg1"/>
                          </a:solidFill>
                          <a:effectLst>
                            <a:outerShdw blurRad="38100" dist="38100" dir="2700000" algn="tl">
                              <a:srgbClr val="000000">
                                <a:alpha val="43137"/>
                              </a:srgbClr>
                            </a:outerShdw>
                          </a:effectLst>
                          <a:latin typeface="Cambria Math" panose="02040503050406030204" pitchFamily="18" charset="0"/>
                        </a:rPr>
                        <m:t>𝟏</m:t>
                      </m:r>
                      <m:r>
                        <a:rPr lang="it-IT" b="1" i="1">
                          <a:solidFill>
                            <a:schemeClr val="bg1"/>
                          </a:solidFill>
                          <a:effectLst>
                            <a:outerShdw blurRad="38100" dist="38100" dir="2700000" algn="tl">
                              <a:srgbClr val="000000">
                                <a:alpha val="43137"/>
                              </a:srgbClr>
                            </a:outerShdw>
                          </a:effectLst>
                          <a:latin typeface="Cambria Math" panose="02040503050406030204" pitchFamily="18" charset="0"/>
                        </a:rPr>
                        <m:t>,</m:t>
                      </m:r>
                      <m:r>
                        <a:rPr lang="it-IT" b="1" i="1">
                          <a:solidFill>
                            <a:schemeClr val="bg1"/>
                          </a:solidFill>
                          <a:effectLst>
                            <a:outerShdw blurRad="38100" dist="38100" dir="2700000" algn="tl">
                              <a:srgbClr val="000000">
                                <a:alpha val="43137"/>
                              </a:srgbClr>
                            </a:outerShdw>
                          </a:effectLst>
                          <a:latin typeface="Cambria Math" panose="02040503050406030204" pitchFamily="18" charset="0"/>
                        </a:rPr>
                        <m:t>𝟔𝟏𝟖</m:t>
                      </m:r>
                    </m:oMath>
                  </m:oMathPara>
                </a14:m>
                <a:endParaRPr lang="it-IT" b="1" dirty="0" smtClean="0">
                  <a:solidFill>
                    <a:schemeClr val="bg1"/>
                  </a:solidFill>
                  <a:effectLst>
                    <a:outerShdw blurRad="38100" dist="38100" dir="2700000" algn="tl">
                      <a:srgbClr val="000000">
                        <a:alpha val="43137"/>
                      </a:srgbClr>
                    </a:outerShdw>
                  </a:effectLst>
                </a:endParaRPr>
              </a:p>
            </p:txBody>
          </p:sp>
        </mc:Choice>
        <mc:Fallback xmlns="">
          <p:sp>
            <p:nvSpPr>
              <p:cNvPr id="10" name="Rettangolo 9"/>
              <p:cNvSpPr>
                <a:spLocks noRot="1" noChangeAspect="1" noMove="1" noResize="1" noEditPoints="1" noAdjustHandles="1" noChangeArrowheads="1" noChangeShapeType="1" noTextEdit="1"/>
              </p:cNvSpPr>
              <p:nvPr/>
            </p:nvSpPr>
            <p:spPr>
              <a:xfrm>
                <a:off x="4442869" y="2199703"/>
                <a:ext cx="875560" cy="369332"/>
              </a:xfrm>
              <a:prstGeom prst="rect">
                <a:avLst/>
              </a:prstGeom>
              <a:blipFill>
                <a:blip r:embed="rId5"/>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1" name="CasellaDiTesto 10"/>
              <p:cNvSpPr txBox="1"/>
              <p:nvPr/>
            </p:nvSpPr>
            <p:spPr>
              <a:xfrm>
                <a:off x="4354672" y="2606586"/>
                <a:ext cx="96128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2000" b="1" i="1" smtClean="0">
                          <a:solidFill>
                            <a:schemeClr val="bg1"/>
                          </a:solidFill>
                          <a:effectLst>
                            <a:outerShdw blurRad="38100" dist="38100" dir="2700000" algn="tl">
                              <a:srgbClr val="000000">
                                <a:alpha val="43137"/>
                              </a:srgbClr>
                            </a:outerShdw>
                          </a:effectLst>
                          <a:latin typeface="Cambria Math" panose="02040503050406030204" pitchFamily="18" charset="0"/>
                        </a:rPr>
                        <m:t>−</m:t>
                      </m:r>
                      <m:r>
                        <a:rPr lang="it-IT" sz="2000" b="1" i="1">
                          <a:solidFill>
                            <a:schemeClr val="bg1"/>
                          </a:solidFill>
                          <a:effectLst>
                            <a:outerShdw blurRad="38100" dist="38100" dir="2700000" algn="tl">
                              <a:srgbClr val="000000">
                                <a:alpha val="43137"/>
                              </a:srgbClr>
                            </a:outerShdw>
                          </a:effectLst>
                          <a:latin typeface="Cambria Math" panose="02040503050406030204" pitchFamily="18" charset="0"/>
                        </a:rPr>
                        <m:t>𝟎</m:t>
                      </m:r>
                      <m:r>
                        <a:rPr lang="it-IT" sz="2000" b="1" i="1">
                          <a:solidFill>
                            <a:schemeClr val="bg1"/>
                          </a:solidFill>
                          <a:effectLst>
                            <a:outerShdw blurRad="38100" dist="38100" dir="2700000" algn="tl">
                              <a:srgbClr val="000000">
                                <a:alpha val="43137"/>
                              </a:srgbClr>
                            </a:outerShdw>
                          </a:effectLst>
                          <a:latin typeface="Cambria Math" panose="02040503050406030204" pitchFamily="18" charset="0"/>
                        </a:rPr>
                        <m:t>,</m:t>
                      </m:r>
                      <m:r>
                        <a:rPr lang="it-IT" sz="2000" b="1" i="1">
                          <a:solidFill>
                            <a:schemeClr val="bg1"/>
                          </a:solidFill>
                          <a:effectLst>
                            <a:outerShdw blurRad="38100" dist="38100" dir="2700000" algn="tl">
                              <a:srgbClr val="000000">
                                <a:alpha val="43137"/>
                              </a:srgbClr>
                            </a:outerShdw>
                          </a:effectLst>
                          <a:latin typeface="Cambria Math" panose="02040503050406030204" pitchFamily="18" charset="0"/>
                        </a:rPr>
                        <m:t>𝟔𝟏𝟖</m:t>
                      </m:r>
                    </m:oMath>
                  </m:oMathPara>
                </a14:m>
                <a:endParaRPr lang="it-IT" sz="2000" b="1" i="1" dirty="0">
                  <a:solidFill>
                    <a:schemeClr val="bg1"/>
                  </a:solidFill>
                  <a:effectLst>
                    <a:outerShdw blurRad="38100" dist="38100" dir="2700000" algn="tl">
                      <a:srgbClr val="000000">
                        <a:alpha val="43137"/>
                      </a:srgbClr>
                    </a:outerShdw>
                  </a:effectLst>
                </a:endParaRPr>
              </a:p>
            </p:txBody>
          </p:sp>
        </mc:Choice>
        <mc:Fallback xmlns="">
          <p:sp>
            <p:nvSpPr>
              <p:cNvPr id="11" name="CasellaDiTesto 10"/>
              <p:cNvSpPr txBox="1">
                <a:spLocks noRot="1" noChangeAspect="1" noMove="1" noResize="1" noEditPoints="1" noAdjustHandles="1" noChangeArrowheads="1" noChangeShapeType="1" noTextEdit="1"/>
              </p:cNvSpPr>
              <p:nvPr/>
            </p:nvSpPr>
            <p:spPr>
              <a:xfrm>
                <a:off x="4354672" y="2606586"/>
                <a:ext cx="961289" cy="307777"/>
              </a:xfrm>
              <a:prstGeom prst="rect">
                <a:avLst/>
              </a:prstGeom>
              <a:blipFill>
                <a:blip r:embed="rId6"/>
                <a:stretch>
                  <a:fillRect l="-1899" r="-8228" b="-16000"/>
                </a:stretch>
              </a:blipFill>
            </p:spPr>
            <p:txBody>
              <a:bodyPr/>
              <a:lstStyle/>
              <a:p>
                <a:r>
                  <a:rPr lang="it-IT">
                    <a:noFill/>
                  </a:rPr>
                  <a:t> </a:t>
                </a:r>
              </a:p>
            </p:txBody>
          </p:sp>
        </mc:Fallback>
      </mc:AlternateContent>
      <p:cxnSp>
        <p:nvCxnSpPr>
          <p:cNvPr id="12" name="Connettore diritto 11"/>
          <p:cNvCxnSpPr/>
          <p:nvPr/>
        </p:nvCxnSpPr>
        <p:spPr>
          <a:xfrm>
            <a:off x="2735022" y="5146759"/>
            <a:ext cx="200608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Connettore diritto 12"/>
          <p:cNvCxnSpPr/>
          <p:nvPr/>
        </p:nvCxnSpPr>
        <p:spPr>
          <a:xfrm>
            <a:off x="4741103" y="5146759"/>
            <a:ext cx="121345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Rettangolo 13"/>
              <p:cNvSpPr/>
              <p:nvPr/>
            </p:nvSpPr>
            <p:spPr>
              <a:xfrm>
                <a:off x="3611284" y="4670291"/>
                <a:ext cx="401072"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it-IT" sz="2000" b="1" i="1" smtClean="0">
                          <a:solidFill>
                            <a:schemeClr val="bg1"/>
                          </a:solidFill>
                          <a:effectLst>
                            <a:outerShdw blurRad="38100" dist="38100" dir="2700000" algn="tl">
                              <a:srgbClr val="000000">
                                <a:alpha val="43137"/>
                              </a:srgbClr>
                            </a:outerShdw>
                          </a:effectLst>
                          <a:latin typeface="Cambria Math" panose="02040503050406030204" pitchFamily="18" charset="0"/>
                        </a:rPr>
                        <m:t>𝒂</m:t>
                      </m:r>
                    </m:oMath>
                  </m:oMathPara>
                </a14:m>
                <a:endParaRPr lang="it-IT" sz="2000" b="1" dirty="0">
                  <a:solidFill>
                    <a:schemeClr val="bg1"/>
                  </a:solidFill>
                  <a:effectLst>
                    <a:outerShdw blurRad="38100" dist="38100" dir="2700000" algn="tl">
                      <a:srgbClr val="000000">
                        <a:alpha val="43137"/>
                      </a:srgbClr>
                    </a:outerShdw>
                  </a:effectLst>
                </a:endParaRPr>
              </a:p>
            </p:txBody>
          </p:sp>
        </mc:Choice>
        <mc:Fallback xmlns="">
          <p:sp>
            <p:nvSpPr>
              <p:cNvPr id="14" name="Rettangolo 13"/>
              <p:cNvSpPr>
                <a:spLocks noRot="1" noChangeAspect="1" noMove="1" noResize="1" noEditPoints="1" noAdjustHandles="1" noChangeArrowheads="1" noChangeShapeType="1" noTextEdit="1"/>
              </p:cNvSpPr>
              <p:nvPr/>
            </p:nvSpPr>
            <p:spPr>
              <a:xfrm>
                <a:off x="3611284" y="4670291"/>
                <a:ext cx="401072" cy="400110"/>
              </a:xfrm>
              <a:prstGeom prst="rect">
                <a:avLst/>
              </a:prstGeom>
              <a:blipFill>
                <a:blip r:embed="rId7"/>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5" name="Rettangolo 14"/>
              <p:cNvSpPr/>
              <p:nvPr/>
            </p:nvSpPr>
            <p:spPr>
              <a:xfrm>
                <a:off x="5189334" y="4674653"/>
                <a:ext cx="397865"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it-IT" sz="2000" b="1" i="1" smtClean="0">
                          <a:solidFill>
                            <a:schemeClr val="bg1"/>
                          </a:solidFill>
                          <a:effectLst>
                            <a:outerShdw blurRad="38100" dist="38100" dir="2700000" algn="tl">
                              <a:srgbClr val="000000">
                                <a:alpha val="43137"/>
                              </a:srgbClr>
                            </a:outerShdw>
                          </a:effectLst>
                          <a:latin typeface="Cambria Math" panose="02040503050406030204" pitchFamily="18" charset="0"/>
                        </a:rPr>
                        <m:t>𝒃</m:t>
                      </m:r>
                    </m:oMath>
                  </m:oMathPara>
                </a14:m>
                <a:endParaRPr lang="it-IT" sz="2000" b="1" dirty="0">
                  <a:solidFill>
                    <a:schemeClr val="bg1"/>
                  </a:solidFill>
                  <a:effectLst>
                    <a:outerShdw blurRad="38100" dist="38100" dir="2700000" algn="tl">
                      <a:srgbClr val="000000">
                        <a:alpha val="43137"/>
                      </a:srgbClr>
                    </a:outerShdw>
                  </a:effectLst>
                </a:endParaRPr>
              </a:p>
            </p:txBody>
          </p:sp>
        </mc:Choice>
        <mc:Fallback xmlns="">
          <p:sp>
            <p:nvSpPr>
              <p:cNvPr id="15" name="Rettangolo 14"/>
              <p:cNvSpPr>
                <a:spLocks noRot="1" noChangeAspect="1" noMove="1" noResize="1" noEditPoints="1" noAdjustHandles="1" noChangeArrowheads="1" noChangeShapeType="1" noTextEdit="1"/>
              </p:cNvSpPr>
              <p:nvPr/>
            </p:nvSpPr>
            <p:spPr>
              <a:xfrm>
                <a:off x="5189334" y="4674653"/>
                <a:ext cx="397865" cy="400110"/>
              </a:xfrm>
              <a:prstGeom prst="rect">
                <a:avLst/>
              </a:prstGeom>
              <a:blipFill>
                <a:blip r:embed="rId8"/>
                <a:stretch>
                  <a:fillRect l="-1515" b="-1538"/>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6" name="CasellaDiTesto 15"/>
              <p:cNvSpPr txBox="1"/>
              <p:nvPr/>
            </p:nvSpPr>
            <p:spPr>
              <a:xfrm>
                <a:off x="4251015" y="6304360"/>
                <a:ext cx="18755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2000" b="1" i="1" smtClean="0">
                          <a:solidFill>
                            <a:schemeClr val="bg1"/>
                          </a:solidFill>
                          <a:effectLst>
                            <a:outerShdw blurRad="38100" dist="38100" dir="2700000" algn="tl">
                              <a:srgbClr val="000000">
                                <a:alpha val="43137"/>
                              </a:srgbClr>
                            </a:outerShdw>
                          </a:effectLst>
                          <a:latin typeface="Cambria Math" panose="02040503050406030204" pitchFamily="18" charset="0"/>
                        </a:rPr>
                        <m:t>𝒄</m:t>
                      </m:r>
                    </m:oMath>
                  </m:oMathPara>
                </a14:m>
                <a:endParaRPr lang="it-IT" sz="2000" b="1" dirty="0">
                  <a:solidFill>
                    <a:schemeClr val="bg1"/>
                  </a:solidFill>
                  <a:effectLst>
                    <a:outerShdw blurRad="38100" dist="38100" dir="2700000" algn="tl">
                      <a:srgbClr val="000000">
                        <a:alpha val="43137"/>
                      </a:srgbClr>
                    </a:outerShdw>
                  </a:effectLst>
                </a:endParaRPr>
              </a:p>
            </p:txBody>
          </p:sp>
        </mc:Choice>
        <mc:Fallback xmlns="">
          <p:sp>
            <p:nvSpPr>
              <p:cNvPr id="16" name="CasellaDiTesto 15"/>
              <p:cNvSpPr txBox="1">
                <a:spLocks noRot="1" noChangeAspect="1" noMove="1" noResize="1" noEditPoints="1" noAdjustHandles="1" noChangeArrowheads="1" noChangeShapeType="1" noTextEdit="1"/>
              </p:cNvSpPr>
              <p:nvPr/>
            </p:nvSpPr>
            <p:spPr>
              <a:xfrm>
                <a:off x="4251015" y="6304360"/>
                <a:ext cx="187551" cy="307777"/>
              </a:xfrm>
              <a:prstGeom prst="rect">
                <a:avLst/>
              </a:prstGeom>
              <a:blipFill>
                <a:blip r:embed="rId9"/>
                <a:stretch>
                  <a:fillRect l="-19355" r="-35484" b="-7843"/>
                </a:stretch>
              </a:blipFill>
            </p:spPr>
            <p:txBody>
              <a:bodyPr/>
              <a:lstStyle/>
              <a:p>
                <a:r>
                  <a:rPr lang="it-IT">
                    <a:noFill/>
                  </a:rPr>
                  <a:t> </a:t>
                </a:r>
              </a:p>
            </p:txBody>
          </p:sp>
        </mc:Fallback>
      </mc:AlternateContent>
      <p:sp>
        <p:nvSpPr>
          <p:cNvPr id="17" name="Parentesi graffa aperta 16"/>
          <p:cNvSpPr/>
          <p:nvPr/>
        </p:nvSpPr>
        <p:spPr>
          <a:xfrm rot="16200000">
            <a:off x="3878127" y="4151570"/>
            <a:ext cx="933328" cy="3219535"/>
          </a:xfrm>
          <a:prstGeom prst="leftBrace">
            <a:avLst>
              <a:gd name="adj1" fmla="val 31678"/>
              <a:gd name="adj2" fmla="val 50000"/>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schemeClr val="bg1"/>
              </a:solidFill>
            </a:endParaRPr>
          </a:p>
        </p:txBody>
      </p:sp>
      <mc:AlternateContent xmlns:mc="http://schemas.openxmlformats.org/markup-compatibility/2006" xmlns:a14="http://schemas.microsoft.com/office/drawing/2010/main">
        <mc:Choice Requires="a14">
          <p:sp>
            <p:nvSpPr>
              <p:cNvPr id="18" name="CasellaDiTesto 17"/>
              <p:cNvSpPr txBox="1"/>
              <p:nvPr/>
            </p:nvSpPr>
            <p:spPr>
              <a:xfrm>
                <a:off x="6431819" y="6038614"/>
                <a:ext cx="709938" cy="531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it-IT" sz="2000" b="1" i="1" smtClean="0">
                              <a:solidFill>
                                <a:schemeClr val="bg1"/>
                              </a:solidFill>
                              <a:effectLst>
                                <a:outerShdw blurRad="38100" dist="38100" dir="2700000" algn="tl">
                                  <a:srgbClr val="000000">
                                    <a:alpha val="43137"/>
                                  </a:srgbClr>
                                </a:outerShdw>
                              </a:effectLst>
                              <a:latin typeface="Cambria Math" panose="02040503050406030204" pitchFamily="18" charset="0"/>
                            </a:rPr>
                          </m:ctrlPr>
                        </m:fPr>
                        <m:num>
                          <m:r>
                            <a:rPr lang="it-IT" sz="2000" b="1" i="1">
                              <a:solidFill>
                                <a:schemeClr val="bg1"/>
                              </a:solidFill>
                              <a:effectLst>
                                <a:outerShdw blurRad="38100" dist="38100" dir="2700000" algn="tl">
                                  <a:srgbClr val="000000">
                                    <a:alpha val="43137"/>
                                  </a:srgbClr>
                                </a:outerShdw>
                              </a:effectLst>
                              <a:latin typeface="Cambria Math" panose="02040503050406030204" pitchFamily="18" charset="0"/>
                            </a:rPr>
                            <m:t>𝒄</m:t>
                          </m:r>
                        </m:num>
                        <m:den>
                          <m:r>
                            <a:rPr lang="it-IT" sz="2000" b="1" i="1">
                              <a:solidFill>
                                <a:schemeClr val="bg1"/>
                              </a:solidFill>
                              <a:effectLst>
                                <a:outerShdw blurRad="38100" dist="38100" dir="2700000" algn="tl">
                                  <a:srgbClr val="000000">
                                    <a:alpha val="43137"/>
                                  </a:srgbClr>
                                </a:outerShdw>
                              </a:effectLst>
                              <a:latin typeface="Cambria Math" panose="02040503050406030204" pitchFamily="18" charset="0"/>
                            </a:rPr>
                            <m:t>𝒂</m:t>
                          </m:r>
                        </m:den>
                      </m:f>
                      <m:r>
                        <a:rPr lang="it-IT" sz="2000" b="1" i="1">
                          <a:solidFill>
                            <a:schemeClr val="bg1"/>
                          </a:solidFill>
                          <a:effectLst>
                            <a:outerShdw blurRad="38100" dist="38100" dir="2700000" algn="tl">
                              <a:srgbClr val="000000">
                                <a:alpha val="43137"/>
                              </a:srgbClr>
                            </a:outerShdw>
                          </a:effectLst>
                          <a:latin typeface="Cambria Math" panose="02040503050406030204" pitchFamily="18" charset="0"/>
                        </a:rPr>
                        <m:t>=</m:t>
                      </m:r>
                      <m:f>
                        <m:fPr>
                          <m:ctrlPr>
                            <a:rPr lang="it-IT" sz="2000" b="1" i="1">
                              <a:solidFill>
                                <a:schemeClr val="bg1"/>
                              </a:solidFill>
                              <a:effectLst>
                                <a:outerShdw blurRad="38100" dist="38100" dir="2700000" algn="tl">
                                  <a:srgbClr val="000000">
                                    <a:alpha val="43137"/>
                                  </a:srgbClr>
                                </a:outerShdw>
                              </a:effectLst>
                              <a:latin typeface="Cambria Math" panose="02040503050406030204" pitchFamily="18" charset="0"/>
                            </a:rPr>
                          </m:ctrlPr>
                        </m:fPr>
                        <m:num>
                          <m:r>
                            <a:rPr lang="it-IT" sz="2000" b="1" i="1">
                              <a:solidFill>
                                <a:schemeClr val="bg1"/>
                              </a:solidFill>
                              <a:effectLst>
                                <a:outerShdw blurRad="38100" dist="38100" dir="2700000" algn="tl">
                                  <a:srgbClr val="000000">
                                    <a:alpha val="43137"/>
                                  </a:srgbClr>
                                </a:outerShdw>
                              </a:effectLst>
                              <a:latin typeface="Cambria Math" panose="02040503050406030204" pitchFamily="18" charset="0"/>
                            </a:rPr>
                            <m:t>𝒂</m:t>
                          </m:r>
                        </m:num>
                        <m:den>
                          <m:r>
                            <a:rPr lang="it-IT" sz="2000" b="1" i="1">
                              <a:solidFill>
                                <a:schemeClr val="bg1"/>
                              </a:solidFill>
                              <a:effectLst>
                                <a:outerShdw blurRad="38100" dist="38100" dir="2700000" algn="tl">
                                  <a:srgbClr val="000000">
                                    <a:alpha val="43137"/>
                                  </a:srgbClr>
                                </a:outerShdw>
                              </a:effectLst>
                              <a:latin typeface="Cambria Math" panose="02040503050406030204" pitchFamily="18" charset="0"/>
                            </a:rPr>
                            <m:t>𝒃</m:t>
                          </m:r>
                        </m:den>
                      </m:f>
                    </m:oMath>
                  </m:oMathPara>
                </a14:m>
                <a:endParaRPr lang="it-IT" sz="2000" b="1" i="1" dirty="0">
                  <a:solidFill>
                    <a:schemeClr val="bg1"/>
                  </a:solidFill>
                  <a:effectLst>
                    <a:outerShdw blurRad="38100" dist="38100" dir="2700000" algn="tl">
                      <a:srgbClr val="000000">
                        <a:alpha val="43137"/>
                      </a:srgbClr>
                    </a:outerShdw>
                  </a:effectLst>
                </a:endParaRPr>
              </a:p>
            </p:txBody>
          </p:sp>
        </mc:Choice>
        <mc:Fallback xmlns="">
          <p:sp>
            <p:nvSpPr>
              <p:cNvPr id="18" name="CasellaDiTesto 17"/>
              <p:cNvSpPr txBox="1">
                <a:spLocks noRot="1" noChangeAspect="1" noMove="1" noResize="1" noEditPoints="1" noAdjustHandles="1" noChangeArrowheads="1" noChangeShapeType="1" noTextEdit="1"/>
              </p:cNvSpPr>
              <p:nvPr/>
            </p:nvSpPr>
            <p:spPr>
              <a:xfrm>
                <a:off x="6431819" y="6038614"/>
                <a:ext cx="709938" cy="531492"/>
              </a:xfrm>
              <a:prstGeom prst="rect">
                <a:avLst/>
              </a:prstGeom>
              <a:blipFill>
                <a:blip r:embed="rId10"/>
                <a:stretch>
                  <a:fillRect r="-1709" b="-8046"/>
                </a:stretch>
              </a:blipFill>
            </p:spPr>
            <p:txBody>
              <a:bodyPr/>
              <a:lstStyle/>
              <a:p>
                <a:r>
                  <a:rPr lang="it-IT">
                    <a:noFill/>
                  </a:rPr>
                  <a:t> </a:t>
                </a:r>
              </a:p>
            </p:txBody>
          </p:sp>
        </mc:Fallback>
      </mc:AlternateContent>
      <p:pic>
        <p:nvPicPr>
          <p:cNvPr id="3" name="Immagin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12596" y="1309811"/>
            <a:ext cx="4097274" cy="2707396"/>
          </a:xfrm>
          <a:prstGeom prst="rect">
            <a:avLst/>
          </a:prstGeom>
          <a:ln>
            <a:noFill/>
          </a:ln>
          <a:effectLst>
            <a:outerShdw blurRad="190500" algn="tl" rotWithShape="0">
              <a:srgbClr val="000000">
                <a:alpha val="70000"/>
              </a:srgbClr>
            </a:outerShdw>
          </a:effectLst>
        </p:spPr>
      </p:pic>
      <p:sp>
        <p:nvSpPr>
          <p:cNvPr id="36" name="Triangolo rettangolo 35"/>
          <p:cNvSpPr/>
          <p:nvPr/>
        </p:nvSpPr>
        <p:spPr>
          <a:xfrm rot="10800000">
            <a:off x="7715250" y="-2"/>
            <a:ext cx="4476750" cy="1148630"/>
          </a:xfrm>
          <a:prstGeom prst="r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Rettangolo 36"/>
          <p:cNvSpPr/>
          <p:nvPr/>
        </p:nvSpPr>
        <p:spPr>
          <a:xfrm>
            <a:off x="0" y="4944136"/>
            <a:ext cx="681433" cy="1938371"/>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Triangolo rettangolo 37"/>
          <p:cNvSpPr/>
          <p:nvPr/>
        </p:nvSpPr>
        <p:spPr>
          <a:xfrm>
            <a:off x="681433" y="4943392"/>
            <a:ext cx="3514725" cy="1925667"/>
          </a:xfrm>
          <a:prstGeom prst="r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9" name="Connettore diritto 38"/>
          <p:cNvCxnSpPr/>
          <p:nvPr/>
        </p:nvCxnSpPr>
        <p:spPr>
          <a:xfrm>
            <a:off x="681433" y="5294673"/>
            <a:ext cx="2789121" cy="1587834"/>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40" name="Connettore diritto 39"/>
          <p:cNvCxnSpPr/>
          <p:nvPr/>
        </p:nvCxnSpPr>
        <p:spPr>
          <a:xfrm flipH="1">
            <a:off x="0" y="5294673"/>
            <a:ext cx="681433" cy="0"/>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sp>
        <p:nvSpPr>
          <p:cNvPr id="41" name="CasellaDiTesto 40"/>
          <p:cNvSpPr txBox="1"/>
          <p:nvPr/>
        </p:nvSpPr>
        <p:spPr>
          <a:xfrm>
            <a:off x="7749435" y="4284009"/>
            <a:ext cx="4223595" cy="1754326"/>
          </a:xfrm>
          <a:prstGeom prst="rect">
            <a:avLst/>
          </a:prstGeom>
          <a:noFill/>
          <a:ln w="19050">
            <a:solidFill>
              <a:srgbClr val="FF9900"/>
            </a:solidFill>
            <a:prstDash val="dashDot"/>
          </a:ln>
        </p:spPr>
        <p:txBody>
          <a:bodyPr wrap="square" rtlCol="0">
            <a:spAutoFit/>
          </a:bodyPr>
          <a:lstStyle/>
          <a:p>
            <a:pPr algn="ctr"/>
            <a:r>
              <a:rPr lang="it-IT" dirty="0" smtClean="0">
                <a:solidFill>
                  <a:schemeClr val="bg1"/>
                </a:solidFill>
                <a:effectLst>
                  <a:outerShdw blurRad="38100" dist="38100" dir="2700000" algn="tl">
                    <a:srgbClr val="000000">
                      <a:alpha val="43137"/>
                    </a:srgbClr>
                  </a:outerShdw>
                </a:effectLst>
                <a:latin typeface="Arial Narrow" panose="020B0606020202030204" pitchFamily="34" charset="0"/>
              </a:rPr>
              <a:t>Una spirale </a:t>
            </a:r>
            <a:r>
              <a:rPr lang="it-IT" dirty="0">
                <a:solidFill>
                  <a:schemeClr val="bg1"/>
                </a:solidFill>
                <a:effectLst>
                  <a:outerShdw blurRad="38100" dist="38100" dir="2700000" algn="tl">
                    <a:srgbClr val="000000">
                      <a:alpha val="43137"/>
                    </a:srgbClr>
                  </a:outerShdw>
                </a:effectLst>
                <a:latin typeface="Arial Narrow" panose="020B0606020202030204" pitchFamily="34" charset="0"/>
              </a:rPr>
              <a:t>logaritmica in cui il rapporto costante tra i raggi </a:t>
            </a:r>
            <a:r>
              <a:rPr lang="it-IT" dirty="0" smtClean="0">
                <a:solidFill>
                  <a:schemeClr val="bg1"/>
                </a:solidFill>
                <a:effectLst>
                  <a:outerShdw blurRad="38100" dist="38100" dir="2700000" algn="tl">
                    <a:srgbClr val="000000">
                      <a:alpha val="43137"/>
                    </a:srgbClr>
                  </a:outerShdw>
                </a:effectLst>
                <a:latin typeface="Arial Narrow" panose="020B0606020202030204" pitchFamily="34" charset="0"/>
              </a:rPr>
              <a:t>è </a:t>
            </a:r>
            <a:r>
              <a:rPr lang="it-IT" dirty="0">
                <a:solidFill>
                  <a:schemeClr val="bg1"/>
                </a:solidFill>
                <a:effectLst>
                  <a:outerShdw blurRad="38100" dist="38100" dir="2700000" algn="tl">
                    <a:srgbClr val="000000">
                      <a:alpha val="43137"/>
                    </a:srgbClr>
                  </a:outerShdw>
                </a:effectLst>
                <a:latin typeface="Arial Narrow" panose="020B0606020202030204" pitchFamily="34" charset="0"/>
              </a:rPr>
              <a:t>pari a 1,618033989…</a:t>
            </a:r>
            <a:r>
              <a:rPr lang="it-IT"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dirty="0">
                <a:solidFill>
                  <a:schemeClr val="bg1"/>
                </a:solidFill>
                <a:effectLst>
                  <a:outerShdw blurRad="38100" dist="38100" dir="2700000" algn="tl">
                    <a:srgbClr val="000000">
                      <a:alpha val="43137"/>
                    </a:srgbClr>
                  </a:outerShdw>
                </a:effectLst>
                <a:latin typeface="Arial Narrow" panose="020B0606020202030204" pitchFamily="34" charset="0"/>
              </a:rPr>
              <a:t>si dice aurea; il rapporto fra un numero della successione di Fibonacci e il suo precedente è, al limite, (per n che tende ad infinito) pari </a:t>
            </a:r>
            <a:r>
              <a:rPr lang="it-IT" dirty="0" smtClean="0">
                <a:solidFill>
                  <a:schemeClr val="bg1"/>
                </a:solidFill>
                <a:effectLst>
                  <a:outerShdw blurRad="38100" dist="38100" dir="2700000" algn="tl">
                    <a:srgbClr val="000000">
                      <a:alpha val="43137"/>
                    </a:srgbClr>
                  </a:outerShdw>
                </a:effectLst>
                <a:latin typeface="Arial Narrow" panose="020B0606020202030204" pitchFamily="34" charset="0"/>
              </a:rPr>
              <a:t>alla radice.</a:t>
            </a:r>
            <a:endParaRPr lang="it-IT"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3274782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ttangolo 39"/>
          <p:cNvSpPr/>
          <p:nvPr/>
        </p:nvSpPr>
        <p:spPr>
          <a:xfrm>
            <a:off x="0" y="-17730"/>
            <a:ext cx="12192000" cy="692980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dirty="0"/>
          </a:p>
        </p:txBody>
      </p:sp>
      <p:cxnSp>
        <p:nvCxnSpPr>
          <p:cNvPr id="34" name="Connettore diritto 33"/>
          <p:cNvCxnSpPr>
            <a:stCxn id="17" idx="5"/>
          </p:cNvCxnSpPr>
          <p:nvPr/>
        </p:nvCxnSpPr>
        <p:spPr>
          <a:xfrm flipH="1" flipV="1">
            <a:off x="8057486" y="-17730"/>
            <a:ext cx="1" cy="1667152"/>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sp>
        <p:nvSpPr>
          <p:cNvPr id="21" name="Ovale 20"/>
          <p:cNvSpPr/>
          <p:nvPr/>
        </p:nvSpPr>
        <p:spPr>
          <a:xfrm>
            <a:off x="6986516" y="2403073"/>
            <a:ext cx="2160000" cy="2160000"/>
          </a:xfrm>
          <a:prstGeom prst="ellipse">
            <a:avLst/>
          </a:prstGeom>
          <a:solidFill>
            <a:srgbClr val="252E3B"/>
          </a:solidFill>
          <a:ln w="1905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9" name="Gruppo 18"/>
          <p:cNvGrpSpPr/>
          <p:nvPr/>
        </p:nvGrpSpPr>
        <p:grpSpPr>
          <a:xfrm>
            <a:off x="7130516" y="1537195"/>
            <a:ext cx="1872000" cy="2878520"/>
            <a:chOff x="4056609" y="2727935"/>
            <a:chExt cx="1872000" cy="2878520"/>
          </a:xfrm>
        </p:grpSpPr>
        <p:sp>
          <p:nvSpPr>
            <p:cNvPr id="18" name="Figura a mano libera 17"/>
            <p:cNvSpPr/>
            <p:nvPr/>
          </p:nvSpPr>
          <p:spPr>
            <a:xfrm>
              <a:off x="4056609" y="3094892"/>
              <a:ext cx="1872000" cy="2511563"/>
            </a:xfrm>
            <a:custGeom>
              <a:avLst/>
              <a:gdLst>
                <a:gd name="connsiteX0" fmla="*/ 604090 w 1872000"/>
                <a:gd name="connsiteY0" fmla="*/ 0 h 2511563"/>
                <a:gd name="connsiteX1" fmla="*/ 1267909 w 1872000"/>
                <a:gd name="connsiteY1" fmla="*/ 0 h 2511563"/>
                <a:gd name="connsiteX2" fmla="*/ 1470425 w 1872000"/>
                <a:gd name="connsiteY2" fmla="*/ 810062 h 2511563"/>
                <a:gd name="connsiteX3" fmla="*/ 1597852 w 1872000"/>
                <a:gd name="connsiteY3" fmla="*/ 915108 h 2511563"/>
                <a:gd name="connsiteX4" fmla="*/ 1872000 w 1872000"/>
                <a:gd name="connsiteY4" fmla="*/ 1576381 h 2511563"/>
                <a:gd name="connsiteX5" fmla="*/ 936000 w 1872000"/>
                <a:gd name="connsiteY5" fmla="*/ 2511563 h 2511563"/>
                <a:gd name="connsiteX6" fmla="*/ 0 w 1872000"/>
                <a:gd name="connsiteY6" fmla="*/ 1576381 h 2511563"/>
                <a:gd name="connsiteX7" fmla="*/ 274148 w 1872000"/>
                <a:gd name="connsiteY7" fmla="*/ 915108 h 2511563"/>
                <a:gd name="connsiteX8" fmla="*/ 401574 w 1872000"/>
                <a:gd name="connsiteY8" fmla="*/ 810063 h 2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2511563">
                  <a:moveTo>
                    <a:pt x="604090" y="0"/>
                  </a:moveTo>
                  <a:lnTo>
                    <a:pt x="1267909" y="0"/>
                  </a:lnTo>
                  <a:lnTo>
                    <a:pt x="1470425" y="810062"/>
                  </a:lnTo>
                  <a:lnTo>
                    <a:pt x="1597852" y="915108"/>
                  </a:lnTo>
                  <a:cubicBezTo>
                    <a:pt x="1767235" y="1084342"/>
                    <a:pt x="1872000" y="1318138"/>
                    <a:pt x="1872000" y="1576381"/>
                  </a:cubicBezTo>
                  <a:cubicBezTo>
                    <a:pt x="1872000" y="2092868"/>
                    <a:pt x="1452939" y="2511563"/>
                    <a:pt x="936000" y="2511563"/>
                  </a:cubicBezTo>
                  <a:cubicBezTo>
                    <a:pt x="419061" y="2511563"/>
                    <a:pt x="0" y="2092868"/>
                    <a:pt x="0" y="1576381"/>
                  </a:cubicBezTo>
                  <a:cubicBezTo>
                    <a:pt x="0" y="1318138"/>
                    <a:pt x="104765" y="1084342"/>
                    <a:pt x="274148" y="915108"/>
                  </a:cubicBezTo>
                  <a:lnTo>
                    <a:pt x="401574" y="810063"/>
                  </a:lnTo>
                  <a:close/>
                </a:path>
              </a:pathLst>
            </a:cu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igura a mano libera 14"/>
            <p:cNvSpPr/>
            <p:nvPr/>
          </p:nvSpPr>
          <p:spPr>
            <a:xfrm>
              <a:off x="4662897" y="2896276"/>
              <a:ext cx="663146" cy="288778"/>
            </a:xfrm>
            <a:custGeom>
              <a:avLst/>
              <a:gdLst>
                <a:gd name="connsiteX0" fmla="*/ 193431 w 663146"/>
                <a:gd name="connsiteY0" fmla="*/ 0 h 288778"/>
                <a:gd name="connsiteX1" fmla="*/ 465993 w 663146"/>
                <a:gd name="connsiteY1" fmla="*/ 0 h 288778"/>
                <a:gd name="connsiteX2" fmla="*/ 659424 w 663146"/>
                <a:gd name="connsiteY2" fmla="*/ 193431 h 288778"/>
                <a:gd name="connsiteX3" fmla="*/ 659424 w 663146"/>
                <a:gd name="connsiteY3" fmla="*/ 198307 h 288778"/>
                <a:gd name="connsiteX4" fmla="*/ 663146 w 663146"/>
                <a:gd name="connsiteY4" fmla="*/ 203072 h 288778"/>
                <a:gd name="connsiteX5" fmla="*/ 331573 w 663146"/>
                <a:gd name="connsiteY5" fmla="*/ 288778 h 288778"/>
                <a:gd name="connsiteX6" fmla="*/ 0 w 663146"/>
                <a:gd name="connsiteY6" fmla="*/ 203072 h 288778"/>
                <a:gd name="connsiteX7" fmla="*/ 3481 w 663146"/>
                <a:gd name="connsiteY7" fmla="*/ 198615 h 288778"/>
                <a:gd name="connsiteX8" fmla="*/ 0 w 663146"/>
                <a:gd name="connsiteY8" fmla="*/ 198615 h 288778"/>
                <a:gd name="connsiteX9" fmla="*/ 0 w 663146"/>
                <a:gd name="connsiteY9" fmla="*/ 193431 h 288778"/>
                <a:gd name="connsiteX10" fmla="*/ 193431 w 663146"/>
                <a:gd name="connsiteY10" fmla="*/ 0 h 28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3146" h="288778">
                  <a:moveTo>
                    <a:pt x="193431" y="0"/>
                  </a:moveTo>
                  <a:lnTo>
                    <a:pt x="465993" y="0"/>
                  </a:lnTo>
                  <a:cubicBezTo>
                    <a:pt x="572822" y="0"/>
                    <a:pt x="659424" y="86602"/>
                    <a:pt x="659424" y="193431"/>
                  </a:cubicBezTo>
                  <a:lnTo>
                    <a:pt x="659424" y="198307"/>
                  </a:lnTo>
                  <a:lnTo>
                    <a:pt x="663146" y="203072"/>
                  </a:lnTo>
                  <a:cubicBezTo>
                    <a:pt x="663146" y="250406"/>
                    <a:pt x="514696" y="288778"/>
                    <a:pt x="331573" y="288778"/>
                  </a:cubicBezTo>
                  <a:cubicBezTo>
                    <a:pt x="148450" y="288778"/>
                    <a:pt x="0" y="250406"/>
                    <a:pt x="0" y="203072"/>
                  </a:cubicBezTo>
                  <a:lnTo>
                    <a:pt x="3481" y="198615"/>
                  </a:lnTo>
                  <a:lnTo>
                    <a:pt x="0" y="198615"/>
                  </a:lnTo>
                  <a:lnTo>
                    <a:pt x="0" y="193431"/>
                  </a:lnTo>
                  <a:cubicBezTo>
                    <a:pt x="0" y="86602"/>
                    <a:pt x="86602" y="0"/>
                    <a:pt x="193431" y="0"/>
                  </a:cubicBezTo>
                  <a:close/>
                </a:path>
              </a:pathLst>
            </a:custGeom>
            <a:solidFill>
              <a:srgbClr val="595959"/>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igura a mano libera 15"/>
            <p:cNvSpPr/>
            <p:nvPr/>
          </p:nvSpPr>
          <p:spPr>
            <a:xfrm>
              <a:off x="4755206" y="2784049"/>
              <a:ext cx="479940" cy="224454"/>
            </a:xfrm>
            <a:custGeom>
              <a:avLst/>
              <a:gdLst>
                <a:gd name="connsiteX0" fmla="*/ 193431 w 663146"/>
                <a:gd name="connsiteY0" fmla="*/ 0 h 288778"/>
                <a:gd name="connsiteX1" fmla="*/ 465993 w 663146"/>
                <a:gd name="connsiteY1" fmla="*/ 0 h 288778"/>
                <a:gd name="connsiteX2" fmla="*/ 659424 w 663146"/>
                <a:gd name="connsiteY2" fmla="*/ 193431 h 288778"/>
                <a:gd name="connsiteX3" fmla="*/ 659424 w 663146"/>
                <a:gd name="connsiteY3" fmla="*/ 198307 h 288778"/>
                <a:gd name="connsiteX4" fmla="*/ 663146 w 663146"/>
                <a:gd name="connsiteY4" fmla="*/ 203072 h 288778"/>
                <a:gd name="connsiteX5" fmla="*/ 331573 w 663146"/>
                <a:gd name="connsiteY5" fmla="*/ 288778 h 288778"/>
                <a:gd name="connsiteX6" fmla="*/ 0 w 663146"/>
                <a:gd name="connsiteY6" fmla="*/ 203072 h 288778"/>
                <a:gd name="connsiteX7" fmla="*/ 3481 w 663146"/>
                <a:gd name="connsiteY7" fmla="*/ 198615 h 288778"/>
                <a:gd name="connsiteX8" fmla="*/ 0 w 663146"/>
                <a:gd name="connsiteY8" fmla="*/ 198615 h 288778"/>
                <a:gd name="connsiteX9" fmla="*/ 0 w 663146"/>
                <a:gd name="connsiteY9" fmla="*/ 193431 h 288778"/>
                <a:gd name="connsiteX10" fmla="*/ 193431 w 663146"/>
                <a:gd name="connsiteY10" fmla="*/ 0 h 28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3146" h="288778">
                  <a:moveTo>
                    <a:pt x="193431" y="0"/>
                  </a:moveTo>
                  <a:lnTo>
                    <a:pt x="465993" y="0"/>
                  </a:lnTo>
                  <a:cubicBezTo>
                    <a:pt x="572822" y="0"/>
                    <a:pt x="659424" y="86602"/>
                    <a:pt x="659424" y="193431"/>
                  </a:cubicBezTo>
                  <a:lnTo>
                    <a:pt x="659424" y="198307"/>
                  </a:lnTo>
                  <a:lnTo>
                    <a:pt x="663146" y="203072"/>
                  </a:lnTo>
                  <a:cubicBezTo>
                    <a:pt x="663146" y="250406"/>
                    <a:pt x="514696" y="288778"/>
                    <a:pt x="331573" y="288778"/>
                  </a:cubicBezTo>
                  <a:cubicBezTo>
                    <a:pt x="148450" y="288778"/>
                    <a:pt x="0" y="250406"/>
                    <a:pt x="0" y="203072"/>
                  </a:cubicBezTo>
                  <a:lnTo>
                    <a:pt x="3481" y="198615"/>
                  </a:lnTo>
                  <a:lnTo>
                    <a:pt x="0" y="198615"/>
                  </a:lnTo>
                  <a:lnTo>
                    <a:pt x="0" y="193431"/>
                  </a:lnTo>
                  <a:cubicBezTo>
                    <a:pt x="0" y="86602"/>
                    <a:pt x="86602" y="0"/>
                    <a:pt x="193431" y="0"/>
                  </a:cubicBezTo>
                  <a:close/>
                </a:path>
              </a:pathLst>
            </a:custGeom>
            <a:solidFill>
              <a:srgbClr val="595959"/>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igura a mano libera 16"/>
            <p:cNvSpPr/>
            <p:nvPr/>
          </p:nvSpPr>
          <p:spPr>
            <a:xfrm>
              <a:off x="4835072" y="2727935"/>
              <a:ext cx="297015" cy="112227"/>
            </a:xfrm>
            <a:custGeom>
              <a:avLst/>
              <a:gdLst>
                <a:gd name="connsiteX0" fmla="*/ 193431 w 663146"/>
                <a:gd name="connsiteY0" fmla="*/ 0 h 288778"/>
                <a:gd name="connsiteX1" fmla="*/ 465993 w 663146"/>
                <a:gd name="connsiteY1" fmla="*/ 0 h 288778"/>
                <a:gd name="connsiteX2" fmla="*/ 659424 w 663146"/>
                <a:gd name="connsiteY2" fmla="*/ 193431 h 288778"/>
                <a:gd name="connsiteX3" fmla="*/ 659424 w 663146"/>
                <a:gd name="connsiteY3" fmla="*/ 198307 h 288778"/>
                <a:gd name="connsiteX4" fmla="*/ 663146 w 663146"/>
                <a:gd name="connsiteY4" fmla="*/ 203072 h 288778"/>
                <a:gd name="connsiteX5" fmla="*/ 331573 w 663146"/>
                <a:gd name="connsiteY5" fmla="*/ 288778 h 288778"/>
                <a:gd name="connsiteX6" fmla="*/ 0 w 663146"/>
                <a:gd name="connsiteY6" fmla="*/ 203072 h 288778"/>
                <a:gd name="connsiteX7" fmla="*/ 3481 w 663146"/>
                <a:gd name="connsiteY7" fmla="*/ 198615 h 288778"/>
                <a:gd name="connsiteX8" fmla="*/ 0 w 663146"/>
                <a:gd name="connsiteY8" fmla="*/ 198615 h 288778"/>
                <a:gd name="connsiteX9" fmla="*/ 0 w 663146"/>
                <a:gd name="connsiteY9" fmla="*/ 193431 h 288778"/>
                <a:gd name="connsiteX10" fmla="*/ 193431 w 663146"/>
                <a:gd name="connsiteY10" fmla="*/ 0 h 28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3146" h="288778">
                  <a:moveTo>
                    <a:pt x="193431" y="0"/>
                  </a:moveTo>
                  <a:lnTo>
                    <a:pt x="465993" y="0"/>
                  </a:lnTo>
                  <a:cubicBezTo>
                    <a:pt x="572822" y="0"/>
                    <a:pt x="659424" y="86602"/>
                    <a:pt x="659424" y="193431"/>
                  </a:cubicBezTo>
                  <a:lnTo>
                    <a:pt x="659424" y="198307"/>
                  </a:lnTo>
                  <a:lnTo>
                    <a:pt x="663146" y="203072"/>
                  </a:lnTo>
                  <a:cubicBezTo>
                    <a:pt x="663146" y="250406"/>
                    <a:pt x="514696" y="288778"/>
                    <a:pt x="331573" y="288778"/>
                  </a:cubicBezTo>
                  <a:cubicBezTo>
                    <a:pt x="148450" y="288778"/>
                    <a:pt x="0" y="250406"/>
                    <a:pt x="0" y="203072"/>
                  </a:cubicBezTo>
                  <a:lnTo>
                    <a:pt x="3481" y="198615"/>
                  </a:lnTo>
                  <a:lnTo>
                    <a:pt x="0" y="198615"/>
                  </a:lnTo>
                  <a:lnTo>
                    <a:pt x="0" y="193431"/>
                  </a:lnTo>
                  <a:cubicBezTo>
                    <a:pt x="0" y="86602"/>
                    <a:pt x="86602" y="0"/>
                    <a:pt x="193431" y="0"/>
                  </a:cubicBezTo>
                  <a:close/>
                </a:path>
              </a:pathLst>
            </a:custGeom>
            <a:solidFill>
              <a:srgbClr val="595959"/>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0" name="Ovale 19"/>
          <p:cNvSpPr/>
          <p:nvPr/>
        </p:nvSpPr>
        <p:spPr>
          <a:xfrm>
            <a:off x="7346516" y="2763073"/>
            <a:ext cx="1440000" cy="144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77" name="Gruppo 76"/>
          <p:cNvGrpSpPr/>
          <p:nvPr/>
        </p:nvGrpSpPr>
        <p:grpSpPr>
          <a:xfrm>
            <a:off x="4160031" y="2403073"/>
            <a:ext cx="2879206" cy="720000"/>
            <a:chOff x="3814706" y="2420803"/>
            <a:chExt cx="2879206" cy="720000"/>
          </a:xfrm>
        </p:grpSpPr>
        <p:grpSp>
          <p:nvGrpSpPr>
            <p:cNvPr id="35" name="Gruppo 34"/>
            <p:cNvGrpSpPr/>
            <p:nvPr/>
          </p:nvGrpSpPr>
          <p:grpSpPr>
            <a:xfrm>
              <a:off x="5777191" y="2420803"/>
              <a:ext cx="720000" cy="720000"/>
              <a:chOff x="3913067" y="3278280"/>
              <a:chExt cx="720000" cy="720000"/>
            </a:xfrm>
          </p:grpSpPr>
          <p:sp>
            <p:nvSpPr>
              <p:cNvPr id="27" name="Ovale 26"/>
              <p:cNvSpPr/>
              <p:nvPr/>
            </p:nvSpPr>
            <p:spPr>
              <a:xfrm>
                <a:off x="3913067" y="3278280"/>
                <a:ext cx="720000" cy="720000"/>
              </a:xfrm>
              <a:prstGeom prst="ellipse">
                <a:avLst/>
              </a:prstGeom>
              <a:solidFill>
                <a:schemeClr val="bg1"/>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d</a:t>
                </a:r>
                <a:endParaRPr lang="it-IT" dirty="0"/>
              </a:p>
            </p:txBody>
          </p:sp>
          <p:pic>
            <p:nvPicPr>
              <p:cNvPr id="28" name="Immagine 27">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972785" y="3342375"/>
                <a:ext cx="600564" cy="600564"/>
              </a:xfrm>
              <a:prstGeom prst="rect">
                <a:avLst/>
              </a:prstGeom>
            </p:spPr>
          </p:pic>
        </p:grpSp>
        <p:cxnSp>
          <p:nvCxnSpPr>
            <p:cNvPr id="42" name="Connettore diritto 41"/>
            <p:cNvCxnSpPr/>
            <p:nvPr/>
          </p:nvCxnSpPr>
          <p:spPr>
            <a:xfrm>
              <a:off x="6444470" y="2982638"/>
              <a:ext cx="249442" cy="14230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6" name="Figura a mano libera 65"/>
            <p:cNvSpPr/>
            <p:nvPr/>
          </p:nvSpPr>
          <p:spPr>
            <a:xfrm>
              <a:off x="3814706" y="2477311"/>
              <a:ext cx="1914203" cy="601200"/>
            </a:xfrm>
            <a:custGeom>
              <a:avLst/>
              <a:gdLst>
                <a:gd name="connsiteX0" fmla="*/ 300600 w 1914203"/>
                <a:gd name="connsiteY0" fmla="*/ 0 h 601200"/>
                <a:gd name="connsiteX1" fmla="*/ 1727682 w 1914203"/>
                <a:gd name="connsiteY1" fmla="*/ 0 h 601200"/>
                <a:gd name="connsiteX2" fmla="*/ 1895751 w 1914203"/>
                <a:gd name="connsiteY2" fmla="*/ 51338 h 601200"/>
                <a:gd name="connsiteX3" fmla="*/ 1914202 w 1914203"/>
                <a:gd name="connsiteY3" fmla="*/ 66562 h 601200"/>
                <a:gd name="connsiteX4" fmla="*/ 1888167 w 1914203"/>
                <a:gd name="connsiteY4" fmla="*/ 88043 h 601200"/>
                <a:gd name="connsiteX5" fmla="*/ 1800123 w 1914203"/>
                <a:gd name="connsiteY5" fmla="*/ 300599 h 601200"/>
                <a:gd name="connsiteX6" fmla="*/ 1888167 w 1914203"/>
                <a:gd name="connsiteY6" fmla="*/ 513156 h 601200"/>
                <a:gd name="connsiteX7" fmla="*/ 1914203 w 1914203"/>
                <a:gd name="connsiteY7" fmla="*/ 534638 h 601200"/>
                <a:gd name="connsiteX8" fmla="*/ 1895751 w 1914203"/>
                <a:gd name="connsiteY8" fmla="*/ 549862 h 601200"/>
                <a:gd name="connsiteX9" fmla="*/ 1727682 w 1914203"/>
                <a:gd name="connsiteY9" fmla="*/ 601200 h 601200"/>
                <a:gd name="connsiteX10" fmla="*/ 300600 w 1914203"/>
                <a:gd name="connsiteY10" fmla="*/ 601200 h 601200"/>
                <a:gd name="connsiteX11" fmla="*/ 0 w 1914203"/>
                <a:gd name="connsiteY11" fmla="*/ 300600 h 601200"/>
                <a:gd name="connsiteX12" fmla="*/ 300600 w 1914203"/>
                <a:gd name="connsiteY12" fmla="*/ 0 h 6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4203" h="601200">
                  <a:moveTo>
                    <a:pt x="300600" y="0"/>
                  </a:moveTo>
                  <a:lnTo>
                    <a:pt x="1727682" y="0"/>
                  </a:lnTo>
                  <a:cubicBezTo>
                    <a:pt x="1789939" y="0"/>
                    <a:pt x="1847775" y="18926"/>
                    <a:pt x="1895751" y="51338"/>
                  </a:cubicBezTo>
                  <a:lnTo>
                    <a:pt x="1914202" y="66562"/>
                  </a:lnTo>
                  <a:lnTo>
                    <a:pt x="1888167" y="88043"/>
                  </a:lnTo>
                  <a:cubicBezTo>
                    <a:pt x="1833769" y="142441"/>
                    <a:pt x="1800123" y="217591"/>
                    <a:pt x="1800123" y="300599"/>
                  </a:cubicBezTo>
                  <a:cubicBezTo>
                    <a:pt x="1800123" y="383608"/>
                    <a:pt x="1833769" y="458758"/>
                    <a:pt x="1888167" y="513156"/>
                  </a:cubicBezTo>
                  <a:lnTo>
                    <a:pt x="1914203" y="534638"/>
                  </a:lnTo>
                  <a:lnTo>
                    <a:pt x="1895751" y="549862"/>
                  </a:lnTo>
                  <a:cubicBezTo>
                    <a:pt x="1847775" y="582274"/>
                    <a:pt x="1789939" y="601200"/>
                    <a:pt x="1727682" y="601200"/>
                  </a:cubicBezTo>
                  <a:lnTo>
                    <a:pt x="300600" y="601200"/>
                  </a:lnTo>
                  <a:cubicBezTo>
                    <a:pt x="134583" y="601200"/>
                    <a:pt x="0" y="466617"/>
                    <a:pt x="0" y="300600"/>
                  </a:cubicBezTo>
                  <a:cubicBezTo>
                    <a:pt x="0" y="134583"/>
                    <a:pt x="134583" y="0"/>
                    <a:pt x="300600" y="0"/>
                  </a:cubicBez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effectLst>
                    <a:outerShdw blurRad="38100" dist="38100" dir="2700000" algn="tl">
                      <a:srgbClr val="000000">
                        <a:alpha val="43137"/>
                      </a:srgbClr>
                    </a:outerShdw>
                  </a:effectLst>
                  <a:latin typeface="Arial Narrow" panose="020B0606020202030204" pitchFamily="34" charset="0"/>
                </a:rPr>
                <a:t>Alessandro </a:t>
              </a:r>
              <a:r>
                <a:rPr lang="it-IT" b="1" dirty="0" err="1" smtClean="0">
                  <a:effectLst>
                    <a:outerShdw blurRad="38100" dist="38100" dir="2700000" algn="tl">
                      <a:srgbClr val="000000">
                        <a:alpha val="43137"/>
                      </a:srgbClr>
                    </a:outerShdw>
                  </a:effectLst>
                  <a:latin typeface="Arial Narrow" panose="020B0606020202030204" pitchFamily="34" charset="0"/>
                </a:rPr>
                <a:t>Micali</a:t>
              </a:r>
              <a:endParaRPr lang="it-IT" b="1" dirty="0">
                <a:effectLst>
                  <a:outerShdw blurRad="38100" dist="38100" dir="2700000" algn="tl">
                    <a:srgbClr val="000000">
                      <a:alpha val="43137"/>
                    </a:srgbClr>
                  </a:outerShdw>
                </a:effectLst>
                <a:latin typeface="Arial Narrow" panose="020B0606020202030204" pitchFamily="34" charset="0"/>
              </a:endParaRPr>
            </a:p>
          </p:txBody>
        </p:sp>
      </p:grpSp>
      <p:grpSp>
        <p:nvGrpSpPr>
          <p:cNvPr id="73" name="Gruppo 72"/>
          <p:cNvGrpSpPr/>
          <p:nvPr/>
        </p:nvGrpSpPr>
        <p:grpSpPr>
          <a:xfrm>
            <a:off x="9091112" y="2403073"/>
            <a:ext cx="2990781" cy="720000"/>
            <a:chOff x="8745787" y="2420803"/>
            <a:chExt cx="2990781" cy="720000"/>
          </a:xfrm>
        </p:grpSpPr>
        <p:cxnSp>
          <p:nvCxnSpPr>
            <p:cNvPr id="52" name="Connettore diritto 51"/>
            <p:cNvCxnSpPr/>
            <p:nvPr/>
          </p:nvCxnSpPr>
          <p:spPr>
            <a:xfrm flipH="1">
              <a:off x="8745787" y="2900484"/>
              <a:ext cx="297220" cy="18497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9" name="Gruppo 38"/>
            <p:cNvGrpSpPr/>
            <p:nvPr/>
          </p:nvGrpSpPr>
          <p:grpSpPr>
            <a:xfrm>
              <a:off x="8945191" y="2420803"/>
              <a:ext cx="720000" cy="720000"/>
              <a:chOff x="7327884" y="3278280"/>
              <a:chExt cx="720000" cy="720000"/>
            </a:xfrm>
          </p:grpSpPr>
          <p:sp>
            <p:nvSpPr>
              <p:cNvPr id="26" name="Ovale 25"/>
              <p:cNvSpPr/>
              <p:nvPr/>
            </p:nvSpPr>
            <p:spPr>
              <a:xfrm>
                <a:off x="7327884" y="3278280"/>
                <a:ext cx="720000" cy="720000"/>
              </a:xfrm>
              <a:prstGeom prst="ellipse">
                <a:avLst/>
              </a:prstGeom>
              <a:solidFill>
                <a:schemeClr val="bg1"/>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d</a:t>
                </a:r>
                <a:endParaRPr lang="it-IT" dirty="0"/>
              </a:p>
            </p:txBody>
          </p:sp>
          <p:pic>
            <p:nvPicPr>
              <p:cNvPr id="31" name="Immagine 3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5104" y="3310066"/>
                <a:ext cx="601200" cy="601200"/>
              </a:xfrm>
              <a:prstGeom prst="rect">
                <a:avLst/>
              </a:prstGeom>
            </p:spPr>
          </p:pic>
        </p:grpSp>
        <p:sp>
          <p:nvSpPr>
            <p:cNvPr id="69" name="Figura a mano libera 68"/>
            <p:cNvSpPr/>
            <p:nvPr/>
          </p:nvSpPr>
          <p:spPr>
            <a:xfrm>
              <a:off x="9711757" y="2477311"/>
              <a:ext cx="2024811" cy="601200"/>
            </a:xfrm>
            <a:custGeom>
              <a:avLst/>
              <a:gdLst>
                <a:gd name="connsiteX0" fmla="*/ 150300 w 1877982"/>
                <a:gd name="connsiteY0" fmla="*/ 0 h 601200"/>
                <a:gd name="connsiteX1" fmla="*/ 1577382 w 1877982"/>
                <a:gd name="connsiteY1" fmla="*/ 0 h 601200"/>
                <a:gd name="connsiteX2" fmla="*/ 1877982 w 1877982"/>
                <a:gd name="connsiteY2" fmla="*/ 300600 h 601200"/>
                <a:gd name="connsiteX3" fmla="*/ 1577382 w 1877982"/>
                <a:gd name="connsiteY3" fmla="*/ 601200 h 601200"/>
                <a:gd name="connsiteX4" fmla="*/ 150300 w 1877982"/>
                <a:gd name="connsiteY4" fmla="*/ 601200 h 601200"/>
                <a:gd name="connsiteX5" fmla="*/ 33293 w 1877982"/>
                <a:gd name="connsiteY5" fmla="*/ 577578 h 601200"/>
                <a:gd name="connsiteX6" fmla="*/ 0 w 1877982"/>
                <a:gd name="connsiteY6" fmla="*/ 559507 h 601200"/>
                <a:gd name="connsiteX7" fmla="*/ 17769 w 1877982"/>
                <a:gd name="connsiteY7" fmla="*/ 549862 h 601200"/>
                <a:gd name="connsiteX8" fmla="*/ 150300 w 1877982"/>
                <a:gd name="connsiteY8" fmla="*/ 300600 h 601200"/>
                <a:gd name="connsiteX9" fmla="*/ 17769 w 1877982"/>
                <a:gd name="connsiteY9" fmla="*/ 51338 h 601200"/>
                <a:gd name="connsiteX10" fmla="*/ 0 w 1877982"/>
                <a:gd name="connsiteY10" fmla="*/ 41693 h 601200"/>
                <a:gd name="connsiteX11" fmla="*/ 33293 w 1877982"/>
                <a:gd name="connsiteY11" fmla="*/ 23623 h 601200"/>
                <a:gd name="connsiteX12" fmla="*/ 150300 w 1877982"/>
                <a:gd name="connsiteY12" fmla="*/ 0 h 6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7982" h="601200">
                  <a:moveTo>
                    <a:pt x="150300" y="0"/>
                  </a:moveTo>
                  <a:lnTo>
                    <a:pt x="1577382" y="0"/>
                  </a:lnTo>
                  <a:cubicBezTo>
                    <a:pt x="1743399" y="0"/>
                    <a:pt x="1877982" y="134583"/>
                    <a:pt x="1877982" y="300600"/>
                  </a:cubicBezTo>
                  <a:cubicBezTo>
                    <a:pt x="1877982" y="466617"/>
                    <a:pt x="1743399" y="601200"/>
                    <a:pt x="1577382" y="601200"/>
                  </a:cubicBezTo>
                  <a:lnTo>
                    <a:pt x="150300" y="601200"/>
                  </a:lnTo>
                  <a:cubicBezTo>
                    <a:pt x="108796" y="601200"/>
                    <a:pt x="69256" y="592789"/>
                    <a:pt x="33293" y="577578"/>
                  </a:cubicBezTo>
                  <a:lnTo>
                    <a:pt x="0" y="559507"/>
                  </a:lnTo>
                  <a:lnTo>
                    <a:pt x="17769" y="549862"/>
                  </a:lnTo>
                  <a:cubicBezTo>
                    <a:pt x="97729" y="495842"/>
                    <a:pt x="150300" y="404361"/>
                    <a:pt x="150300" y="300600"/>
                  </a:cubicBezTo>
                  <a:cubicBezTo>
                    <a:pt x="150300" y="196840"/>
                    <a:pt x="97729" y="105358"/>
                    <a:pt x="17769" y="51338"/>
                  </a:cubicBezTo>
                  <a:lnTo>
                    <a:pt x="0" y="41693"/>
                  </a:lnTo>
                  <a:lnTo>
                    <a:pt x="33293" y="23623"/>
                  </a:lnTo>
                  <a:cubicBezTo>
                    <a:pt x="69256" y="8412"/>
                    <a:pt x="108796" y="0"/>
                    <a:pt x="150300" y="0"/>
                  </a:cubicBez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effectLst>
                    <a:outerShdw blurRad="38100" dist="38100" dir="2700000" algn="tl">
                      <a:srgbClr val="000000">
                        <a:alpha val="43137"/>
                      </a:srgbClr>
                    </a:outerShdw>
                  </a:effectLst>
                  <a:latin typeface="Arial Narrow" panose="020B0606020202030204" pitchFamily="34" charset="0"/>
                </a:rPr>
                <a:t>   Alessandro </a:t>
              </a:r>
              <a:r>
                <a:rPr lang="it-IT" b="1" dirty="0" err="1" smtClean="0">
                  <a:effectLst>
                    <a:outerShdw blurRad="38100" dist="38100" dir="2700000" algn="tl">
                      <a:srgbClr val="000000">
                        <a:alpha val="43137"/>
                      </a:srgbClr>
                    </a:outerShdw>
                  </a:effectLst>
                  <a:latin typeface="Arial Narrow" panose="020B0606020202030204" pitchFamily="34" charset="0"/>
                </a:rPr>
                <a:t>Micali</a:t>
              </a:r>
              <a:endParaRPr lang="it-IT" b="1" dirty="0">
                <a:effectLst>
                  <a:outerShdw blurRad="38100" dist="38100" dir="2700000" algn="tl">
                    <a:srgbClr val="000000">
                      <a:alpha val="43137"/>
                    </a:srgbClr>
                  </a:outerShdw>
                </a:effectLst>
                <a:latin typeface="Arial Narrow" panose="020B0606020202030204" pitchFamily="34" charset="0"/>
              </a:endParaRPr>
            </a:p>
          </p:txBody>
        </p:sp>
      </p:grpSp>
      <p:grpSp>
        <p:nvGrpSpPr>
          <p:cNvPr id="74" name="Gruppo 73"/>
          <p:cNvGrpSpPr/>
          <p:nvPr/>
        </p:nvGrpSpPr>
        <p:grpSpPr>
          <a:xfrm>
            <a:off x="8952605" y="4092759"/>
            <a:ext cx="2957972" cy="776667"/>
            <a:chOff x="8607280" y="4110489"/>
            <a:chExt cx="2957972" cy="776667"/>
          </a:xfrm>
        </p:grpSpPr>
        <p:grpSp>
          <p:nvGrpSpPr>
            <p:cNvPr id="38" name="Gruppo 37"/>
            <p:cNvGrpSpPr/>
            <p:nvPr/>
          </p:nvGrpSpPr>
          <p:grpSpPr>
            <a:xfrm>
              <a:off x="8801191" y="4167156"/>
              <a:ext cx="720000" cy="720000"/>
              <a:chOff x="7044964" y="5024633"/>
              <a:chExt cx="720000" cy="720000"/>
            </a:xfrm>
          </p:grpSpPr>
          <p:sp>
            <p:nvSpPr>
              <p:cNvPr id="24" name="Ovale 23"/>
              <p:cNvSpPr/>
              <p:nvPr/>
            </p:nvSpPr>
            <p:spPr>
              <a:xfrm>
                <a:off x="7044964" y="5024633"/>
                <a:ext cx="720000" cy="720000"/>
              </a:xfrm>
              <a:prstGeom prst="ellipse">
                <a:avLst/>
              </a:prstGeom>
              <a:solidFill>
                <a:schemeClr val="bg1"/>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d</a:t>
                </a:r>
                <a:endParaRPr lang="it-IT" dirty="0"/>
              </a:p>
            </p:txBody>
          </p:sp>
          <p:pic>
            <p:nvPicPr>
              <p:cNvPr id="29" name="Immagine 2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104364" y="5084033"/>
                <a:ext cx="601200" cy="601200"/>
              </a:xfrm>
              <a:prstGeom prst="rect">
                <a:avLst/>
              </a:prstGeom>
            </p:spPr>
          </p:pic>
        </p:grpSp>
        <p:cxnSp>
          <p:nvCxnSpPr>
            <p:cNvPr id="48" name="Connettore diritto 47"/>
            <p:cNvCxnSpPr/>
            <p:nvPr/>
          </p:nvCxnSpPr>
          <p:spPr>
            <a:xfrm flipH="1" flipV="1">
              <a:off x="8607280" y="4110489"/>
              <a:ext cx="277014" cy="22940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Figura a mano libera 69"/>
            <p:cNvSpPr/>
            <p:nvPr/>
          </p:nvSpPr>
          <p:spPr>
            <a:xfrm>
              <a:off x="9540441" y="4211395"/>
              <a:ext cx="2024811" cy="601200"/>
            </a:xfrm>
            <a:custGeom>
              <a:avLst/>
              <a:gdLst>
                <a:gd name="connsiteX0" fmla="*/ 150300 w 1877982"/>
                <a:gd name="connsiteY0" fmla="*/ 0 h 601200"/>
                <a:gd name="connsiteX1" fmla="*/ 1577382 w 1877982"/>
                <a:gd name="connsiteY1" fmla="*/ 0 h 601200"/>
                <a:gd name="connsiteX2" fmla="*/ 1877982 w 1877982"/>
                <a:gd name="connsiteY2" fmla="*/ 300600 h 601200"/>
                <a:gd name="connsiteX3" fmla="*/ 1577382 w 1877982"/>
                <a:gd name="connsiteY3" fmla="*/ 601200 h 601200"/>
                <a:gd name="connsiteX4" fmla="*/ 150300 w 1877982"/>
                <a:gd name="connsiteY4" fmla="*/ 601200 h 601200"/>
                <a:gd name="connsiteX5" fmla="*/ 33293 w 1877982"/>
                <a:gd name="connsiteY5" fmla="*/ 577578 h 601200"/>
                <a:gd name="connsiteX6" fmla="*/ 0 w 1877982"/>
                <a:gd name="connsiteY6" fmla="*/ 559507 h 601200"/>
                <a:gd name="connsiteX7" fmla="*/ 17769 w 1877982"/>
                <a:gd name="connsiteY7" fmla="*/ 549862 h 601200"/>
                <a:gd name="connsiteX8" fmla="*/ 150300 w 1877982"/>
                <a:gd name="connsiteY8" fmla="*/ 300600 h 601200"/>
                <a:gd name="connsiteX9" fmla="*/ 17769 w 1877982"/>
                <a:gd name="connsiteY9" fmla="*/ 51338 h 601200"/>
                <a:gd name="connsiteX10" fmla="*/ 0 w 1877982"/>
                <a:gd name="connsiteY10" fmla="*/ 41693 h 601200"/>
                <a:gd name="connsiteX11" fmla="*/ 33293 w 1877982"/>
                <a:gd name="connsiteY11" fmla="*/ 23623 h 601200"/>
                <a:gd name="connsiteX12" fmla="*/ 150300 w 1877982"/>
                <a:gd name="connsiteY12" fmla="*/ 0 h 6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7982" h="601200">
                  <a:moveTo>
                    <a:pt x="150300" y="0"/>
                  </a:moveTo>
                  <a:lnTo>
                    <a:pt x="1577382" y="0"/>
                  </a:lnTo>
                  <a:cubicBezTo>
                    <a:pt x="1743399" y="0"/>
                    <a:pt x="1877982" y="134583"/>
                    <a:pt x="1877982" y="300600"/>
                  </a:cubicBezTo>
                  <a:cubicBezTo>
                    <a:pt x="1877982" y="466617"/>
                    <a:pt x="1743399" y="601200"/>
                    <a:pt x="1577382" y="601200"/>
                  </a:cubicBezTo>
                  <a:lnTo>
                    <a:pt x="150300" y="601200"/>
                  </a:lnTo>
                  <a:cubicBezTo>
                    <a:pt x="108796" y="601200"/>
                    <a:pt x="69256" y="592789"/>
                    <a:pt x="33293" y="577578"/>
                  </a:cubicBezTo>
                  <a:lnTo>
                    <a:pt x="0" y="559507"/>
                  </a:lnTo>
                  <a:lnTo>
                    <a:pt x="17769" y="549862"/>
                  </a:lnTo>
                  <a:cubicBezTo>
                    <a:pt x="97729" y="495842"/>
                    <a:pt x="150300" y="404361"/>
                    <a:pt x="150300" y="300600"/>
                  </a:cubicBezTo>
                  <a:cubicBezTo>
                    <a:pt x="150300" y="196840"/>
                    <a:pt x="97729" y="105358"/>
                    <a:pt x="17769" y="51338"/>
                  </a:cubicBezTo>
                  <a:lnTo>
                    <a:pt x="0" y="41693"/>
                  </a:lnTo>
                  <a:lnTo>
                    <a:pt x="33293" y="23623"/>
                  </a:lnTo>
                  <a:cubicBezTo>
                    <a:pt x="69256" y="8412"/>
                    <a:pt x="108796" y="0"/>
                    <a:pt x="150300" y="0"/>
                  </a:cubicBez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effectLst>
                    <a:outerShdw blurRad="38100" dist="38100" dir="2700000" algn="tl">
                      <a:srgbClr val="000000">
                        <a:alpha val="43137"/>
                      </a:srgbClr>
                    </a:outerShdw>
                  </a:effectLst>
                  <a:latin typeface="Arial Narrow" panose="020B0606020202030204" pitchFamily="34" charset="0"/>
                </a:rPr>
                <a:t>Dario </a:t>
              </a:r>
              <a:r>
                <a:rPr lang="it-IT" b="1" dirty="0" err="1" smtClean="0">
                  <a:effectLst>
                    <a:outerShdw blurRad="38100" dist="38100" dir="2700000" algn="tl">
                      <a:srgbClr val="000000">
                        <a:alpha val="43137"/>
                      </a:srgbClr>
                    </a:outerShdw>
                  </a:effectLst>
                  <a:latin typeface="Arial Narrow" panose="020B0606020202030204" pitchFamily="34" charset="0"/>
                </a:rPr>
                <a:t>Maimone</a:t>
              </a:r>
              <a:endParaRPr lang="it-IT" b="1" dirty="0">
                <a:effectLst>
                  <a:outerShdw blurRad="38100" dist="38100" dir="2700000" algn="tl">
                    <a:srgbClr val="000000">
                      <a:alpha val="43137"/>
                    </a:srgbClr>
                  </a:outerShdw>
                </a:effectLst>
                <a:latin typeface="Arial Narrow" panose="020B0606020202030204" pitchFamily="34" charset="0"/>
              </a:endParaRPr>
            </a:p>
          </p:txBody>
        </p:sp>
      </p:grpSp>
      <p:grpSp>
        <p:nvGrpSpPr>
          <p:cNvPr id="75" name="Gruppo 74"/>
          <p:cNvGrpSpPr/>
          <p:nvPr/>
        </p:nvGrpSpPr>
        <p:grpSpPr>
          <a:xfrm>
            <a:off x="7706516" y="4563073"/>
            <a:ext cx="2769570" cy="996031"/>
            <a:chOff x="7361191" y="4580803"/>
            <a:chExt cx="2769570" cy="996031"/>
          </a:xfrm>
        </p:grpSpPr>
        <p:grpSp>
          <p:nvGrpSpPr>
            <p:cNvPr id="37" name="Gruppo 36"/>
            <p:cNvGrpSpPr/>
            <p:nvPr/>
          </p:nvGrpSpPr>
          <p:grpSpPr>
            <a:xfrm>
              <a:off x="7361191" y="4856834"/>
              <a:ext cx="720000" cy="720000"/>
              <a:chOff x="5604964" y="5714311"/>
              <a:chExt cx="720000" cy="720000"/>
            </a:xfrm>
          </p:grpSpPr>
          <p:sp>
            <p:nvSpPr>
              <p:cNvPr id="23" name="Ovale 22"/>
              <p:cNvSpPr/>
              <p:nvPr/>
            </p:nvSpPr>
            <p:spPr>
              <a:xfrm>
                <a:off x="5604964" y="5714311"/>
                <a:ext cx="720000" cy="720000"/>
              </a:xfrm>
              <a:prstGeom prst="ellipse">
                <a:avLst/>
              </a:prstGeom>
              <a:solidFill>
                <a:schemeClr val="bg1"/>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 name="Immagine 29">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74190" y="5714311"/>
                <a:ext cx="601200" cy="601200"/>
              </a:xfrm>
              <a:prstGeom prst="rect">
                <a:avLst/>
              </a:prstGeom>
            </p:spPr>
          </p:pic>
        </p:grpSp>
        <p:cxnSp>
          <p:nvCxnSpPr>
            <p:cNvPr id="46" name="Connettore diritto 45"/>
            <p:cNvCxnSpPr/>
            <p:nvPr/>
          </p:nvCxnSpPr>
          <p:spPr>
            <a:xfrm flipV="1">
              <a:off x="7721191" y="4580803"/>
              <a:ext cx="0" cy="24695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1" name="Figura a mano libera 70"/>
            <p:cNvSpPr/>
            <p:nvPr/>
          </p:nvSpPr>
          <p:spPr>
            <a:xfrm>
              <a:off x="8105950" y="4945230"/>
              <a:ext cx="2024811" cy="601200"/>
            </a:xfrm>
            <a:custGeom>
              <a:avLst/>
              <a:gdLst>
                <a:gd name="connsiteX0" fmla="*/ 150300 w 1877982"/>
                <a:gd name="connsiteY0" fmla="*/ 0 h 601200"/>
                <a:gd name="connsiteX1" fmla="*/ 1577382 w 1877982"/>
                <a:gd name="connsiteY1" fmla="*/ 0 h 601200"/>
                <a:gd name="connsiteX2" fmla="*/ 1877982 w 1877982"/>
                <a:gd name="connsiteY2" fmla="*/ 300600 h 601200"/>
                <a:gd name="connsiteX3" fmla="*/ 1577382 w 1877982"/>
                <a:gd name="connsiteY3" fmla="*/ 601200 h 601200"/>
                <a:gd name="connsiteX4" fmla="*/ 150300 w 1877982"/>
                <a:gd name="connsiteY4" fmla="*/ 601200 h 601200"/>
                <a:gd name="connsiteX5" fmla="*/ 33293 w 1877982"/>
                <a:gd name="connsiteY5" fmla="*/ 577578 h 601200"/>
                <a:gd name="connsiteX6" fmla="*/ 0 w 1877982"/>
                <a:gd name="connsiteY6" fmla="*/ 559507 h 601200"/>
                <a:gd name="connsiteX7" fmla="*/ 17769 w 1877982"/>
                <a:gd name="connsiteY7" fmla="*/ 549862 h 601200"/>
                <a:gd name="connsiteX8" fmla="*/ 150300 w 1877982"/>
                <a:gd name="connsiteY8" fmla="*/ 300600 h 601200"/>
                <a:gd name="connsiteX9" fmla="*/ 17769 w 1877982"/>
                <a:gd name="connsiteY9" fmla="*/ 51338 h 601200"/>
                <a:gd name="connsiteX10" fmla="*/ 0 w 1877982"/>
                <a:gd name="connsiteY10" fmla="*/ 41693 h 601200"/>
                <a:gd name="connsiteX11" fmla="*/ 33293 w 1877982"/>
                <a:gd name="connsiteY11" fmla="*/ 23623 h 601200"/>
                <a:gd name="connsiteX12" fmla="*/ 150300 w 1877982"/>
                <a:gd name="connsiteY12" fmla="*/ 0 h 6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7982" h="601200">
                  <a:moveTo>
                    <a:pt x="150300" y="0"/>
                  </a:moveTo>
                  <a:lnTo>
                    <a:pt x="1577382" y="0"/>
                  </a:lnTo>
                  <a:cubicBezTo>
                    <a:pt x="1743399" y="0"/>
                    <a:pt x="1877982" y="134583"/>
                    <a:pt x="1877982" y="300600"/>
                  </a:cubicBezTo>
                  <a:cubicBezTo>
                    <a:pt x="1877982" y="466617"/>
                    <a:pt x="1743399" y="601200"/>
                    <a:pt x="1577382" y="601200"/>
                  </a:cubicBezTo>
                  <a:lnTo>
                    <a:pt x="150300" y="601200"/>
                  </a:lnTo>
                  <a:cubicBezTo>
                    <a:pt x="108796" y="601200"/>
                    <a:pt x="69256" y="592789"/>
                    <a:pt x="33293" y="577578"/>
                  </a:cubicBezTo>
                  <a:lnTo>
                    <a:pt x="0" y="559507"/>
                  </a:lnTo>
                  <a:lnTo>
                    <a:pt x="17769" y="549862"/>
                  </a:lnTo>
                  <a:cubicBezTo>
                    <a:pt x="97729" y="495842"/>
                    <a:pt x="150300" y="404361"/>
                    <a:pt x="150300" y="300600"/>
                  </a:cubicBezTo>
                  <a:cubicBezTo>
                    <a:pt x="150300" y="196840"/>
                    <a:pt x="97729" y="105358"/>
                    <a:pt x="17769" y="51338"/>
                  </a:cubicBezTo>
                  <a:lnTo>
                    <a:pt x="0" y="41693"/>
                  </a:lnTo>
                  <a:lnTo>
                    <a:pt x="33293" y="23623"/>
                  </a:lnTo>
                  <a:cubicBezTo>
                    <a:pt x="69256" y="8412"/>
                    <a:pt x="108796" y="0"/>
                    <a:pt x="150300" y="0"/>
                  </a:cubicBez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effectLst>
                    <a:outerShdw blurRad="38100" dist="38100" dir="2700000" algn="tl">
                      <a:srgbClr val="000000">
                        <a:alpha val="43137"/>
                      </a:srgbClr>
                    </a:outerShdw>
                  </a:effectLst>
                  <a:latin typeface="Arial Narrow" panose="020B0606020202030204" pitchFamily="34" charset="0"/>
                </a:rPr>
                <a:t>Daniele Barbaro</a:t>
              </a:r>
              <a:endParaRPr lang="it-IT" b="1" dirty="0">
                <a:effectLst>
                  <a:outerShdw blurRad="38100" dist="38100" dir="2700000" algn="tl">
                    <a:srgbClr val="000000">
                      <a:alpha val="43137"/>
                    </a:srgbClr>
                  </a:outerShdw>
                </a:effectLst>
                <a:latin typeface="Arial Narrow" panose="020B0606020202030204" pitchFamily="34" charset="0"/>
              </a:endParaRPr>
            </a:p>
          </p:txBody>
        </p:sp>
      </p:grpSp>
      <p:grpSp>
        <p:nvGrpSpPr>
          <p:cNvPr id="76" name="Gruppo 75"/>
          <p:cNvGrpSpPr/>
          <p:nvPr/>
        </p:nvGrpSpPr>
        <p:grpSpPr>
          <a:xfrm>
            <a:off x="4268031" y="4093690"/>
            <a:ext cx="2891868" cy="775736"/>
            <a:chOff x="3922706" y="4111420"/>
            <a:chExt cx="2891868" cy="775736"/>
          </a:xfrm>
        </p:grpSpPr>
        <p:grpSp>
          <p:nvGrpSpPr>
            <p:cNvPr id="36" name="Gruppo 35"/>
            <p:cNvGrpSpPr/>
            <p:nvPr/>
          </p:nvGrpSpPr>
          <p:grpSpPr>
            <a:xfrm>
              <a:off x="5921191" y="4167156"/>
              <a:ext cx="720000" cy="720000"/>
              <a:chOff x="4164964" y="5024633"/>
              <a:chExt cx="720000" cy="720000"/>
            </a:xfrm>
          </p:grpSpPr>
          <p:sp>
            <p:nvSpPr>
              <p:cNvPr id="25" name="Ovale 24"/>
              <p:cNvSpPr/>
              <p:nvPr/>
            </p:nvSpPr>
            <p:spPr>
              <a:xfrm>
                <a:off x="4164964" y="5024633"/>
                <a:ext cx="720000" cy="720000"/>
              </a:xfrm>
              <a:prstGeom prst="ellipse">
                <a:avLst/>
              </a:prstGeom>
              <a:solidFill>
                <a:schemeClr val="bg1"/>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d</a:t>
                </a:r>
                <a:endParaRPr lang="it-IT" dirty="0"/>
              </a:p>
            </p:txBody>
          </p:sp>
          <p:pic>
            <p:nvPicPr>
              <p:cNvPr id="32" name="Immagine 31">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34190" y="5113111"/>
                <a:ext cx="601200" cy="601200"/>
              </a:xfrm>
              <a:prstGeom prst="rect">
                <a:avLst/>
              </a:prstGeom>
            </p:spPr>
          </p:pic>
        </p:grpSp>
        <p:cxnSp>
          <p:nvCxnSpPr>
            <p:cNvPr id="44" name="Connettore diritto 43"/>
            <p:cNvCxnSpPr/>
            <p:nvPr/>
          </p:nvCxnSpPr>
          <p:spPr>
            <a:xfrm flipV="1">
              <a:off x="6569191" y="4111420"/>
              <a:ext cx="245383" cy="19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Figura a mano libera 71"/>
            <p:cNvSpPr/>
            <p:nvPr/>
          </p:nvSpPr>
          <p:spPr>
            <a:xfrm>
              <a:off x="3922706" y="4241057"/>
              <a:ext cx="1914203" cy="601200"/>
            </a:xfrm>
            <a:custGeom>
              <a:avLst/>
              <a:gdLst>
                <a:gd name="connsiteX0" fmla="*/ 300600 w 1914203"/>
                <a:gd name="connsiteY0" fmla="*/ 0 h 601200"/>
                <a:gd name="connsiteX1" fmla="*/ 1727682 w 1914203"/>
                <a:gd name="connsiteY1" fmla="*/ 0 h 601200"/>
                <a:gd name="connsiteX2" fmla="*/ 1895751 w 1914203"/>
                <a:gd name="connsiteY2" fmla="*/ 51338 h 601200"/>
                <a:gd name="connsiteX3" fmla="*/ 1914202 w 1914203"/>
                <a:gd name="connsiteY3" fmla="*/ 66562 h 601200"/>
                <a:gd name="connsiteX4" fmla="*/ 1888167 w 1914203"/>
                <a:gd name="connsiteY4" fmla="*/ 88043 h 601200"/>
                <a:gd name="connsiteX5" fmla="*/ 1800123 w 1914203"/>
                <a:gd name="connsiteY5" fmla="*/ 300599 h 601200"/>
                <a:gd name="connsiteX6" fmla="*/ 1888167 w 1914203"/>
                <a:gd name="connsiteY6" fmla="*/ 513156 h 601200"/>
                <a:gd name="connsiteX7" fmla="*/ 1914203 w 1914203"/>
                <a:gd name="connsiteY7" fmla="*/ 534638 h 601200"/>
                <a:gd name="connsiteX8" fmla="*/ 1895751 w 1914203"/>
                <a:gd name="connsiteY8" fmla="*/ 549862 h 601200"/>
                <a:gd name="connsiteX9" fmla="*/ 1727682 w 1914203"/>
                <a:gd name="connsiteY9" fmla="*/ 601200 h 601200"/>
                <a:gd name="connsiteX10" fmla="*/ 300600 w 1914203"/>
                <a:gd name="connsiteY10" fmla="*/ 601200 h 601200"/>
                <a:gd name="connsiteX11" fmla="*/ 0 w 1914203"/>
                <a:gd name="connsiteY11" fmla="*/ 300600 h 601200"/>
                <a:gd name="connsiteX12" fmla="*/ 300600 w 1914203"/>
                <a:gd name="connsiteY12" fmla="*/ 0 h 6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4203" h="601200">
                  <a:moveTo>
                    <a:pt x="300600" y="0"/>
                  </a:moveTo>
                  <a:lnTo>
                    <a:pt x="1727682" y="0"/>
                  </a:lnTo>
                  <a:cubicBezTo>
                    <a:pt x="1789939" y="0"/>
                    <a:pt x="1847775" y="18926"/>
                    <a:pt x="1895751" y="51338"/>
                  </a:cubicBezTo>
                  <a:lnTo>
                    <a:pt x="1914202" y="66562"/>
                  </a:lnTo>
                  <a:lnTo>
                    <a:pt x="1888167" y="88043"/>
                  </a:lnTo>
                  <a:cubicBezTo>
                    <a:pt x="1833769" y="142441"/>
                    <a:pt x="1800123" y="217591"/>
                    <a:pt x="1800123" y="300599"/>
                  </a:cubicBezTo>
                  <a:cubicBezTo>
                    <a:pt x="1800123" y="383608"/>
                    <a:pt x="1833769" y="458758"/>
                    <a:pt x="1888167" y="513156"/>
                  </a:cubicBezTo>
                  <a:lnTo>
                    <a:pt x="1914203" y="534638"/>
                  </a:lnTo>
                  <a:lnTo>
                    <a:pt x="1895751" y="549862"/>
                  </a:lnTo>
                  <a:cubicBezTo>
                    <a:pt x="1847775" y="582274"/>
                    <a:pt x="1789939" y="601200"/>
                    <a:pt x="1727682" y="601200"/>
                  </a:cubicBezTo>
                  <a:lnTo>
                    <a:pt x="300600" y="601200"/>
                  </a:lnTo>
                  <a:cubicBezTo>
                    <a:pt x="134583" y="601200"/>
                    <a:pt x="0" y="466617"/>
                    <a:pt x="0" y="300600"/>
                  </a:cubicBezTo>
                  <a:cubicBezTo>
                    <a:pt x="0" y="134583"/>
                    <a:pt x="134583" y="0"/>
                    <a:pt x="300600" y="0"/>
                  </a:cubicBez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effectLst>
                    <a:outerShdw blurRad="38100" dist="38100" dir="2700000" algn="tl">
                      <a:srgbClr val="000000">
                        <a:alpha val="43137"/>
                      </a:srgbClr>
                    </a:outerShdw>
                  </a:effectLst>
                  <a:latin typeface="Arial Narrow" panose="020B0606020202030204" pitchFamily="34" charset="0"/>
                </a:rPr>
                <a:t>Alessandro </a:t>
              </a:r>
              <a:r>
                <a:rPr lang="it-IT" b="1" dirty="0" err="1" smtClean="0">
                  <a:effectLst>
                    <a:outerShdw blurRad="38100" dist="38100" dir="2700000" algn="tl">
                      <a:srgbClr val="000000">
                        <a:alpha val="43137"/>
                      </a:srgbClr>
                    </a:outerShdw>
                  </a:effectLst>
                  <a:latin typeface="Arial Narrow" panose="020B0606020202030204" pitchFamily="34" charset="0"/>
                </a:rPr>
                <a:t>Micali</a:t>
              </a:r>
              <a:endParaRPr lang="it-IT" b="1" dirty="0">
                <a:effectLst>
                  <a:outerShdw blurRad="38100" dist="38100" dir="2700000" algn="tl">
                    <a:srgbClr val="000000">
                      <a:alpha val="43137"/>
                    </a:srgbClr>
                  </a:outerShdw>
                </a:effectLst>
                <a:latin typeface="Arial Narrow" panose="020B0606020202030204" pitchFamily="34" charset="0"/>
              </a:endParaRPr>
            </a:p>
          </p:txBody>
        </p:sp>
      </p:grpSp>
      <p:sp>
        <p:nvSpPr>
          <p:cNvPr id="2" name="Rettangolo 1"/>
          <p:cNvSpPr/>
          <p:nvPr/>
        </p:nvSpPr>
        <p:spPr>
          <a:xfrm>
            <a:off x="391265" y="18034"/>
            <a:ext cx="6695601" cy="1815882"/>
          </a:xfrm>
          <a:prstGeom prst="rect">
            <a:avLst/>
          </a:prstGeom>
        </p:spPr>
        <p:txBody>
          <a:bodyPr wrap="square">
            <a:spAutoFit/>
          </a:bodyPr>
          <a:lstStyle/>
          <a:p>
            <a:pPr>
              <a:lnSpc>
                <a:spcPct val="150000"/>
              </a:lnSpc>
            </a:pPr>
            <a:r>
              <a:rPr lang="it-IT" sz="3200" b="1" dirty="0">
                <a:solidFill>
                  <a:srgbClr val="FF9900"/>
                </a:solidFill>
                <a:effectLst>
                  <a:outerShdw blurRad="38100" dist="38100" dir="2700000" algn="tl">
                    <a:srgbClr val="000000">
                      <a:alpha val="43137"/>
                    </a:srgbClr>
                  </a:outerShdw>
                </a:effectLst>
                <a:latin typeface="Arial Narrow" panose="020B0606020202030204" pitchFamily="34" charset="0"/>
              </a:rPr>
              <a:t>PROGETTO INTERDISCIPLINARE UDA, </a:t>
            </a:r>
          </a:p>
          <a:p>
            <a:r>
              <a:rPr lang="it-IT" sz="3200" b="1" dirty="0">
                <a:solidFill>
                  <a:srgbClr val="FF9900"/>
                </a:solidFill>
                <a:effectLst>
                  <a:outerShdw blurRad="38100" dist="38100" dir="2700000" algn="tl">
                    <a:srgbClr val="000000">
                      <a:alpha val="43137"/>
                    </a:srgbClr>
                  </a:outerShdw>
                </a:effectLst>
                <a:latin typeface="Arial Narrow" panose="020B0606020202030204" pitchFamily="34" charset="0"/>
              </a:rPr>
              <a:t>CONCETTO MARCHESI, 2°Bs, anno scolastico 2018-2019.</a:t>
            </a:r>
          </a:p>
        </p:txBody>
      </p:sp>
      <p:sp>
        <p:nvSpPr>
          <p:cNvPr id="62" name="CasellaDiTesto 61"/>
          <p:cNvSpPr txBox="1"/>
          <p:nvPr/>
        </p:nvSpPr>
        <p:spPr>
          <a:xfrm>
            <a:off x="413949" y="2323352"/>
            <a:ext cx="2888166" cy="3231654"/>
          </a:xfrm>
          <a:prstGeom prst="rect">
            <a:avLst/>
          </a:prstGeom>
          <a:noFill/>
        </p:spPr>
        <p:txBody>
          <a:bodyPr wrap="square" rtlCol="0">
            <a:spAutoFit/>
          </a:bodyPr>
          <a:lstStyle/>
          <a:p>
            <a:r>
              <a:rPr lang="it-IT" sz="2000" b="1" dirty="0" smtClean="0">
                <a:solidFill>
                  <a:srgbClr val="FF9900"/>
                </a:solidFill>
                <a:effectLst>
                  <a:outerShdw blurRad="38100" dist="38100" dir="2700000" algn="tl">
                    <a:srgbClr val="000000">
                      <a:alpha val="43137"/>
                    </a:srgbClr>
                  </a:outerShdw>
                </a:effectLst>
                <a:latin typeface="Arial Narrow" panose="020B0606020202030204" pitchFamily="34" charset="0"/>
              </a:rPr>
              <a:t>Design:</a:t>
            </a:r>
            <a:r>
              <a:rPr lang="it-IT" dirty="0" smtClean="0"/>
              <a:t> </a:t>
            </a:r>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Alessandro </a:t>
            </a:r>
            <a:r>
              <a:rPr lang="it-IT"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Micali</a:t>
            </a:r>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a:t>
            </a:r>
          </a:p>
          <a:p>
            <a:endParaRPr lang="it-IT" dirty="0"/>
          </a:p>
          <a:p>
            <a:r>
              <a:rPr lang="it-IT" sz="2000" b="1" dirty="0" smtClean="0">
                <a:solidFill>
                  <a:srgbClr val="FF9900"/>
                </a:solidFill>
                <a:effectLst>
                  <a:outerShdw blurRad="38100" dist="38100" dir="2700000" algn="tl">
                    <a:srgbClr val="000000">
                      <a:alpha val="43137"/>
                    </a:srgbClr>
                  </a:outerShdw>
                </a:effectLst>
                <a:latin typeface="Arial Narrow" panose="020B0606020202030204" pitchFamily="34" charset="0"/>
              </a:rPr>
              <a:t>Musica:</a:t>
            </a:r>
            <a:r>
              <a:rPr lang="it-IT" dirty="0" smtClean="0"/>
              <a:t> </a:t>
            </a:r>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Daniele Barbaro e Dario </a:t>
            </a:r>
            <a:r>
              <a:rPr lang="it-IT"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Maimone</a:t>
            </a:r>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a:t>
            </a:r>
          </a:p>
          <a:p>
            <a:endParaRPr lang="it-IT" dirty="0"/>
          </a:p>
          <a:p>
            <a:r>
              <a:rPr lang="it-IT" sz="2000" b="1" dirty="0" smtClean="0">
                <a:solidFill>
                  <a:srgbClr val="FF9900"/>
                </a:solidFill>
                <a:effectLst>
                  <a:outerShdw blurRad="38100" dist="38100" dir="2700000" algn="tl">
                    <a:srgbClr val="000000">
                      <a:alpha val="43137"/>
                    </a:srgbClr>
                  </a:outerShdw>
                </a:effectLst>
                <a:latin typeface="Arial Narrow" panose="020B0606020202030204" pitchFamily="34" charset="0"/>
              </a:rPr>
              <a:t>Video sul plastico: </a:t>
            </a:r>
          </a:p>
          <a:p>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Dario </a:t>
            </a:r>
            <a:r>
              <a:rPr lang="it-IT"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Maimone</a:t>
            </a:r>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a:t>
            </a:r>
          </a:p>
          <a:p>
            <a:endParaRPr lang="it-IT" dirty="0"/>
          </a:p>
          <a:p>
            <a:r>
              <a:rPr lang="it-IT" sz="2000" b="1" dirty="0" smtClean="0">
                <a:solidFill>
                  <a:srgbClr val="FF9900"/>
                </a:solidFill>
                <a:effectLst>
                  <a:outerShdw blurRad="38100" dist="38100" dir="2700000" algn="tl">
                    <a:srgbClr val="000000">
                      <a:alpha val="43137"/>
                    </a:srgbClr>
                  </a:outerShdw>
                </a:effectLst>
                <a:latin typeface="Arial Narrow" panose="020B0606020202030204" pitchFamily="34" charset="0"/>
              </a:rPr>
              <a:t>Realizzazione plastico: </a:t>
            </a:r>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Daniele Barbaro e Alessandro </a:t>
            </a:r>
            <a:r>
              <a:rPr lang="it-IT"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Micali</a:t>
            </a:r>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a:t>
            </a:r>
          </a:p>
        </p:txBody>
      </p:sp>
      <p:sp>
        <p:nvSpPr>
          <p:cNvPr id="3" name="CasellaDiTesto 2"/>
          <p:cNvSpPr txBox="1"/>
          <p:nvPr/>
        </p:nvSpPr>
        <p:spPr>
          <a:xfrm>
            <a:off x="8087313" y="862449"/>
            <a:ext cx="2167033" cy="646331"/>
          </a:xfrm>
          <a:prstGeom prst="rect">
            <a:avLst/>
          </a:prstGeom>
          <a:noFill/>
        </p:spPr>
        <p:txBody>
          <a:bodyPr wrap="square" rtlCol="0">
            <a:spAutoFit/>
          </a:bodyPr>
          <a:lstStyle/>
          <a:p>
            <a:pPr algn="ctr"/>
            <a:r>
              <a:rPr lang="it-IT" sz="1200" dirty="0" smtClean="0">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100000" t="100000"/>
                  </a:path>
                  <a:tileRect r="-100000" b="-100000"/>
                </a:gradFill>
                <a:effectLst>
                  <a:outerShdw blurRad="38100" dist="38100" dir="2700000" algn="tl">
                    <a:srgbClr val="000000">
                      <a:alpha val="43137"/>
                    </a:srgbClr>
                  </a:outerShdw>
                </a:effectLst>
                <a:latin typeface="Arial Narrow" panose="020B0606020202030204" pitchFamily="34" charset="0"/>
              </a:rPr>
              <a:t>Clicca l’icona per andare alla materia selezionata; per tornare indietro, click destro sul titolo</a:t>
            </a:r>
            <a:endParaRPr lang="it-IT" sz="1200" dirty="0">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100000" t="100000"/>
                </a:path>
                <a:tileRect r="-100000" b="-100000"/>
              </a:gra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2280256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1000"/>
                                  </p:stCondLst>
                                  <p:childTnLst>
                                    <p:set>
                                      <p:cBhvr>
                                        <p:cTn id="6" dur="1" fill="hold">
                                          <p:stCondLst>
                                            <p:cond delay="0"/>
                                          </p:stCondLst>
                                        </p:cTn>
                                        <p:tgtEl>
                                          <p:spTgt spid="73"/>
                                        </p:tgtEl>
                                        <p:attrNameLst>
                                          <p:attrName>style.visibility</p:attrName>
                                        </p:attrNameLst>
                                      </p:cBhvr>
                                      <p:to>
                                        <p:strVal val="visible"/>
                                      </p:to>
                                    </p:set>
                                    <p:animEffect transition="in" filter="wipe(left)">
                                      <p:cBhvr>
                                        <p:cTn id="7" dur="1000"/>
                                        <p:tgtEl>
                                          <p:spTgt spid="73"/>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wipe(left)">
                                      <p:cBhvr>
                                        <p:cTn id="11" dur="1000"/>
                                        <p:tgtEl>
                                          <p:spTgt spid="74"/>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wipe(up)">
                                      <p:cBhvr>
                                        <p:cTn id="15" dur="1000"/>
                                        <p:tgtEl>
                                          <p:spTgt spid="75"/>
                                        </p:tgtEl>
                                      </p:cBhvr>
                                    </p:animEffect>
                                  </p:childTnLst>
                                </p:cTn>
                              </p:par>
                            </p:childTnLst>
                          </p:cTn>
                        </p:par>
                        <p:par>
                          <p:cTn id="16" fill="hold">
                            <p:stCondLst>
                              <p:cond delay="4000"/>
                            </p:stCondLst>
                            <p:childTnLst>
                              <p:par>
                                <p:cTn id="17" presetID="22" presetClass="entr" presetSubtype="2" fill="hold" nodeType="after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wipe(right)">
                                      <p:cBhvr>
                                        <p:cTn id="19" dur="1000"/>
                                        <p:tgtEl>
                                          <p:spTgt spid="76"/>
                                        </p:tgtEl>
                                      </p:cBhvr>
                                    </p:animEffect>
                                  </p:childTnLst>
                                </p:cTn>
                              </p:par>
                            </p:childTnLst>
                          </p:cTn>
                        </p:par>
                        <p:par>
                          <p:cTn id="20" fill="hold">
                            <p:stCondLst>
                              <p:cond delay="5000"/>
                            </p:stCondLst>
                            <p:childTnLst>
                              <p:par>
                                <p:cTn id="21" presetID="22" presetClass="entr" presetSubtype="2" fill="hold" nodeType="after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wipe(right)">
                                      <p:cBhvr>
                                        <p:cTn id="23" dur="1000"/>
                                        <p:tgtEl>
                                          <p:spTgt spid="77"/>
                                        </p:tgtEl>
                                      </p:cBhvr>
                                    </p:animEffect>
                                  </p:childTnLst>
                                </p:cTn>
                              </p:par>
                              <p:par>
                                <p:cTn id="24" presetID="47" presetClass="entr" presetSubtype="0" fill="hold" grpId="0" nodeType="withEffect">
                                  <p:stCondLst>
                                    <p:cond delay="250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par>
                          <p:cTn id="29" fill="hold">
                            <p:stCondLst>
                              <p:cond delay="8500"/>
                            </p:stCondLst>
                            <p:childTnLst>
                              <p:par>
                                <p:cTn id="30" presetID="47" presetClass="exit" presetSubtype="0" fill="hold" grpId="3" nodeType="afterEffect">
                                  <p:stCondLst>
                                    <p:cond delay="5000"/>
                                  </p:stCondLst>
                                  <p:childTnLst>
                                    <p:animEffect transition="out" filter="fade">
                                      <p:cBhvr>
                                        <p:cTn id="31" dur="1000"/>
                                        <p:tgtEl>
                                          <p:spTgt spid="3"/>
                                        </p:tgtEl>
                                      </p:cBhvr>
                                    </p:animEffect>
                                    <p:anim calcmode="lin" valueType="num">
                                      <p:cBhvr>
                                        <p:cTn id="32" dur="1000"/>
                                        <p:tgtEl>
                                          <p:spTgt spid="3"/>
                                        </p:tgtEl>
                                        <p:attrNameLst>
                                          <p:attrName>ppt_x</p:attrName>
                                        </p:attrNameLst>
                                      </p:cBhvr>
                                      <p:tavLst>
                                        <p:tav tm="0">
                                          <p:val>
                                            <p:strVal val="ppt_x"/>
                                          </p:val>
                                        </p:tav>
                                        <p:tav tm="100000">
                                          <p:val>
                                            <p:strVal val="ppt_x"/>
                                          </p:val>
                                        </p:tav>
                                      </p:tavLst>
                                    </p:anim>
                                    <p:anim calcmode="lin" valueType="num">
                                      <p:cBhvr>
                                        <p:cTn id="33" dur="1000"/>
                                        <p:tgtEl>
                                          <p:spTgt spid="3"/>
                                        </p:tgtEl>
                                        <p:attrNameLst>
                                          <p:attrName>ppt_y</p:attrName>
                                        </p:attrNameLst>
                                      </p:cBhvr>
                                      <p:tavLst>
                                        <p:tav tm="0">
                                          <p:val>
                                            <p:strVal val="ppt_y"/>
                                          </p:val>
                                        </p:tav>
                                        <p:tav tm="100000">
                                          <p:val>
                                            <p:strVal val="ppt_y-.1"/>
                                          </p:val>
                                        </p:tav>
                                      </p:tavLst>
                                    </p:anim>
                                    <p:set>
                                      <p:cBhvr>
                                        <p:cTn id="34"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3" grpId="0"/>
      <p:bldP spid="3" grpId="3"/>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hlinkClick r:id="" action="ppaction://hlinkshowjump?jump=nextslide"/>
          </p:cNvPr>
          <p:cNvSpPr/>
          <p:nvPr/>
        </p:nvSpPr>
        <p:spPr>
          <a:xfrm>
            <a:off x="0" y="-37322"/>
            <a:ext cx="12192000" cy="693264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b="1" dirty="0">
              <a:solidFill>
                <a:schemeClr val="bg1"/>
              </a:solidFill>
              <a:effectLst>
                <a:outerShdw blurRad="38100" dist="38100" dir="2700000" algn="tl">
                  <a:srgbClr val="000000">
                    <a:alpha val="43137"/>
                  </a:srgbClr>
                </a:outerShdw>
              </a:effectLst>
            </a:endParaRPr>
          </a:p>
        </p:txBody>
      </p:sp>
      <p:grpSp>
        <p:nvGrpSpPr>
          <p:cNvPr id="11" name="Gruppo 10"/>
          <p:cNvGrpSpPr/>
          <p:nvPr/>
        </p:nvGrpSpPr>
        <p:grpSpPr>
          <a:xfrm>
            <a:off x="2352556" y="204691"/>
            <a:ext cx="7486889" cy="6448618"/>
            <a:chOff x="2352556" y="403401"/>
            <a:chExt cx="7486889" cy="6448618"/>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9068" y="403401"/>
              <a:ext cx="4193865" cy="5603869"/>
            </a:xfrm>
            <a:prstGeom prst="rect">
              <a:avLst/>
            </a:prstGeom>
            <a:ln>
              <a:noFill/>
            </a:ln>
            <a:effectLst>
              <a:outerShdw blurRad="190500" algn="tl" rotWithShape="0">
                <a:srgbClr val="000000">
                  <a:alpha val="70000"/>
                </a:srgbClr>
              </a:outerShdw>
            </a:effectLst>
          </p:spPr>
        </p:pic>
        <p:sp>
          <p:nvSpPr>
            <p:cNvPr id="19" name="Rettangolo 18"/>
            <p:cNvSpPr/>
            <p:nvPr/>
          </p:nvSpPr>
          <p:spPr>
            <a:xfrm>
              <a:off x="2352556" y="6205688"/>
              <a:ext cx="7486889" cy="646331"/>
            </a:xfrm>
            <a:prstGeom prst="rect">
              <a:avLst/>
            </a:prstGeom>
          </p:spPr>
          <p:txBody>
            <a:bodyPr wrap="square">
              <a:spAutoFit/>
            </a:bodyPr>
            <a:lstStyle/>
            <a:p>
              <a:pPr algn="ctr" fontAlgn="base"/>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La chiocciola o coclea dell’apparato uditivo umano permette di percepire le vibrazioni prodotte dalle onde sonore e ha una forma a spirale</a:t>
              </a:r>
              <a:r>
                <a:rPr lang="it-IT" dirty="0" smtClean="0">
                  <a:solidFill>
                    <a:srgbClr val="F7F7F7"/>
                  </a:solidFill>
                  <a:effectLst>
                    <a:outerShdw blurRad="38100" dist="38100" dir="2700000" algn="tl">
                      <a:srgbClr val="000000">
                        <a:alpha val="43137"/>
                      </a:srgbClr>
                    </a:outerShdw>
                  </a:effectLst>
                  <a:latin typeface="Arial Narrow" panose="020B0606020202030204" pitchFamily="34" charset="0"/>
                </a:rPr>
                <a:t>.</a:t>
              </a:r>
              <a:endParaRPr lang="it-IT" dirty="0">
                <a:solidFill>
                  <a:srgbClr val="F7F7F7"/>
                </a:solidFill>
                <a:effectLst>
                  <a:outerShdw blurRad="38100" dist="38100" dir="2700000" algn="tl">
                    <a:srgbClr val="000000">
                      <a:alpha val="43137"/>
                    </a:srgbClr>
                  </a:outerShdw>
                </a:effectLst>
                <a:latin typeface="Arial Narrow" panose="020B0606020202030204" pitchFamily="34" charset="0"/>
              </a:endParaRPr>
            </a:p>
          </p:txBody>
        </p:sp>
      </p:grpSp>
      <p:grpSp>
        <p:nvGrpSpPr>
          <p:cNvPr id="12" name="Gruppo 11"/>
          <p:cNvGrpSpPr/>
          <p:nvPr/>
        </p:nvGrpSpPr>
        <p:grpSpPr>
          <a:xfrm>
            <a:off x="1127497" y="142424"/>
            <a:ext cx="9937007" cy="6573152"/>
            <a:chOff x="1127497" y="301877"/>
            <a:chExt cx="9937007" cy="6573152"/>
          </a:xfrm>
        </p:grpSpPr>
        <p:pic>
          <p:nvPicPr>
            <p:cNvPr id="29" name="Immagin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450" y="301877"/>
              <a:ext cx="6435101" cy="5448122"/>
            </a:xfrm>
            <a:prstGeom prst="rect">
              <a:avLst/>
            </a:prstGeom>
          </p:spPr>
        </p:pic>
        <p:sp>
          <p:nvSpPr>
            <p:cNvPr id="20" name="Rettangolo 19"/>
            <p:cNvSpPr/>
            <p:nvPr/>
          </p:nvSpPr>
          <p:spPr>
            <a:xfrm>
              <a:off x="1127497" y="5951699"/>
              <a:ext cx="9937007" cy="923330"/>
            </a:xfrm>
            <a:prstGeom prst="rect">
              <a:avLst/>
            </a:prstGeom>
          </p:spPr>
          <p:txBody>
            <a:bodyPr wrap="square">
              <a:spAutoFit/>
            </a:bodyPr>
            <a:lstStyle/>
            <a:p>
              <a:pPr algn="ctr" fontAlgn="base"/>
              <a:r>
                <a:rPr lang="it-IT" dirty="0">
                  <a:solidFill>
                    <a:srgbClr val="333333"/>
                  </a:solidFill>
                  <a:effectLst>
                    <a:outerShdw blurRad="38100" dist="38100" dir="2700000" algn="tl">
                      <a:srgbClr val="000000">
                        <a:alpha val="43137"/>
                      </a:srgbClr>
                    </a:outerShdw>
                  </a:effectLst>
                  <a:latin typeface="Arial Narrow" panose="020B0606020202030204" pitchFamily="34" charset="0"/>
                </a:rPr>
                <a:t> </a:t>
              </a:r>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La conchiglia del Nautilus è forse il </a:t>
              </a:r>
              <a:r>
                <a:rPr lang="it-IT" dirty="0" err="1">
                  <a:solidFill>
                    <a:srgbClr val="F7F7F7"/>
                  </a:solidFill>
                  <a:effectLst>
                    <a:outerShdw blurRad="38100" dist="38100" dir="2700000" algn="tl">
                      <a:srgbClr val="000000">
                        <a:alpha val="43137"/>
                      </a:srgbClr>
                    </a:outerShdw>
                  </a:effectLst>
                  <a:latin typeface="Arial Narrow" panose="020B0606020202030204" pitchFamily="34" charset="0"/>
                </a:rPr>
                <a:t>piu</a:t>
              </a:r>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 bell’esempio di spirale aurea in natura. L’animale, che occupa solo l’ultima camera, crescendo, mantiene sempre le stesse proporzioni. Il rapporto tra una </a:t>
              </a:r>
              <a:r>
                <a:rPr lang="it-IT" dirty="0" smtClean="0">
                  <a:solidFill>
                    <a:srgbClr val="F7F7F7"/>
                  </a:solidFill>
                  <a:effectLst>
                    <a:outerShdw blurRad="38100" dist="38100" dir="2700000" algn="tl">
                      <a:srgbClr val="000000">
                        <a:alpha val="43137"/>
                      </a:srgbClr>
                    </a:outerShdw>
                  </a:effectLst>
                  <a:latin typeface="Arial Narrow" panose="020B0606020202030204" pitchFamily="34" charset="0"/>
                </a:rPr>
                <a:t>spirale </a:t>
              </a:r>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e quella successiva è pari al rapporto tra due numeri successivi della sequenza di Fibonacci, ovvero il loro rapporto è il numero aureo</a:t>
              </a:r>
              <a:r>
                <a:rPr lang="it-IT" dirty="0" smtClean="0">
                  <a:solidFill>
                    <a:srgbClr val="F7F7F7"/>
                  </a:solidFill>
                  <a:effectLst>
                    <a:outerShdw blurRad="38100" dist="38100" dir="2700000" algn="tl">
                      <a:srgbClr val="000000">
                        <a:alpha val="43137"/>
                      </a:srgbClr>
                    </a:outerShdw>
                  </a:effectLst>
                  <a:latin typeface="Arial Narrow" panose="020B0606020202030204" pitchFamily="34" charset="0"/>
                </a:rPr>
                <a:t>.</a:t>
              </a:r>
              <a:endParaRPr lang="it-IT" dirty="0">
                <a:solidFill>
                  <a:srgbClr val="F7F7F7"/>
                </a:solidFill>
                <a:effectLst>
                  <a:outerShdw blurRad="38100" dist="38100" dir="2700000" algn="tl">
                    <a:srgbClr val="000000">
                      <a:alpha val="43137"/>
                    </a:srgbClr>
                  </a:outerShdw>
                </a:effectLst>
                <a:latin typeface="Arial Narrow" panose="020B0606020202030204" pitchFamily="34" charset="0"/>
              </a:endParaRPr>
            </a:p>
          </p:txBody>
        </p:sp>
      </p:grpSp>
      <p:grpSp>
        <p:nvGrpSpPr>
          <p:cNvPr id="13" name="Gruppo 12"/>
          <p:cNvGrpSpPr/>
          <p:nvPr/>
        </p:nvGrpSpPr>
        <p:grpSpPr>
          <a:xfrm>
            <a:off x="2585520" y="433976"/>
            <a:ext cx="7020961" cy="5990049"/>
            <a:chOff x="2585520" y="796140"/>
            <a:chExt cx="7020961" cy="5990049"/>
          </a:xfrm>
        </p:grpSpPr>
        <p:pic>
          <p:nvPicPr>
            <p:cNvPr id="31" name="Immagin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5520" y="796140"/>
              <a:ext cx="7020961" cy="5265720"/>
            </a:xfrm>
            <a:prstGeom prst="rect">
              <a:avLst/>
            </a:prstGeom>
          </p:spPr>
        </p:pic>
        <p:sp>
          <p:nvSpPr>
            <p:cNvPr id="39" name="Rettangolo 38"/>
            <p:cNvSpPr/>
            <p:nvPr/>
          </p:nvSpPr>
          <p:spPr>
            <a:xfrm>
              <a:off x="3048000" y="6139858"/>
              <a:ext cx="6096000" cy="646331"/>
            </a:xfrm>
            <a:prstGeom prst="rect">
              <a:avLst/>
            </a:prstGeom>
          </p:spPr>
          <p:txBody>
            <a:bodyPr>
              <a:spAutoFit/>
            </a:bodyPr>
            <a:lstStyle/>
            <a:p>
              <a:pPr algn="ctr" fontAlgn="base"/>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Il cavolo romano presenta una crescita frattale delle sue infiorescenze secondo una spirale logaritmica</a:t>
              </a:r>
              <a:r>
                <a:rPr lang="it-IT" dirty="0" smtClean="0">
                  <a:solidFill>
                    <a:srgbClr val="F7F7F7"/>
                  </a:solidFill>
                  <a:effectLst>
                    <a:outerShdw blurRad="38100" dist="38100" dir="2700000" algn="tl">
                      <a:srgbClr val="000000">
                        <a:alpha val="43137"/>
                      </a:srgbClr>
                    </a:outerShdw>
                  </a:effectLst>
                  <a:latin typeface="Arial Narrow" panose="020B0606020202030204" pitchFamily="34" charset="0"/>
                </a:rPr>
                <a:t>.</a:t>
              </a:r>
              <a:endParaRPr lang="it-IT" dirty="0">
                <a:effectLst>
                  <a:outerShdw blurRad="38100" dist="38100" dir="2700000" algn="tl">
                    <a:srgbClr val="000000">
                      <a:alpha val="43137"/>
                    </a:srgbClr>
                  </a:outerShdw>
                </a:effectLst>
                <a:latin typeface="Arial Narrow" panose="020B0606020202030204" pitchFamily="34" charset="0"/>
              </a:endParaRPr>
            </a:p>
          </p:txBody>
        </p:sp>
      </p:grpSp>
      <p:grpSp>
        <p:nvGrpSpPr>
          <p:cNvPr id="15" name="Gruppo 14"/>
          <p:cNvGrpSpPr/>
          <p:nvPr/>
        </p:nvGrpSpPr>
        <p:grpSpPr>
          <a:xfrm>
            <a:off x="1013232" y="436332"/>
            <a:ext cx="10165536" cy="5985337"/>
            <a:chOff x="1013232" y="913672"/>
            <a:chExt cx="10165536" cy="5985337"/>
          </a:xfrm>
        </p:grpSpPr>
        <p:pic>
          <p:nvPicPr>
            <p:cNvPr id="14" name="Immagin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4681" y="913672"/>
              <a:ext cx="6522638" cy="5030656"/>
            </a:xfrm>
            <a:prstGeom prst="rect">
              <a:avLst/>
            </a:prstGeom>
            <a:ln>
              <a:noFill/>
            </a:ln>
            <a:effectLst>
              <a:outerShdw blurRad="190500" algn="tl" rotWithShape="0">
                <a:srgbClr val="000000">
                  <a:alpha val="70000"/>
                </a:srgbClr>
              </a:outerShdw>
            </a:effectLst>
          </p:spPr>
        </p:pic>
        <p:sp>
          <p:nvSpPr>
            <p:cNvPr id="25" name="Rettangolo 24"/>
            <p:cNvSpPr/>
            <p:nvPr/>
          </p:nvSpPr>
          <p:spPr>
            <a:xfrm>
              <a:off x="1013232" y="5975679"/>
              <a:ext cx="10165536" cy="923330"/>
            </a:xfrm>
            <a:prstGeom prst="rect">
              <a:avLst/>
            </a:prstGeom>
          </p:spPr>
          <p:txBody>
            <a:bodyPr wrap="square">
              <a:spAutoFit/>
            </a:bodyPr>
            <a:lstStyle/>
            <a:p>
              <a:pPr algn="ctr" fontAlgn="base"/>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I falchi si avvicinano alla loro preda secondo una spirale logaritmica: </a:t>
              </a:r>
              <a:r>
                <a:rPr lang="it-IT" dirty="0" err="1">
                  <a:solidFill>
                    <a:srgbClr val="F7F7F7"/>
                  </a:solidFill>
                  <a:effectLst>
                    <a:outerShdw blurRad="38100" dist="38100" dir="2700000" algn="tl">
                      <a:srgbClr val="000000">
                        <a:alpha val="43137"/>
                      </a:srgbClr>
                    </a:outerShdw>
                  </a:effectLst>
                  <a:latin typeface="Arial Narrow" panose="020B0606020202030204" pitchFamily="34" charset="0"/>
                </a:rPr>
                <a:t>poiche</a:t>
              </a:r>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 gli occhi del falcone guardano lateralmente, l’uccello dovrebbe ruotare la testa per vedere la preda e tale assetto peggiorerebbe la sua aerodinamica. L’andamento spiraliforme del volo, invece, permette di massimizzare la velocità tenendo lo sguardo fisso sulla preda</a:t>
              </a:r>
              <a:r>
                <a:rPr lang="it-IT" dirty="0" smtClean="0">
                  <a:solidFill>
                    <a:srgbClr val="F7F7F7"/>
                  </a:solidFill>
                  <a:effectLst>
                    <a:outerShdw blurRad="38100" dist="38100" dir="2700000" algn="tl">
                      <a:srgbClr val="000000">
                        <a:alpha val="43137"/>
                      </a:srgbClr>
                    </a:outerShdw>
                  </a:effectLst>
                  <a:latin typeface="Arial Narrow" panose="020B0606020202030204" pitchFamily="34" charset="0"/>
                </a:rPr>
                <a:t>.</a:t>
              </a:r>
              <a:endParaRPr lang="it-IT" dirty="0">
                <a:solidFill>
                  <a:srgbClr val="F7F7F7"/>
                </a:solidFill>
                <a:effectLst>
                  <a:outerShdw blurRad="38100" dist="38100" dir="2700000" algn="tl">
                    <a:srgbClr val="000000">
                      <a:alpha val="43137"/>
                    </a:srgbClr>
                  </a:outerShdw>
                </a:effectLst>
                <a:latin typeface="Arial Narrow" panose="020B0606020202030204" pitchFamily="34" charset="0"/>
              </a:endParaRPr>
            </a:p>
          </p:txBody>
        </p:sp>
      </p:grpSp>
      <p:grpSp>
        <p:nvGrpSpPr>
          <p:cNvPr id="43" name="Gruppo 42"/>
          <p:cNvGrpSpPr/>
          <p:nvPr/>
        </p:nvGrpSpPr>
        <p:grpSpPr>
          <a:xfrm>
            <a:off x="481174" y="446422"/>
            <a:ext cx="11229653" cy="5965157"/>
            <a:chOff x="481174" y="862308"/>
            <a:chExt cx="11229653" cy="5965157"/>
          </a:xfrm>
        </p:grpSpPr>
        <p:pic>
          <p:nvPicPr>
            <p:cNvPr id="16" name="Immagin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3744" y="862308"/>
              <a:ext cx="6844512" cy="5133384"/>
            </a:xfrm>
            <a:prstGeom prst="rect">
              <a:avLst/>
            </a:prstGeom>
            <a:ln>
              <a:noFill/>
            </a:ln>
            <a:effectLst>
              <a:outerShdw blurRad="190500" algn="tl" rotWithShape="0">
                <a:srgbClr val="000000">
                  <a:alpha val="70000"/>
                </a:srgbClr>
              </a:outerShdw>
            </a:effectLst>
          </p:spPr>
        </p:pic>
        <p:sp>
          <p:nvSpPr>
            <p:cNvPr id="21" name="Rettangolo 20"/>
            <p:cNvSpPr/>
            <p:nvPr/>
          </p:nvSpPr>
          <p:spPr>
            <a:xfrm>
              <a:off x="481174" y="6181134"/>
              <a:ext cx="11229653" cy="646331"/>
            </a:xfrm>
            <a:prstGeom prst="rect">
              <a:avLst/>
            </a:prstGeom>
          </p:spPr>
          <p:txBody>
            <a:bodyPr wrap="square">
              <a:spAutoFit/>
            </a:bodyPr>
            <a:lstStyle/>
            <a:p>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I semi di girasole crescono lungo due serie contrapposte di spirali logaritmiche. Il numero delle spirali, in senso orario e in senso antiorario, dipende dalle dimensioni del fiore ed è correlato alla successione di Fibonacci: 34/21, 55/34, 89/55, 144/89 o 233/144.</a:t>
              </a:r>
              <a:endParaRPr lang="it-IT" dirty="0">
                <a:effectLst>
                  <a:outerShdw blurRad="38100" dist="38100" dir="2700000" algn="tl">
                    <a:srgbClr val="000000">
                      <a:alpha val="43137"/>
                    </a:srgbClr>
                  </a:outerShdw>
                </a:effectLst>
                <a:latin typeface="Arial Narrow" panose="020B0606020202030204" pitchFamily="34" charset="0"/>
              </a:endParaRPr>
            </a:p>
          </p:txBody>
        </p:sp>
      </p:grpSp>
      <p:grpSp>
        <p:nvGrpSpPr>
          <p:cNvPr id="46" name="Gruppo 45"/>
          <p:cNvGrpSpPr/>
          <p:nvPr/>
        </p:nvGrpSpPr>
        <p:grpSpPr>
          <a:xfrm>
            <a:off x="2706570" y="555618"/>
            <a:ext cx="6778860" cy="5746765"/>
            <a:chOff x="2706570" y="886928"/>
            <a:chExt cx="6778860" cy="5746765"/>
          </a:xfrm>
        </p:grpSpPr>
        <p:pic>
          <p:nvPicPr>
            <p:cNvPr id="44" name="Immagin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6570" y="886928"/>
              <a:ext cx="6778860" cy="5084145"/>
            </a:xfrm>
            <a:prstGeom prst="rect">
              <a:avLst/>
            </a:prstGeom>
            <a:ln>
              <a:noFill/>
            </a:ln>
            <a:effectLst>
              <a:outerShdw blurRad="190500" algn="tl" rotWithShape="0">
                <a:srgbClr val="000000">
                  <a:alpha val="70000"/>
                </a:srgbClr>
              </a:outerShdw>
            </a:effectLst>
          </p:spPr>
        </p:pic>
        <p:sp>
          <p:nvSpPr>
            <p:cNvPr id="45" name="Rettangolo 44"/>
            <p:cNvSpPr/>
            <p:nvPr/>
          </p:nvSpPr>
          <p:spPr>
            <a:xfrm>
              <a:off x="3048000" y="6264361"/>
              <a:ext cx="6096000" cy="369332"/>
            </a:xfrm>
            <a:prstGeom prst="rect">
              <a:avLst/>
            </a:prstGeom>
          </p:spPr>
          <p:txBody>
            <a:bodyPr>
              <a:spAutoFit/>
            </a:bodyPr>
            <a:lstStyle/>
            <a:p>
              <a:pPr algn="ctr" fontAlgn="base"/>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La coda del cavalluccio marino segue una perfetta spirale logaritmica</a:t>
              </a:r>
              <a:r>
                <a:rPr lang="it-IT" dirty="0" smtClean="0">
                  <a:solidFill>
                    <a:srgbClr val="F7F7F7"/>
                  </a:solidFill>
                  <a:effectLst>
                    <a:outerShdw blurRad="38100" dist="38100" dir="2700000" algn="tl">
                      <a:srgbClr val="000000">
                        <a:alpha val="43137"/>
                      </a:srgbClr>
                    </a:outerShdw>
                  </a:effectLst>
                  <a:latin typeface="Arial Narrow" panose="020B0606020202030204" pitchFamily="34" charset="0"/>
                </a:rPr>
                <a:t>.</a:t>
              </a:r>
              <a:endParaRPr lang="it-IT" dirty="0">
                <a:effectLst>
                  <a:outerShdw blurRad="38100" dist="38100" dir="2700000" algn="tl">
                    <a:srgbClr val="000000">
                      <a:alpha val="43137"/>
                    </a:srgbClr>
                  </a:outerShdw>
                </a:effectLst>
                <a:latin typeface="Arial Narrow" panose="020B0606020202030204" pitchFamily="34" charset="0"/>
              </a:endParaRPr>
            </a:p>
          </p:txBody>
        </p:sp>
      </p:grpSp>
      <p:grpSp>
        <p:nvGrpSpPr>
          <p:cNvPr id="47" name="Gruppo 46"/>
          <p:cNvGrpSpPr/>
          <p:nvPr/>
        </p:nvGrpSpPr>
        <p:grpSpPr>
          <a:xfrm>
            <a:off x="2119592" y="239284"/>
            <a:ext cx="7952817" cy="6379432"/>
            <a:chOff x="2119592" y="894040"/>
            <a:chExt cx="7952817" cy="6379432"/>
          </a:xfrm>
        </p:grpSpPr>
        <p:pic>
          <p:nvPicPr>
            <p:cNvPr id="7" name="Immagin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9592" y="894040"/>
              <a:ext cx="7952817" cy="5069921"/>
            </a:xfrm>
            <a:prstGeom prst="rect">
              <a:avLst/>
            </a:prstGeom>
          </p:spPr>
        </p:pic>
        <p:sp>
          <p:nvSpPr>
            <p:cNvPr id="23" name="Rettangolo 22"/>
            <p:cNvSpPr/>
            <p:nvPr/>
          </p:nvSpPr>
          <p:spPr>
            <a:xfrm>
              <a:off x="2453307" y="6073143"/>
              <a:ext cx="7541231" cy="1200329"/>
            </a:xfrm>
            <a:prstGeom prst="rect">
              <a:avLst/>
            </a:prstGeom>
          </p:spPr>
          <p:txBody>
            <a:bodyPr wrap="square">
              <a:spAutoFit/>
            </a:bodyPr>
            <a:lstStyle/>
            <a:p>
              <a:pPr algn="ctr" fontAlgn="base"/>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La crescita dell’Achillea ptarmica presenta una biforcazione mensile dei rami: al primo mese si ha un ramo, al secondo 2 rami, al terzo 3 rami, al quarto 5 rami e così via.</a:t>
              </a:r>
            </a:p>
            <a:p>
              <a:r>
                <a:rPr lang="it-IT" dirty="0">
                  <a:effectLst>
                    <a:outerShdw blurRad="38100" dist="38100" dir="2700000" algn="tl">
                      <a:srgbClr val="000000">
                        <a:alpha val="43137"/>
                      </a:srgbClr>
                    </a:outerShdw>
                  </a:effectLst>
                  <a:latin typeface="Arial Narrow" panose="020B0606020202030204" pitchFamily="34" charset="0"/>
                </a:rPr>
                <a:t/>
              </a:r>
              <a:br>
                <a:rPr lang="it-IT" dirty="0">
                  <a:effectLst>
                    <a:outerShdw blurRad="38100" dist="38100" dir="2700000" algn="tl">
                      <a:srgbClr val="000000">
                        <a:alpha val="43137"/>
                      </a:srgbClr>
                    </a:outerShdw>
                  </a:effectLst>
                  <a:latin typeface="Arial Narrow" panose="020B0606020202030204" pitchFamily="34" charset="0"/>
                </a:rPr>
              </a:br>
              <a:endParaRPr lang="it-IT" dirty="0">
                <a:effectLst>
                  <a:outerShdw blurRad="38100" dist="38100" dir="2700000" algn="tl">
                    <a:srgbClr val="000000">
                      <a:alpha val="43137"/>
                    </a:srgbClr>
                  </a:outerShdw>
                </a:effectLst>
                <a:latin typeface="Arial Narrow" panose="020B0606020202030204" pitchFamily="34" charset="0"/>
              </a:endParaRPr>
            </a:p>
          </p:txBody>
        </p:sp>
      </p:grpSp>
      <p:grpSp>
        <p:nvGrpSpPr>
          <p:cNvPr id="413" name="Gruppo 412"/>
          <p:cNvGrpSpPr/>
          <p:nvPr/>
        </p:nvGrpSpPr>
        <p:grpSpPr>
          <a:xfrm>
            <a:off x="1345555" y="589864"/>
            <a:ext cx="9500890" cy="5678273"/>
            <a:chOff x="1563614" y="903181"/>
            <a:chExt cx="9500890" cy="5678273"/>
          </a:xfrm>
        </p:grpSpPr>
        <p:pic>
          <p:nvPicPr>
            <p:cNvPr id="48" name="Immagine 4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63614" y="903181"/>
              <a:ext cx="9500890" cy="4396790"/>
            </a:xfrm>
            <a:prstGeom prst="rect">
              <a:avLst/>
            </a:prstGeom>
          </p:spPr>
        </p:pic>
        <p:sp>
          <p:nvSpPr>
            <p:cNvPr id="42" name="Rettangolo 41"/>
            <p:cNvSpPr/>
            <p:nvPr/>
          </p:nvSpPr>
          <p:spPr>
            <a:xfrm>
              <a:off x="2257813" y="6212122"/>
              <a:ext cx="7676375" cy="369332"/>
            </a:xfrm>
            <a:prstGeom prst="rect">
              <a:avLst/>
            </a:prstGeom>
          </p:spPr>
          <p:txBody>
            <a:bodyPr wrap="square">
              <a:spAutoFit/>
            </a:bodyPr>
            <a:lstStyle/>
            <a:p>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Molti fiori presentano i numeri di Fibonacci come ottimizzazione della crescita dei petali.</a:t>
              </a:r>
              <a:endParaRPr lang="it-IT" dirty="0">
                <a:effectLst>
                  <a:outerShdw blurRad="38100" dist="38100" dir="2700000" algn="tl">
                    <a:srgbClr val="000000">
                      <a:alpha val="43137"/>
                    </a:srgbClr>
                  </a:outerShdw>
                </a:effectLst>
                <a:latin typeface="Arial Narrow" panose="020B0606020202030204" pitchFamily="34" charset="0"/>
              </a:endParaRPr>
            </a:p>
          </p:txBody>
        </p:sp>
      </p:grpSp>
      <p:grpSp>
        <p:nvGrpSpPr>
          <p:cNvPr id="492" name="Gruppo 491"/>
          <p:cNvGrpSpPr/>
          <p:nvPr/>
        </p:nvGrpSpPr>
        <p:grpSpPr>
          <a:xfrm>
            <a:off x="2352556" y="170098"/>
            <a:ext cx="7486889" cy="6448618"/>
            <a:chOff x="2352556" y="403401"/>
            <a:chExt cx="7486889" cy="6448618"/>
          </a:xfrm>
        </p:grpSpPr>
        <p:pic>
          <p:nvPicPr>
            <p:cNvPr id="493" name="Immagine 49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9068" y="403401"/>
              <a:ext cx="4193865" cy="5603869"/>
            </a:xfrm>
            <a:prstGeom prst="rect">
              <a:avLst/>
            </a:prstGeom>
            <a:ln>
              <a:noFill/>
            </a:ln>
            <a:effectLst>
              <a:outerShdw blurRad="190500" algn="tl" rotWithShape="0">
                <a:srgbClr val="000000">
                  <a:alpha val="70000"/>
                </a:srgbClr>
              </a:outerShdw>
            </a:effectLst>
          </p:spPr>
        </p:pic>
        <p:sp>
          <p:nvSpPr>
            <p:cNvPr id="494" name="Rettangolo 493"/>
            <p:cNvSpPr/>
            <p:nvPr/>
          </p:nvSpPr>
          <p:spPr>
            <a:xfrm>
              <a:off x="2352556" y="6205688"/>
              <a:ext cx="7486889" cy="646331"/>
            </a:xfrm>
            <a:prstGeom prst="rect">
              <a:avLst/>
            </a:prstGeom>
          </p:spPr>
          <p:txBody>
            <a:bodyPr wrap="square">
              <a:spAutoFit/>
            </a:bodyPr>
            <a:lstStyle/>
            <a:p>
              <a:pPr algn="ctr" fontAlgn="base"/>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La chiocciola o coclea dell’apparato uditivo umano permette di percepire le vibrazioni prodotte dalle onde sonore e ha una forma a spirale</a:t>
              </a:r>
              <a:r>
                <a:rPr lang="it-IT" dirty="0" smtClean="0">
                  <a:solidFill>
                    <a:srgbClr val="F7F7F7"/>
                  </a:solidFill>
                  <a:effectLst>
                    <a:outerShdw blurRad="38100" dist="38100" dir="2700000" algn="tl">
                      <a:srgbClr val="000000">
                        <a:alpha val="43137"/>
                      </a:srgbClr>
                    </a:outerShdw>
                  </a:effectLst>
                  <a:latin typeface="Arial Narrow" panose="020B0606020202030204" pitchFamily="34" charset="0"/>
                </a:rPr>
                <a:t>.</a:t>
              </a:r>
              <a:endParaRPr lang="it-IT" dirty="0">
                <a:solidFill>
                  <a:srgbClr val="F7F7F7"/>
                </a:solidFill>
                <a:effectLst>
                  <a:outerShdw blurRad="38100" dist="38100" dir="2700000" algn="tl">
                    <a:srgbClr val="000000">
                      <a:alpha val="43137"/>
                    </a:srgbClr>
                  </a:outerShdw>
                </a:effectLst>
                <a:latin typeface="Arial Narrow" panose="020B0606020202030204" pitchFamily="34" charset="0"/>
              </a:endParaRPr>
            </a:p>
          </p:txBody>
        </p:sp>
      </p:grpSp>
      <p:grpSp>
        <p:nvGrpSpPr>
          <p:cNvPr id="495" name="Gruppo 494"/>
          <p:cNvGrpSpPr/>
          <p:nvPr/>
        </p:nvGrpSpPr>
        <p:grpSpPr>
          <a:xfrm>
            <a:off x="1127497" y="107831"/>
            <a:ext cx="9937007" cy="6573152"/>
            <a:chOff x="1127497" y="301877"/>
            <a:chExt cx="9937007" cy="6573152"/>
          </a:xfrm>
        </p:grpSpPr>
        <p:pic>
          <p:nvPicPr>
            <p:cNvPr id="496" name="Immagine 49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450" y="301877"/>
              <a:ext cx="6435101" cy="5448122"/>
            </a:xfrm>
            <a:prstGeom prst="rect">
              <a:avLst/>
            </a:prstGeom>
          </p:spPr>
        </p:pic>
        <p:sp>
          <p:nvSpPr>
            <p:cNvPr id="497" name="Rettangolo 496"/>
            <p:cNvSpPr/>
            <p:nvPr/>
          </p:nvSpPr>
          <p:spPr>
            <a:xfrm>
              <a:off x="1127497" y="5951699"/>
              <a:ext cx="9937007" cy="923330"/>
            </a:xfrm>
            <a:prstGeom prst="rect">
              <a:avLst/>
            </a:prstGeom>
          </p:spPr>
          <p:txBody>
            <a:bodyPr wrap="square">
              <a:spAutoFit/>
            </a:bodyPr>
            <a:lstStyle/>
            <a:p>
              <a:pPr algn="ctr" fontAlgn="base"/>
              <a:r>
                <a:rPr lang="it-IT" dirty="0">
                  <a:solidFill>
                    <a:srgbClr val="333333"/>
                  </a:solidFill>
                  <a:effectLst>
                    <a:outerShdw blurRad="38100" dist="38100" dir="2700000" algn="tl">
                      <a:srgbClr val="000000">
                        <a:alpha val="43137"/>
                      </a:srgbClr>
                    </a:outerShdw>
                  </a:effectLst>
                  <a:latin typeface="Arial Narrow" panose="020B0606020202030204" pitchFamily="34" charset="0"/>
                </a:rPr>
                <a:t> </a:t>
              </a:r>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La conchiglia del Nautilus è forse il </a:t>
              </a:r>
              <a:r>
                <a:rPr lang="it-IT" dirty="0" err="1">
                  <a:solidFill>
                    <a:srgbClr val="F7F7F7"/>
                  </a:solidFill>
                  <a:effectLst>
                    <a:outerShdw blurRad="38100" dist="38100" dir="2700000" algn="tl">
                      <a:srgbClr val="000000">
                        <a:alpha val="43137"/>
                      </a:srgbClr>
                    </a:outerShdw>
                  </a:effectLst>
                  <a:latin typeface="Arial Narrow" panose="020B0606020202030204" pitchFamily="34" charset="0"/>
                </a:rPr>
                <a:t>piu</a:t>
              </a:r>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 bell’esempio di spirale aurea in natura. L’animale, che occupa solo l’ultima camera, crescendo, mantiene sempre le stesse proporzioni. Il rapporto tra una </a:t>
              </a:r>
              <a:r>
                <a:rPr lang="it-IT" dirty="0" smtClean="0">
                  <a:solidFill>
                    <a:srgbClr val="F7F7F7"/>
                  </a:solidFill>
                  <a:effectLst>
                    <a:outerShdw blurRad="38100" dist="38100" dir="2700000" algn="tl">
                      <a:srgbClr val="000000">
                        <a:alpha val="43137"/>
                      </a:srgbClr>
                    </a:outerShdw>
                  </a:effectLst>
                  <a:latin typeface="Arial Narrow" panose="020B0606020202030204" pitchFamily="34" charset="0"/>
                </a:rPr>
                <a:t>spirale </a:t>
              </a:r>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e quella successiva è pari al rapporto tra due numeri successivi della sequenza di Fibonacci, ovvero il loro rapporto è il numero aureo</a:t>
              </a:r>
              <a:r>
                <a:rPr lang="it-IT" dirty="0" smtClean="0">
                  <a:solidFill>
                    <a:srgbClr val="F7F7F7"/>
                  </a:solidFill>
                  <a:effectLst>
                    <a:outerShdw blurRad="38100" dist="38100" dir="2700000" algn="tl">
                      <a:srgbClr val="000000">
                        <a:alpha val="43137"/>
                      </a:srgbClr>
                    </a:outerShdw>
                  </a:effectLst>
                  <a:latin typeface="Arial Narrow" panose="020B0606020202030204" pitchFamily="34" charset="0"/>
                </a:rPr>
                <a:t>.</a:t>
              </a:r>
              <a:endParaRPr lang="it-IT" dirty="0">
                <a:solidFill>
                  <a:srgbClr val="F7F7F7"/>
                </a:solidFill>
                <a:effectLst>
                  <a:outerShdw blurRad="38100" dist="38100" dir="2700000" algn="tl">
                    <a:srgbClr val="000000">
                      <a:alpha val="43137"/>
                    </a:srgbClr>
                  </a:outerShdw>
                </a:effectLst>
                <a:latin typeface="Arial Narrow" panose="020B0606020202030204" pitchFamily="34" charset="0"/>
              </a:endParaRPr>
            </a:p>
          </p:txBody>
        </p:sp>
      </p:grpSp>
      <p:grpSp>
        <p:nvGrpSpPr>
          <p:cNvPr id="498" name="Gruppo 497"/>
          <p:cNvGrpSpPr/>
          <p:nvPr/>
        </p:nvGrpSpPr>
        <p:grpSpPr>
          <a:xfrm>
            <a:off x="2585520" y="399383"/>
            <a:ext cx="7020961" cy="5990049"/>
            <a:chOff x="2585520" y="796140"/>
            <a:chExt cx="7020961" cy="5990049"/>
          </a:xfrm>
        </p:grpSpPr>
        <p:pic>
          <p:nvPicPr>
            <p:cNvPr id="499" name="Immagine 49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5520" y="796140"/>
              <a:ext cx="7020961" cy="5265720"/>
            </a:xfrm>
            <a:prstGeom prst="rect">
              <a:avLst/>
            </a:prstGeom>
          </p:spPr>
        </p:pic>
        <p:sp>
          <p:nvSpPr>
            <p:cNvPr id="500" name="Rettangolo 499"/>
            <p:cNvSpPr/>
            <p:nvPr/>
          </p:nvSpPr>
          <p:spPr>
            <a:xfrm>
              <a:off x="3048000" y="6139858"/>
              <a:ext cx="6096000" cy="646331"/>
            </a:xfrm>
            <a:prstGeom prst="rect">
              <a:avLst/>
            </a:prstGeom>
          </p:spPr>
          <p:txBody>
            <a:bodyPr>
              <a:spAutoFit/>
            </a:bodyPr>
            <a:lstStyle/>
            <a:p>
              <a:pPr algn="ctr" fontAlgn="base"/>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Il cavolo romano presenta una crescita frattale delle sue infiorescenze secondo una spirale logaritmica</a:t>
              </a:r>
              <a:r>
                <a:rPr lang="it-IT" dirty="0" smtClean="0">
                  <a:solidFill>
                    <a:srgbClr val="F7F7F7"/>
                  </a:solidFill>
                  <a:effectLst>
                    <a:outerShdw blurRad="38100" dist="38100" dir="2700000" algn="tl">
                      <a:srgbClr val="000000">
                        <a:alpha val="43137"/>
                      </a:srgbClr>
                    </a:outerShdw>
                  </a:effectLst>
                  <a:latin typeface="Arial Narrow" panose="020B0606020202030204" pitchFamily="34" charset="0"/>
                </a:rPr>
                <a:t>.</a:t>
              </a:r>
              <a:endParaRPr lang="it-IT" dirty="0">
                <a:effectLst>
                  <a:outerShdw blurRad="38100" dist="38100" dir="2700000" algn="tl">
                    <a:srgbClr val="000000">
                      <a:alpha val="43137"/>
                    </a:srgbClr>
                  </a:outerShdw>
                </a:effectLst>
                <a:latin typeface="Arial Narrow" panose="020B0606020202030204" pitchFamily="34" charset="0"/>
              </a:endParaRPr>
            </a:p>
          </p:txBody>
        </p:sp>
      </p:grpSp>
      <p:grpSp>
        <p:nvGrpSpPr>
          <p:cNvPr id="501" name="Gruppo 500"/>
          <p:cNvGrpSpPr/>
          <p:nvPr/>
        </p:nvGrpSpPr>
        <p:grpSpPr>
          <a:xfrm>
            <a:off x="1013232" y="401739"/>
            <a:ext cx="10165536" cy="5985337"/>
            <a:chOff x="1013232" y="913672"/>
            <a:chExt cx="10165536" cy="5985337"/>
          </a:xfrm>
        </p:grpSpPr>
        <p:pic>
          <p:nvPicPr>
            <p:cNvPr id="502" name="Immagine 50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4681" y="913672"/>
              <a:ext cx="6522638" cy="5030656"/>
            </a:xfrm>
            <a:prstGeom prst="rect">
              <a:avLst/>
            </a:prstGeom>
            <a:ln>
              <a:noFill/>
            </a:ln>
            <a:effectLst>
              <a:outerShdw blurRad="190500" algn="tl" rotWithShape="0">
                <a:srgbClr val="000000">
                  <a:alpha val="70000"/>
                </a:srgbClr>
              </a:outerShdw>
            </a:effectLst>
          </p:spPr>
        </p:pic>
        <p:sp>
          <p:nvSpPr>
            <p:cNvPr id="503" name="Rettangolo 502"/>
            <p:cNvSpPr/>
            <p:nvPr/>
          </p:nvSpPr>
          <p:spPr>
            <a:xfrm>
              <a:off x="1013232" y="5975679"/>
              <a:ext cx="10165536" cy="923330"/>
            </a:xfrm>
            <a:prstGeom prst="rect">
              <a:avLst/>
            </a:prstGeom>
          </p:spPr>
          <p:txBody>
            <a:bodyPr wrap="square">
              <a:spAutoFit/>
            </a:bodyPr>
            <a:lstStyle/>
            <a:p>
              <a:pPr algn="ctr" fontAlgn="base"/>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I falchi si avvicinano alla loro preda secondo una spirale logaritmica: </a:t>
              </a:r>
              <a:r>
                <a:rPr lang="it-IT" dirty="0" err="1">
                  <a:solidFill>
                    <a:srgbClr val="F7F7F7"/>
                  </a:solidFill>
                  <a:effectLst>
                    <a:outerShdw blurRad="38100" dist="38100" dir="2700000" algn="tl">
                      <a:srgbClr val="000000">
                        <a:alpha val="43137"/>
                      </a:srgbClr>
                    </a:outerShdw>
                  </a:effectLst>
                  <a:latin typeface="Arial Narrow" panose="020B0606020202030204" pitchFamily="34" charset="0"/>
                </a:rPr>
                <a:t>poiche</a:t>
              </a:r>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 gli occhi del falcone guardano lateralmente, l’uccello dovrebbe ruotare la testa per vedere la preda e tale assetto peggiorerebbe la sua aerodinamica. L’andamento spiraliforme del volo, invece, permette di massimizzare la velocità tenendo lo sguardo fisso sulla preda</a:t>
              </a:r>
              <a:r>
                <a:rPr lang="it-IT" dirty="0" smtClean="0">
                  <a:solidFill>
                    <a:srgbClr val="F7F7F7"/>
                  </a:solidFill>
                  <a:effectLst>
                    <a:outerShdw blurRad="38100" dist="38100" dir="2700000" algn="tl">
                      <a:srgbClr val="000000">
                        <a:alpha val="43137"/>
                      </a:srgbClr>
                    </a:outerShdw>
                  </a:effectLst>
                  <a:latin typeface="Arial Narrow" panose="020B0606020202030204" pitchFamily="34" charset="0"/>
                </a:rPr>
                <a:t>.</a:t>
              </a:r>
              <a:endParaRPr lang="it-IT" dirty="0">
                <a:solidFill>
                  <a:srgbClr val="F7F7F7"/>
                </a:solidFill>
                <a:effectLst>
                  <a:outerShdw blurRad="38100" dist="38100" dir="2700000" algn="tl">
                    <a:srgbClr val="000000">
                      <a:alpha val="43137"/>
                    </a:srgbClr>
                  </a:outerShdw>
                </a:effectLst>
                <a:latin typeface="Arial Narrow" panose="020B0606020202030204" pitchFamily="34" charset="0"/>
              </a:endParaRPr>
            </a:p>
          </p:txBody>
        </p:sp>
      </p:grpSp>
      <p:grpSp>
        <p:nvGrpSpPr>
          <p:cNvPr id="504" name="Gruppo 503"/>
          <p:cNvGrpSpPr/>
          <p:nvPr/>
        </p:nvGrpSpPr>
        <p:grpSpPr>
          <a:xfrm>
            <a:off x="481174" y="411829"/>
            <a:ext cx="11229653" cy="5965157"/>
            <a:chOff x="481174" y="862308"/>
            <a:chExt cx="11229653" cy="5965157"/>
          </a:xfrm>
        </p:grpSpPr>
        <p:pic>
          <p:nvPicPr>
            <p:cNvPr id="505" name="Immagine 50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3744" y="862308"/>
              <a:ext cx="6844512" cy="5133384"/>
            </a:xfrm>
            <a:prstGeom prst="rect">
              <a:avLst/>
            </a:prstGeom>
            <a:ln>
              <a:noFill/>
            </a:ln>
            <a:effectLst>
              <a:outerShdw blurRad="190500" algn="tl" rotWithShape="0">
                <a:srgbClr val="000000">
                  <a:alpha val="70000"/>
                </a:srgbClr>
              </a:outerShdw>
            </a:effectLst>
          </p:spPr>
        </p:pic>
        <p:sp>
          <p:nvSpPr>
            <p:cNvPr id="506" name="Rettangolo 505"/>
            <p:cNvSpPr/>
            <p:nvPr/>
          </p:nvSpPr>
          <p:spPr>
            <a:xfrm>
              <a:off x="481174" y="6181134"/>
              <a:ext cx="11229653" cy="646331"/>
            </a:xfrm>
            <a:prstGeom prst="rect">
              <a:avLst/>
            </a:prstGeom>
          </p:spPr>
          <p:txBody>
            <a:bodyPr wrap="square">
              <a:spAutoFit/>
            </a:bodyPr>
            <a:lstStyle/>
            <a:p>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I semi di girasole crescono lungo due serie contrapposte di spirali logaritmiche. Il numero delle spirali, in senso orario e in senso antiorario, dipende dalle dimensioni del fiore ed è correlato alla successione di Fibonacci: 34/21, 55/34, 89/55, 144/89 o 233/144.</a:t>
              </a:r>
              <a:endParaRPr lang="it-IT" dirty="0">
                <a:effectLst>
                  <a:outerShdw blurRad="38100" dist="38100" dir="2700000" algn="tl">
                    <a:srgbClr val="000000">
                      <a:alpha val="43137"/>
                    </a:srgbClr>
                  </a:outerShdw>
                </a:effectLst>
                <a:latin typeface="Arial Narrow" panose="020B0606020202030204" pitchFamily="34" charset="0"/>
              </a:endParaRPr>
            </a:p>
          </p:txBody>
        </p:sp>
      </p:grpSp>
      <p:grpSp>
        <p:nvGrpSpPr>
          <p:cNvPr id="507" name="Gruppo 506"/>
          <p:cNvGrpSpPr/>
          <p:nvPr/>
        </p:nvGrpSpPr>
        <p:grpSpPr>
          <a:xfrm>
            <a:off x="2706570" y="521025"/>
            <a:ext cx="6778860" cy="5746765"/>
            <a:chOff x="2706570" y="886928"/>
            <a:chExt cx="6778860" cy="5746765"/>
          </a:xfrm>
        </p:grpSpPr>
        <p:pic>
          <p:nvPicPr>
            <p:cNvPr id="508" name="Immagine 50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6570" y="886928"/>
              <a:ext cx="6778860" cy="5084145"/>
            </a:xfrm>
            <a:prstGeom prst="rect">
              <a:avLst/>
            </a:prstGeom>
            <a:ln>
              <a:noFill/>
            </a:ln>
            <a:effectLst>
              <a:outerShdw blurRad="190500" algn="tl" rotWithShape="0">
                <a:srgbClr val="000000">
                  <a:alpha val="70000"/>
                </a:srgbClr>
              </a:outerShdw>
            </a:effectLst>
          </p:spPr>
        </p:pic>
        <p:sp>
          <p:nvSpPr>
            <p:cNvPr id="509" name="Rettangolo 508"/>
            <p:cNvSpPr/>
            <p:nvPr/>
          </p:nvSpPr>
          <p:spPr>
            <a:xfrm>
              <a:off x="3048000" y="6264361"/>
              <a:ext cx="6096000" cy="369332"/>
            </a:xfrm>
            <a:prstGeom prst="rect">
              <a:avLst/>
            </a:prstGeom>
          </p:spPr>
          <p:txBody>
            <a:bodyPr>
              <a:spAutoFit/>
            </a:bodyPr>
            <a:lstStyle/>
            <a:p>
              <a:pPr algn="ctr" fontAlgn="base"/>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La coda del cavalluccio marino segue una perfetta spirale logaritmica</a:t>
              </a:r>
              <a:r>
                <a:rPr lang="it-IT" dirty="0" smtClean="0">
                  <a:solidFill>
                    <a:srgbClr val="F7F7F7"/>
                  </a:solidFill>
                  <a:effectLst>
                    <a:outerShdw blurRad="38100" dist="38100" dir="2700000" algn="tl">
                      <a:srgbClr val="000000">
                        <a:alpha val="43137"/>
                      </a:srgbClr>
                    </a:outerShdw>
                  </a:effectLst>
                  <a:latin typeface="Arial Narrow" panose="020B0606020202030204" pitchFamily="34" charset="0"/>
                </a:rPr>
                <a:t>.</a:t>
              </a:r>
              <a:endParaRPr lang="it-IT" dirty="0">
                <a:effectLst>
                  <a:outerShdw blurRad="38100" dist="38100" dir="2700000" algn="tl">
                    <a:srgbClr val="000000">
                      <a:alpha val="43137"/>
                    </a:srgbClr>
                  </a:outerShdw>
                </a:effectLst>
                <a:latin typeface="Arial Narrow" panose="020B0606020202030204" pitchFamily="34" charset="0"/>
              </a:endParaRPr>
            </a:p>
          </p:txBody>
        </p:sp>
      </p:grpSp>
      <p:grpSp>
        <p:nvGrpSpPr>
          <p:cNvPr id="510" name="Gruppo 509"/>
          <p:cNvGrpSpPr/>
          <p:nvPr/>
        </p:nvGrpSpPr>
        <p:grpSpPr>
          <a:xfrm>
            <a:off x="2119592" y="204691"/>
            <a:ext cx="7952817" cy="6379432"/>
            <a:chOff x="2119592" y="894040"/>
            <a:chExt cx="7952817" cy="6379432"/>
          </a:xfrm>
        </p:grpSpPr>
        <p:pic>
          <p:nvPicPr>
            <p:cNvPr id="511" name="Immagine 5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9592" y="894040"/>
              <a:ext cx="7952817" cy="5069921"/>
            </a:xfrm>
            <a:prstGeom prst="rect">
              <a:avLst/>
            </a:prstGeom>
          </p:spPr>
        </p:pic>
        <p:sp>
          <p:nvSpPr>
            <p:cNvPr id="512" name="Rettangolo 511"/>
            <p:cNvSpPr/>
            <p:nvPr/>
          </p:nvSpPr>
          <p:spPr>
            <a:xfrm>
              <a:off x="2453307" y="6073143"/>
              <a:ext cx="7541231" cy="1200329"/>
            </a:xfrm>
            <a:prstGeom prst="rect">
              <a:avLst/>
            </a:prstGeom>
          </p:spPr>
          <p:txBody>
            <a:bodyPr wrap="square">
              <a:spAutoFit/>
            </a:bodyPr>
            <a:lstStyle/>
            <a:p>
              <a:pPr algn="ctr" fontAlgn="base"/>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La crescita dell’Achillea ptarmica presenta una biforcazione mensile dei rami: al primo mese si ha un ramo, al secondo 2 rami, al terzo 3 rami, al quarto 5 rami e così via.</a:t>
              </a:r>
            </a:p>
            <a:p>
              <a:r>
                <a:rPr lang="it-IT" dirty="0">
                  <a:effectLst>
                    <a:outerShdw blurRad="38100" dist="38100" dir="2700000" algn="tl">
                      <a:srgbClr val="000000">
                        <a:alpha val="43137"/>
                      </a:srgbClr>
                    </a:outerShdw>
                  </a:effectLst>
                  <a:latin typeface="Arial Narrow" panose="020B0606020202030204" pitchFamily="34" charset="0"/>
                </a:rPr>
                <a:t/>
              </a:r>
              <a:br>
                <a:rPr lang="it-IT" dirty="0">
                  <a:effectLst>
                    <a:outerShdw blurRad="38100" dist="38100" dir="2700000" algn="tl">
                      <a:srgbClr val="000000">
                        <a:alpha val="43137"/>
                      </a:srgbClr>
                    </a:outerShdw>
                  </a:effectLst>
                  <a:latin typeface="Arial Narrow" panose="020B0606020202030204" pitchFamily="34" charset="0"/>
                </a:rPr>
              </a:br>
              <a:endParaRPr lang="it-IT" dirty="0">
                <a:effectLst>
                  <a:outerShdw blurRad="38100" dist="38100" dir="2700000" algn="tl">
                    <a:srgbClr val="000000">
                      <a:alpha val="43137"/>
                    </a:srgbClr>
                  </a:outerShdw>
                </a:effectLst>
                <a:latin typeface="Arial Narrow" panose="020B0606020202030204" pitchFamily="34" charset="0"/>
              </a:endParaRPr>
            </a:p>
          </p:txBody>
        </p:sp>
      </p:grpSp>
      <p:grpSp>
        <p:nvGrpSpPr>
          <p:cNvPr id="513" name="Gruppo 512"/>
          <p:cNvGrpSpPr/>
          <p:nvPr/>
        </p:nvGrpSpPr>
        <p:grpSpPr>
          <a:xfrm>
            <a:off x="1345555" y="555271"/>
            <a:ext cx="9500890" cy="5678273"/>
            <a:chOff x="1563614" y="903181"/>
            <a:chExt cx="9500890" cy="5678273"/>
          </a:xfrm>
        </p:grpSpPr>
        <p:pic>
          <p:nvPicPr>
            <p:cNvPr id="514" name="Immagine 5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63614" y="903181"/>
              <a:ext cx="9500890" cy="4396790"/>
            </a:xfrm>
            <a:prstGeom prst="rect">
              <a:avLst/>
            </a:prstGeom>
          </p:spPr>
        </p:pic>
        <p:sp>
          <p:nvSpPr>
            <p:cNvPr id="515" name="Rettangolo 514"/>
            <p:cNvSpPr/>
            <p:nvPr/>
          </p:nvSpPr>
          <p:spPr>
            <a:xfrm>
              <a:off x="2257813" y="6212122"/>
              <a:ext cx="7676375" cy="369332"/>
            </a:xfrm>
            <a:prstGeom prst="rect">
              <a:avLst/>
            </a:prstGeom>
          </p:spPr>
          <p:txBody>
            <a:bodyPr wrap="square">
              <a:spAutoFit/>
            </a:bodyPr>
            <a:lstStyle/>
            <a:p>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Molti fiori presentano i numeri di Fibonacci come ottimizzazione della crescita dei petali.</a:t>
              </a:r>
              <a:endParaRPr lang="it-IT" dirty="0">
                <a:effectLst>
                  <a:outerShdw blurRad="38100" dist="38100" dir="2700000" algn="tl">
                    <a:srgbClr val="000000">
                      <a:alpha val="43137"/>
                    </a:srgbClr>
                  </a:outerShdw>
                </a:effectLst>
                <a:latin typeface="Arial Narrow" panose="020B0606020202030204" pitchFamily="34" charset="0"/>
              </a:endParaRPr>
            </a:p>
          </p:txBody>
        </p:sp>
      </p:grpSp>
      <p:grpSp>
        <p:nvGrpSpPr>
          <p:cNvPr id="516" name="Gruppo 515"/>
          <p:cNvGrpSpPr/>
          <p:nvPr/>
        </p:nvGrpSpPr>
        <p:grpSpPr>
          <a:xfrm>
            <a:off x="2352556" y="249661"/>
            <a:ext cx="7486889" cy="6448618"/>
            <a:chOff x="2352556" y="403401"/>
            <a:chExt cx="7486889" cy="6448618"/>
          </a:xfrm>
        </p:grpSpPr>
        <p:pic>
          <p:nvPicPr>
            <p:cNvPr id="517" name="Immagine 5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9068" y="403401"/>
              <a:ext cx="4193865" cy="5603869"/>
            </a:xfrm>
            <a:prstGeom prst="rect">
              <a:avLst/>
            </a:prstGeom>
            <a:ln>
              <a:noFill/>
            </a:ln>
            <a:effectLst>
              <a:outerShdw blurRad="190500" algn="tl" rotWithShape="0">
                <a:srgbClr val="000000">
                  <a:alpha val="70000"/>
                </a:srgbClr>
              </a:outerShdw>
            </a:effectLst>
          </p:spPr>
        </p:pic>
        <p:sp>
          <p:nvSpPr>
            <p:cNvPr id="518" name="Rettangolo 517"/>
            <p:cNvSpPr/>
            <p:nvPr/>
          </p:nvSpPr>
          <p:spPr>
            <a:xfrm>
              <a:off x="2352556" y="6205688"/>
              <a:ext cx="7486889" cy="646331"/>
            </a:xfrm>
            <a:prstGeom prst="rect">
              <a:avLst/>
            </a:prstGeom>
          </p:spPr>
          <p:txBody>
            <a:bodyPr wrap="square">
              <a:spAutoFit/>
            </a:bodyPr>
            <a:lstStyle/>
            <a:p>
              <a:pPr algn="ctr" fontAlgn="base"/>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La chiocciola o coclea dell’apparato uditivo umano permette di percepire le vibrazioni prodotte dalle onde sonore e ha una forma a spirale</a:t>
              </a:r>
              <a:r>
                <a:rPr lang="it-IT" dirty="0" smtClean="0">
                  <a:solidFill>
                    <a:srgbClr val="F7F7F7"/>
                  </a:solidFill>
                  <a:effectLst>
                    <a:outerShdw blurRad="38100" dist="38100" dir="2700000" algn="tl">
                      <a:srgbClr val="000000">
                        <a:alpha val="43137"/>
                      </a:srgbClr>
                    </a:outerShdw>
                  </a:effectLst>
                  <a:latin typeface="Arial Narrow" panose="020B0606020202030204" pitchFamily="34" charset="0"/>
                </a:rPr>
                <a:t>.</a:t>
              </a:r>
              <a:endParaRPr lang="it-IT" dirty="0">
                <a:solidFill>
                  <a:srgbClr val="F7F7F7"/>
                </a:solidFill>
                <a:effectLst>
                  <a:outerShdw blurRad="38100" dist="38100" dir="2700000" algn="tl">
                    <a:srgbClr val="000000">
                      <a:alpha val="43137"/>
                    </a:srgbClr>
                  </a:outerShdw>
                </a:effectLst>
                <a:latin typeface="Arial Narrow" panose="020B0606020202030204" pitchFamily="34" charset="0"/>
              </a:endParaRPr>
            </a:p>
          </p:txBody>
        </p:sp>
      </p:grpSp>
      <p:grpSp>
        <p:nvGrpSpPr>
          <p:cNvPr id="519" name="Gruppo 518"/>
          <p:cNvGrpSpPr/>
          <p:nvPr/>
        </p:nvGrpSpPr>
        <p:grpSpPr>
          <a:xfrm>
            <a:off x="1127497" y="187394"/>
            <a:ext cx="9937007" cy="6573152"/>
            <a:chOff x="1127497" y="301877"/>
            <a:chExt cx="9937007" cy="6573152"/>
          </a:xfrm>
        </p:grpSpPr>
        <p:pic>
          <p:nvPicPr>
            <p:cNvPr id="520" name="Immagine 5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450" y="301877"/>
              <a:ext cx="6435101" cy="5448122"/>
            </a:xfrm>
            <a:prstGeom prst="rect">
              <a:avLst/>
            </a:prstGeom>
          </p:spPr>
        </p:pic>
        <p:sp>
          <p:nvSpPr>
            <p:cNvPr id="521" name="Rettangolo 520"/>
            <p:cNvSpPr/>
            <p:nvPr/>
          </p:nvSpPr>
          <p:spPr>
            <a:xfrm>
              <a:off x="1127497" y="5951699"/>
              <a:ext cx="9937007" cy="923330"/>
            </a:xfrm>
            <a:prstGeom prst="rect">
              <a:avLst/>
            </a:prstGeom>
          </p:spPr>
          <p:txBody>
            <a:bodyPr wrap="square">
              <a:spAutoFit/>
            </a:bodyPr>
            <a:lstStyle/>
            <a:p>
              <a:pPr algn="ctr" fontAlgn="base"/>
              <a:r>
                <a:rPr lang="it-IT" dirty="0">
                  <a:solidFill>
                    <a:srgbClr val="333333"/>
                  </a:solidFill>
                  <a:effectLst>
                    <a:outerShdw blurRad="38100" dist="38100" dir="2700000" algn="tl">
                      <a:srgbClr val="000000">
                        <a:alpha val="43137"/>
                      </a:srgbClr>
                    </a:outerShdw>
                  </a:effectLst>
                  <a:latin typeface="Arial Narrow" panose="020B0606020202030204" pitchFamily="34" charset="0"/>
                </a:rPr>
                <a:t> </a:t>
              </a:r>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La conchiglia del Nautilus è forse il </a:t>
              </a:r>
              <a:r>
                <a:rPr lang="it-IT" dirty="0" err="1">
                  <a:solidFill>
                    <a:srgbClr val="F7F7F7"/>
                  </a:solidFill>
                  <a:effectLst>
                    <a:outerShdw blurRad="38100" dist="38100" dir="2700000" algn="tl">
                      <a:srgbClr val="000000">
                        <a:alpha val="43137"/>
                      </a:srgbClr>
                    </a:outerShdw>
                  </a:effectLst>
                  <a:latin typeface="Arial Narrow" panose="020B0606020202030204" pitchFamily="34" charset="0"/>
                </a:rPr>
                <a:t>piu</a:t>
              </a:r>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 bell’esempio di spirale aurea in natura. L’animale, che occupa solo l’ultima camera, crescendo, mantiene sempre le stesse proporzioni. Il rapporto tra una </a:t>
              </a:r>
              <a:r>
                <a:rPr lang="it-IT" dirty="0" smtClean="0">
                  <a:solidFill>
                    <a:srgbClr val="F7F7F7"/>
                  </a:solidFill>
                  <a:effectLst>
                    <a:outerShdw blurRad="38100" dist="38100" dir="2700000" algn="tl">
                      <a:srgbClr val="000000">
                        <a:alpha val="43137"/>
                      </a:srgbClr>
                    </a:outerShdw>
                  </a:effectLst>
                  <a:latin typeface="Arial Narrow" panose="020B0606020202030204" pitchFamily="34" charset="0"/>
                </a:rPr>
                <a:t>spirale </a:t>
              </a:r>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e quella successiva è pari al rapporto tra due numeri successivi della sequenza di Fibonacci, ovvero il loro rapporto è il numero aureo</a:t>
              </a:r>
              <a:r>
                <a:rPr lang="it-IT" dirty="0" smtClean="0">
                  <a:solidFill>
                    <a:srgbClr val="F7F7F7"/>
                  </a:solidFill>
                  <a:effectLst>
                    <a:outerShdw blurRad="38100" dist="38100" dir="2700000" algn="tl">
                      <a:srgbClr val="000000">
                        <a:alpha val="43137"/>
                      </a:srgbClr>
                    </a:outerShdw>
                  </a:effectLst>
                  <a:latin typeface="Arial Narrow" panose="020B0606020202030204" pitchFamily="34" charset="0"/>
                </a:rPr>
                <a:t>.</a:t>
              </a:r>
              <a:endParaRPr lang="it-IT" dirty="0">
                <a:solidFill>
                  <a:srgbClr val="F7F7F7"/>
                </a:solidFill>
                <a:effectLst>
                  <a:outerShdw blurRad="38100" dist="38100" dir="2700000" algn="tl">
                    <a:srgbClr val="000000">
                      <a:alpha val="43137"/>
                    </a:srgbClr>
                  </a:outerShdw>
                </a:effectLst>
                <a:latin typeface="Arial Narrow" panose="020B0606020202030204" pitchFamily="34" charset="0"/>
              </a:endParaRPr>
            </a:p>
          </p:txBody>
        </p:sp>
      </p:grpSp>
      <p:grpSp>
        <p:nvGrpSpPr>
          <p:cNvPr id="522" name="Gruppo 521"/>
          <p:cNvGrpSpPr/>
          <p:nvPr/>
        </p:nvGrpSpPr>
        <p:grpSpPr>
          <a:xfrm>
            <a:off x="2585520" y="478946"/>
            <a:ext cx="7020961" cy="5990049"/>
            <a:chOff x="2585520" y="796140"/>
            <a:chExt cx="7020961" cy="5990049"/>
          </a:xfrm>
        </p:grpSpPr>
        <p:pic>
          <p:nvPicPr>
            <p:cNvPr id="523" name="Immagine 5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5520" y="796140"/>
              <a:ext cx="7020961" cy="5265720"/>
            </a:xfrm>
            <a:prstGeom prst="rect">
              <a:avLst/>
            </a:prstGeom>
          </p:spPr>
        </p:pic>
        <p:sp>
          <p:nvSpPr>
            <p:cNvPr id="524" name="Rettangolo 523"/>
            <p:cNvSpPr/>
            <p:nvPr/>
          </p:nvSpPr>
          <p:spPr>
            <a:xfrm>
              <a:off x="3048000" y="6139858"/>
              <a:ext cx="6096000" cy="646331"/>
            </a:xfrm>
            <a:prstGeom prst="rect">
              <a:avLst/>
            </a:prstGeom>
          </p:spPr>
          <p:txBody>
            <a:bodyPr>
              <a:spAutoFit/>
            </a:bodyPr>
            <a:lstStyle/>
            <a:p>
              <a:pPr algn="ctr" fontAlgn="base"/>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Il cavolo romano presenta una crescita frattale delle sue infiorescenze secondo una spirale logaritmica</a:t>
              </a:r>
              <a:r>
                <a:rPr lang="it-IT" dirty="0" smtClean="0">
                  <a:solidFill>
                    <a:srgbClr val="F7F7F7"/>
                  </a:solidFill>
                  <a:effectLst>
                    <a:outerShdw blurRad="38100" dist="38100" dir="2700000" algn="tl">
                      <a:srgbClr val="000000">
                        <a:alpha val="43137"/>
                      </a:srgbClr>
                    </a:outerShdw>
                  </a:effectLst>
                  <a:latin typeface="Arial Narrow" panose="020B0606020202030204" pitchFamily="34" charset="0"/>
                </a:rPr>
                <a:t>.</a:t>
              </a:r>
              <a:endParaRPr lang="it-IT" dirty="0">
                <a:effectLst>
                  <a:outerShdw blurRad="38100" dist="38100" dir="2700000" algn="tl">
                    <a:srgbClr val="000000">
                      <a:alpha val="43137"/>
                    </a:srgbClr>
                  </a:outerShdw>
                </a:effectLst>
                <a:latin typeface="Arial Narrow" panose="020B0606020202030204" pitchFamily="34" charset="0"/>
              </a:endParaRPr>
            </a:p>
          </p:txBody>
        </p:sp>
      </p:grpSp>
      <p:grpSp>
        <p:nvGrpSpPr>
          <p:cNvPr id="525" name="Gruppo 524"/>
          <p:cNvGrpSpPr/>
          <p:nvPr/>
        </p:nvGrpSpPr>
        <p:grpSpPr>
          <a:xfrm>
            <a:off x="1013232" y="481302"/>
            <a:ext cx="10165536" cy="5985337"/>
            <a:chOff x="1013232" y="913672"/>
            <a:chExt cx="10165536" cy="5985337"/>
          </a:xfrm>
        </p:grpSpPr>
        <p:pic>
          <p:nvPicPr>
            <p:cNvPr id="526" name="Immagine 5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4681" y="913672"/>
              <a:ext cx="6522638" cy="5030656"/>
            </a:xfrm>
            <a:prstGeom prst="rect">
              <a:avLst/>
            </a:prstGeom>
            <a:ln>
              <a:noFill/>
            </a:ln>
            <a:effectLst>
              <a:outerShdw blurRad="190500" algn="tl" rotWithShape="0">
                <a:srgbClr val="000000">
                  <a:alpha val="70000"/>
                </a:srgbClr>
              </a:outerShdw>
            </a:effectLst>
          </p:spPr>
        </p:pic>
        <p:sp>
          <p:nvSpPr>
            <p:cNvPr id="527" name="Rettangolo 526"/>
            <p:cNvSpPr/>
            <p:nvPr/>
          </p:nvSpPr>
          <p:spPr>
            <a:xfrm>
              <a:off x="1013232" y="5975679"/>
              <a:ext cx="10165536" cy="923330"/>
            </a:xfrm>
            <a:prstGeom prst="rect">
              <a:avLst/>
            </a:prstGeom>
          </p:spPr>
          <p:txBody>
            <a:bodyPr wrap="square">
              <a:spAutoFit/>
            </a:bodyPr>
            <a:lstStyle/>
            <a:p>
              <a:pPr algn="ctr" fontAlgn="base"/>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I falchi si avvicinano alla loro preda secondo una spirale logaritmica: </a:t>
              </a:r>
              <a:r>
                <a:rPr lang="it-IT" dirty="0" err="1">
                  <a:solidFill>
                    <a:srgbClr val="F7F7F7"/>
                  </a:solidFill>
                  <a:effectLst>
                    <a:outerShdw blurRad="38100" dist="38100" dir="2700000" algn="tl">
                      <a:srgbClr val="000000">
                        <a:alpha val="43137"/>
                      </a:srgbClr>
                    </a:outerShdw>
                  </a:effectLst>
                  <a:latin typeface="Arial Narrow" panose="020B0606020202030204" pitchFamily="34" charset="0"/>
                </a:rPr>
                <a:t>poiche</a:t>
              </a:r>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 gli occhi del falcone guardano lateralmente, l’uccello dovrebbe ruotare la testa per vedere la preda e tale assetto peggiorerebbe la sua aerodinamica. L’andamento spiraliforme del volo, invece, permette di massimizzare la velocità tenendo lo sguardo fisso sulla preda</a:t>
              </a:r>
              <a:r>
                <a:rPr lang="it-IT" dirty="0" smtClean="0">
                  <a:solidFill>
                    <a:srgbClr val="F7F7F7"/>
                  </a:solidFill>
                  <a:effectLst>
                    <a:outerShdw blurRad="38100" dist="38100" dir="2700000" algn="tl">
                      <a:srgbClr val="000000">
                        <a:alpha val="43137"/>
                      </a:srgbClr>
                    </a:outerShdw>
                  </a:effectLst>
                  <a:latin typeface="Arial Narrow" panose="020B0606020202030204" pitchFamily="34" charset="0"/>
                </a:rPr>
                <a:t>.</a:t>
              </a:r>
              <a:endParaRPr lang="it-IT" dirty="0">
                <a:solidFill>
                  <a:srgbClr val="F7F7F7"/>
                </a:solidFill>
                <a:effectLst>
                  <a:outerShdw blurRad="38100" dist="38100" dir="2700000" algn="tl">
                    <a:srgbClr val="000000">
                      <a:alpha val="43137"/>
                    </a:srgbClr>
                  </a:outerShdw>
                </a:effectLst>
                <a:latin typeface="Arial Narrow" panose="020B0606020202030204" pitchFamily="34" charset="0"/>
              </a:endParaRPr>
            </a:p>
          </p:txBody>
        </p:sp>
      </p:grpSp>
      <p:grpSp>
        <p:nvGrpSpPr>
          <p:cNvPr id="528" name="Gruppo 527"/>
          <p:cNvGrpSpPr/>
          <p:nvPr/>
        </p:nvGrpSpPr>
        <p:grpSpPr>
          <a:xfrm>
            <a:off x="481174" y="491392"/>
            <a:ext cx="11229653" cy="5965157"/>
            <a:chOff x="481174" y="862308"/>
            <a:chExt cx="11229653" cy="5965157"/>
          </a:xfrm>
        </p:grpSpPr>
        <p:pic>
          <p:nvPicPr>
            <p:cNvPr id="529" name="Immagine 5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3744" y="862308"/>
              <a:ext cx="6844512" cy="5133384"/>
            </a:xfrm>
            <a:prstGeom prst="rect">
              <a:avLst/>
            </a:prstGeom>
            <a:ln>
              <a:noFill/>
            </a:ln>
            <a:effectLst>
              <a:outerShdw blurRad="190500" algn="tl" rotWithShape="0">
                <a:srgbClr val="000000">
                  <a:alpha val="70000"/>
                </a:srgbClr>
              </a:outerShdw>
            </a:effectLst>
          </p:spPr>
        </p:pic>
        <p:sp>
          <p:nvSpPr>
            <p:cNvPr id="530" name="Rettangolo 529"/>
            <p:cNvSpPr/>
            <p:nvPr/>
          </p:nvSpPr>
          <p:spPr>
            <a:xfrm>
              <a:off x="481174" y="6181134"/>
              <a:ext cx="11229653" cy="646331"/>
            </a:xfrm>
            <a:prstGeom prst="rect">
              <a:avLst/>
            </a:prstGeom>
          </p:spPr>
          <p:txBody>
            <a:bodyPr wrap="square">
              <a:spAutoFit/>
            </a:bodyPr>
            <a:lstStyle/>
            <a:p>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I semi di girasole crescono lungo due serie contrapposte di spirali logaritmiche. Il numero delle spirali, in senso orario e in senso antiorario, dipende dalle dimensioni del fiore ed è correlato alla successione di Fibonacci: 34/21, 55/34, 89/55, 144/89 o 233/144.</a:t>
              </a:r>
              <a:endParaRPr lang="it-IT" dirty="0">
                <a:effectLst>
                  <a:outerShdw blurRad="38100" dist="38100" dir="2700000" algn="tl">
                    <a:srgbClr val="000000">
                      <a:alpha val="43137"/>
                    </a:srgbClr>
                  </a:outerShdw>
                </a:effectLst>
                <a:latin typeface="Arial Narrow" panose="020B0606020202030204" pitchFamily="34" charset="0"/>
              </a:endParaRPr>
            </a:p>
          </p:txBody>
        </p:sp>
      </p:grpSp>
      <p:grpSp>
        <p:nvGrpSpPr>
          <p:cNvPr id="531" name="Gruppo 530"/>
          <p:cNvGrpSpPr/>
          <p:nvPr/>
        </p:nvGrpSpPr>
        <p:grpSpPr>
          <a:xfrm>
            <a:off x="2706570" y="600588"/>
            <a:ext cx="6778860" cy="5746765"/>
            <a:chOff x="2706570" y="886928"/>
            <a:chExt cx="6778860" cy="5746765"/>
          </a:xfrm>
        </p:grpSpPr>
        <p:pic>
          <p:nvPicPr>
            <p:cNvPr id="532" name="Immagine 5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6570" y="886928"/>
              <a:ext cx="6778860" cy="5084145"/>
            </a:xfrm>
            <a:prstGeom prst="rect">
              <a:avLst/>
            </a:prstGeom>
            <a:ln>
              <a:noFill/>
            </a:ln>
            <a:effectLst>
              <a:outerShdw blurRad="190500" algn="tl" rotWithShape="0">
                <a:srgbClr val="000000">
                  <a:alpha val="70000"/>
                </a:srgbClr>
              </a:outerShdw>
            </a:effectLst>
          </p:spPr>
        </p:pic>
        <p:sp>
          <p:nvSpPr>
            <p:cNvPr id="533" name="Rettangolo 532"/>
            <p:cNvSpPr/>
            <p:nvPr/>
          </p:nvSpPr>
          <p:spPr>
            <a:xfrm>
              <a:off x="3048000" y="6264361"/>
              <a:ext cx="6096000" cy="369332"/>
            </a:xfrm>
            <a:prstGeom prst="rect">
              <a:avLst/>
            </a:prstGeom>
          </p:spPr>
          <p:txBody>
            <a:bodyPr>
              <a:spAutoFit/>
            </a:bodyPr>
            <a:lstStyle/>
            <a:p>
              <a:pPr algn="ctr" fontAlgn="base"/>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La coda del cavalluccio marino segue una perfetta spirale logaritmica</a:t>
              </a:r>
              <a:r>
                <a:rPr lang="it-IT" dirty="0" smtClean="0">
                  <a:solidFill>
                    <a:srgbClr val="F7F7F7"/>
                  </a:solidFill>
                  <a:effectLst>
                    <a:outerShdw blurRad="38100" dist="38100" dir="2700000" algn="tl">
                      <a:srgbClr val="000000">
                        <a:alpha val="43137"/>
                      </a:srgbClr>
                    </a:outerShdw>
                  </a:effectLst>
                  <a:latin typeface="Arial Narrow" panose="020B0606020202030204" pitchFamily="34" charset="0"/>
                </a:rPr>
                <a:t>.</a:t>
              </a:r>
              <a:endParaRPr lang="it-IT" dirty="0">
                <a:effectLst>
                  <a:outerShdw blurRad="38100" dist="38100" dir="2700000" algn="tl">
                    <a:srgbClr val="000000">
                      <a:alpha val="43137"/>
                    </a:srgbClr>
                  </a:outerShdw>
                </a:effectLst>
                <a:latin typeface="Arial Narrow" panose="020B0606020202030204" pitchFamily="34" charset="0"/>
              </a:endParaRPr>
            </a:p>
          </p:txBody>
        </p:sp>
      </p:grpSp>
      <p:grpSp>
        <p:nvGrpSpPr>
          <p:cNvPr id="534" name="Gruppo 533"/>
          <p:cNvGrpSpPr/>
          <p:nvPr/>
        </p:nvGrpSpPr>
        <p:grpSpPr>
          <a:xfrm>
            <a:off x="2119592" y="284254"/>
            <a:ext cx="7952817" cy="6379432"/>
            <a:chOff x="2119592" y="894040"/>
            <a:chExt cx="7952817" cy="6379432"/>
          </a:xfrm>
        </p:grpSpPr>
        <p:pic>
          <p:nvPicPr>
            <p:cNvPr id="535" name="Immagine 5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9592" y="894040"/>
              <a:ext cx="7952817" cy="5069921"/>
            </a:xfrm>
            <a:prstGeom prst="rect">
              <a:avLst/>
            </a:prstGeom>
          </p:spPr>
        </p:pic>
        <p:sp>
          <p:nvSpPr>
            <p:cNvPr id="536" name="Rettangolo 535"/>
            <p:cNvSpPr/>
            <p:nvPr/>
          </p:nvSpPr>
          <p:spPr>
            <a:xfrm>
              <a:off x="2453307" y="6073143"/>
              <a:ext cx="7541231" cy="1200329"/>
            </a:xfrm>
            <a:prstGeom prst="rect">
              <a:avLst/>
            </a:prstGeom>
          </p:spPr>
          <p:txBody>
            <a:bodyPr wrap="square">
              <a:spAutoFit/>
            </a:bodyPr>
            <a:lstStyle/>
            <a:p>
              <a:pPr algn="ctr" fontAlgn="base"/>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La crescita dell’Achillea ptarmica presenta una biforcazione mensile dei rami: al primo mese si ha un ramo, al secondo 2 rami, al terzo 3 rami, al quarto 5 rami e così via.</a:t>
              </a:r>
            </a:p>
            <a:p>
              <a:r>
                <a:rPr lang="it-IT" dirty="0">
                  <a:effectLst>
                    <a:outerShdw blurRad="38100" dist="38100" dir="2700000" algn="tl">
                      <a:srgbClr val="000000">
                        <a:alpha val="43137"/>
                      </a:srgbClr>
                    </a:outerShdw>
                  </a:effectLst>
                  <a:latin typeface="Arial Narrow" panose="020B0606020202030204" pitchFamily="34" charset="0"/>
                </a:rPr>
                <a:t/>
              </a:r>
              <a:br>
                <a:rPr lang="it-IT" dirty="0">
                  <a:effectLst>
                    <a:outerShdw blurRad="38100" dist="38100" dir="2700000" algn="tl">
                      <a:srgbClr val="000000">
                        <a:alpha val="43137"/>
                      </a:srgbClr>
                    </a:outerShdw>
                  </a:effectLst>
                  <a:latin typeface="Arial Narrow" panose="020B0606020202030204" pitchFamily="34" charset="0"/>
                </a:rPr>
              </a:br>
              <a:endParaRPr lang="it-IT" dirty="0">
                <a:effectLst>
                  <a:outerShdw blurRad="38100" dist="38100" dir="2700000" algn="tl">
                    <a:srgbClr val="000000">
                      <a:alpha val="43137"/>
                    </a:srgbClr>
                  </a:outerShdw>
                </a:effectLst>
                <a:latin typeface="Arial Narrow" panose="020B0606020202030204" pitchFamily="34" charset="0"/>
              </a:endParaRPr>
            </a:p>
          </p:txBody>
        </p:sp>
      </p:grpSp>
      <p:grpSp>
        <p:nvGrpSpPr>
          <p:cNvPr id="537" name="Gruppo 536"/>
          <p:cNvGrpSpPr/>
          <p:nvPr/>
        </p:nvGrpSpPr>
        <p:grpSpPr>
          <a:xfrm>
            <a:off x="1345555" y="634834"/>
            <a:ext cx="9500890" cy="5678273"/>
            <a:chOff x="1563614" y="903181"/>
            <a:chExt cx="9500890" cy="5678273"/>
          </a:xfrm>
        </p:grpSpPr>
        <p:pic>
          <p:nvPicPr>
            <p:cNvPr id="538" name="Immagine 5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63614" y="903181"/>
              <a:ext cx="9500890" cy="4396790"/>
            </a:xfrm>
            <a:prstGeom prst="rect">
              <a:avLst/>
            </a:prstGeom>
          </p:spPr>
        </p:pic>
        <p:sp>
          <p:nvSpPr>
            <p:cNvPr id="539" name="Rettangolo 538"/>
            <p:cNvSpPr/>
            <p:nvPr/>
          </p:nvSpPr>
          <p:spPr>
            <a:xfrm>
              <a:off x="2257813" y="6212122"/>
              <a:ext cx="7676375" cy="369332"/>
            </a:xfrm>
            <a:prstGeom prst="rect">
              <a:avLst/>
            </a:prstGeom>
          </p:spPr>
          <p:txBody>
            <a:bodyPr wrap="square">
              <a:spAutoFit/>
            </a:bodyPr>
            <a:lstStyle/>
            <a:p>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Molti fiori presentano i numeri di Fibonacci come ottimizzazione della crescita dei petali.</a:t>
              </a:r>
              <a:endParaRPr lang="it-IT" dirty="0">
                <a:effectLst>
                  <a:outerShdw blurRad="38100" dist="38100" dir="2700000" algn="tl">
                    <a:srgbClr val="000000">
                      <a:alpha val="43137"/>
                    </a:srgbClr>
                  </a:outerShdw>
                </a:effectLst>
                <a:latin typeface="Arial Narrow" panose="020B0606020202030204" pitchFamily="34" charset="0"/>
              </a:endParaRPr>
            </a:p>
          </p:txBody>
        </p:sp>
      </p:grpSp>
      <p:grpSp>
        <p:nvGrpSpPr>
          <p:cNvPr id="540" name="Gruppo 539"/>
          <p:cNvGrpSpPr/>
          <p:nvPr/>
        </p:nvGrpSpPr>
        <p:grpSpPr>
          <a:xfrm>
            <a:off x="2352556" y="249661"/>
            <a:ext cx="7486889" cy="6448618"/>
            <a:chOff x="2352556" y="403401"/>
            <a:chExt cx="7486889" cy="6448618"/>
          </a:xfrm>
        </p:grpSpPr>
        <p:pic>
          <p:nvPicPr>
            <p:cNvPr id="541" name="Immagine 5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9068" y="403401"/>
              <a:ext cx="4193865" cy="5603869"/>
            </a:xfrm>
            <a:prstGeom prst="rect">
              <a:avLst/>
            </a:prstGeom>
            <a:ln>
              <a:noFill/>
            </a:ln>
            <a:effectLst>
              <a:outerShdw blurRad="190500" algn="tl" rotWithShape="0">
                <a:srgbClr val="000000">
                  <a:alpha val="70000"/>
                </a:srgbClr>
              </a:outerShdw>
            </a:effectLst>
          </p:spPr>
        </p:pic>
        <p:sp>
          <p:nvSpPr>
            <p:cNvPr id="542" name="Rettangolo 541"/>
            <p:cNvSpPr/>
            <p:nvPr/>
          </p:nvSpPr>
          <p:spPr>
            <a:xfrm>
              <a:off x="2352556" y="6205688"/>
              <a:ext cx="7486889" cy="646331"/>
            </a:xfrm>
            <a:prstGeom prst="rect">
              <a:avLst/>
            </a:prstGeom>
          </p:spPr>
          <p:txBody>
            <a:bodyPr wrap="square">
              <a:spAutoFit/>
            </a:bodyPr>
            <a:lstStyle/>
            <a:p>
              <a:pPr algn="ctr" fontAlgn="base"/>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La chiocciola o coclea dell’apparato uditivo umano permette di percepire le vibrazioni prodotte dalle onde sonore e ha una forma a spirale</a:t>
              </a:r>
              <a:r>
                <a:rPr lang="it-IT" dirty="0" smtClean="0">
                  <a:solidFill>
                    <a:srgbClr val="F7F7F7"/>
                  </a:solidFill>
                  <a:effectLst>
                    <a:outerShdw blurRad="38100" dist="38100" dir="2700000" algn="tl">
                      <a:srgbClr val="000000">
                        <a:alpha val="43137"/>
                      </a:srgbClr>
                    </a:outerShdw>
                  </a:effectLst>
                  <a:latin typeface="Arial Narrow" panose="020B0606020202030204" pitchFamily="34" charset="0"/>
                </a:rPr>
                <a:t>.</a:t>
              </a:r>
              <a:endParaRPr lang="it-IT" dirty="0">
                <a:solidFill>
                  <a:srgbClr val="F7F7F7"/>
                </a:solidFill>
                <a:effectLst>
                  <a:outerShdw blurRad="38100" dist="38100" dir="2700000" algn="tl">
                    <a:srgbClr val="000000">
                      <a:alpha val="43137"/>
                    </a:srgbClr>
                  </a:outerShdw>
                </a:effectLst>
                <a:latin typeface="Arial Narrow" panose="020B0606020202030204" pitchFamily="34" charset="0"/>
              </a:endParaRPr>
            </a:p>
          </p:txBody>
        </p:sp>
      </p:grpSp>
      <p:grpSp>
        <p:nvGrpSpPr>
          <p:cNvPr id="543" name="Gruppo 542"/>
          <p:cNvGrpSpPr/>
          <p:nvPr/>
        </p:nvGrpSpPr>
        <p:grpSpPr>
          <a:xfrm>
            <a:off x="1127497" y="187394"/>
            <a:ext cx="9937007" cy="6573152"/>
            <a:chOff x="1127497" y="301877"/>
            <a:chExt cx="9937007" cy="6573152"/>
          </a:xfrm>
        </p:grpSpPr>
        <p:pic>
          <p:nvPicPr>
            <p:cNvPr id="544" name="Immagine 5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450" y="301877"/>
              <a:ext cx="6435101" cy="5448122"/>
            </a:xfrm>
            <a:prstGeom prst="rect">
              <a:avLst/>
            </a:prstGeom>
          </p:spPr>
        </p:pic>
        <p:sp>
          <p:nvSpPr>
            <p:cNvPr id="545" name="Rettangolo 544"/>
            <p:cNvSpPr/>
            <p:nvPr/>
          </p:nvSpPr>
          <p:spPr>
            <a:xfrm>
              <a:off x="1127497" y="5951699"/>
              <a:ext cx="9937007" cy="923330"/>
            </a:xfrm>
            <a:prstGeom prst="rect">
              <a:avLst/>
            </a:prstGeom>
          </p:spPr>
          <p:txBody>
            <a:bodyPr wrap="square">
              <a:spAutoFit/>
            </a:bodyPr>
            <a:lstStyle/>
            <a:p>
              <a:pPr algn="ctr" fontAlgn="base"/>
              <a:r>
                <a:rPr lang="it-IT" dirty="0">
                  <a:solidFill>
                    <a:srgbClr val="333333"/>
                  </a:solidFill>
                  <a:effectLst>
                    <a:outerShdw blurRad="38100" dist="38100" dir="2700000" algn="tl">
                      <a:srgbClr val="000000">
                        <a:alpha val="43137"/>
                      </a:srgbClr>
                    </a:outerShdw>
                  </a:effectLst>
                  <a:latin typeface="Arial Narrow" panose="020B0606020202030204" pitchFamily="34" charset="0"/>
                </a:rPr>
                <a:t> </a:t>
              </a:r>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La conchiglia del Nautilus è forse il </a:t>
              </a:r>
              <a:r>
                <a:rPr lang="it-IT" dirty="0" err="1">
                  <a:solidFill>
                    <a:srgbClr val="F7F7F7"/>
                  </a:solidFill>
                  <a:effectLst>
                    <a:outerShdw blurRad="38100" dist="38100" dir="2700000" algn="tl">
                      <a:srgbClr val="000000">
                        <a:alpha val="43137"/>
                      </a:srgbClr>
                    </a:outerShdw>
                  </a:effectLst>
                  <a:latin typeface="Arial Narrow" panose="020B0606020202030204" pitchFamily="34" charset="0"/>
                </a:rPr>
                <a:t>piu</a:t>
              </a:r>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 bell’esempio di spirale aurea in natura. L’animale, che occupa solo l’ultima camera, crescendo, mantiene sempre le stesse proporzioni. Il rapporto tra una </a:t>
              </a:r>
              <a:r>
                <a:rPr lang="it-IT" dirty="0" smtClean="0">
                  <a:solidFill>
                    <a:srgbClr val="F7F7F7"/>
                  </a:solidFill>
                  <a:effectLst>
                    <a:outerShdw blurRad="38100" dist="38100" dir="2700000" algn="tl">
                      <a:srgbClr val="000000">
                        <a:alpha val="43137"/>
                      </a:srgbClr>
                    </a:outerShdw>
                  </a:effectLst>
                  <a:latin typeface="Arial Narrow" panose="020B0606020202030204" pitchFamily="34" charset="0"/>
                </a:rPr>
                <a:t>spirale </a:t>
              </a:r>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e quella successiva è pari al rapporto tra due numeri successivi della sequenza di Fibonacci, ovvero il loro rapporto è il numero aureo</a:t>
              </a:r>
              <a:r>
                <a:rPr lang="it-IT" dirty="0" smtClean="0">
                  <a:solidFill>
                    <a:srgbClr val="F7F7F7"/>
                  </a:solidFill>
                  <a:effectLst>
                    <a:outerShdw blurRad="38100" dist="38100" dir="2700000" algn="tl">
                      <a:srgbClr val="000000">
                        <a:alpha val="43137"/>
                      </a:srgbClr>
                    </a:outerShdw>
                  </a:effectLst>
                  <a:latin typeface="Arial Narrow" panose="020B0606020202030204" pitchFamily="34" charset="0"/>
                </a:rPr>
                <a:t>.</a:t>
              </a:r>
              <a:endParaRPr lang="it-IT" dirty="0">
                <a:solidFill>
                  <a:srgbClr val="F7F7F7"/>
                </a:solidFill>
                <a:effectLst>
                  <a:outerShdw blurRad="38100" dist="38100" dir="2700000" algn="tl">
                    <a:srgbClr val="000000">
                      <a:alpha val="43137"/>
                    </a:srgbClr>
                  </a:outerShdw>
                </a:effectLst>
                <a:latin typeface="Arial Narrow" panose="020B0606020202030204" pitchFamily="34" charset="0"/>
              </a:endParaRPr>
            </a:p>
          </p:txBody>
        </p:sp>
      </p:grpSp>
      <p:grpSp>
        <p:nvGrpSpPr>
          <p:cNvPr id="546" name="Gruppo 545"/>
          <p:cNvGrpSpPr/>
          <p:nvPr/>
        </p:nvGrpSpPr>
        <p:grpSpPr>
          <a:xfrm>
            <a:off x="2585520" y="478946"/>
            <a:ext cx="7020961" cy="5990049"/>
            <a:chOff x="2585520" y="796140"/>
            <a:chExt cx="7020961" cy="5990049"/>
          </a:xfrm>
        </p:grpSpPr>
        <p:pic>
          <p:nvPicPr>
            <p:cNvPr id="547" name="Immagine 5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5520" y="796140"/>
              <a:ext cx="7020961" cy="5265720"/>
            </a:xfrm>
            <a:prstGeom prst="rect">
              <a:avLst/>
            </a:prstGeom>
          </p:spPr>
        </p:pic>
        <p:sp>
          <p:nvSpPr>
            <p:cNvPr id="548" name="Rettangolo 547"/>
            <p:cNvSpPr/>
            <p:nvPr/>
          </p:nvSpPr>
          <p:spPr>
            <a:xfrm>
              <a:off x="3048000" y="6139858"/>
              <a:ext cx="6096000" cy="646331"/>
            </a:xfrm>
            <a:prstGeom prst="rect">
              <a:avLst/>
            </a:prstGeom>
          </p:spPr>
          <p:txBody>
            <a:bodyPr>
              <a:spAutoFit/>
            </a:bodyPr>
            <a:lstStyle/>
            <a:p>
              <a:pPr algn="ctr" fontAlgn="base"/>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Il cavolo romano presenta una crescita frattale delle sue infiorescenze secondo una spirale logaritmica</a:t>
              </a:r>
              <a:r>
                <a:rPr lang="it-IT" dirty="0" smtClean="0">
                  <a:solidFill>
                    <a:srgbClr val="F7F7F7"/>
                  </a:solidFill>
                  <a:effectLst>
                    <a:outerShdw blurRad="38100" dist="38100" dir="2700000" algn="tl">
                      <a:srgbClr val="000000">
                        <a:alpha val="43137"/>
                      </a:srgbClr>
                    </a:outerShdw>
                  </a:effectLst>
                  <a:latin typeface="Arial Narrow" panose="020B0606020202030204" pitchFamily="34" charset="0"/>
                </a:rPr>
                <a:t>.</a:t>
              </a:r>
              <a:endParaRPr lang="it-IT" dirty="0">
                <a:effectLst>
                  <a:outerShdw blurRad="38100" dist="38100" dir="2700000" algn="tl">
                    <a:srgbClr val="000000">
                      <a:alpha val="43137"/>
                    </a:srgbClr>
                  </a:outerShdw>
                </a:effectLst>
                <a:latin typeface="Arial Narrow" panose="020B0606020202030204" pitchFamily="34" charset="0"/>
              </a:endParaRPr>
            </a:p>
          </p:txBody>
        </p:sp>
      </p:grpSp>
      <p:grpSp>
        <p:nvGrpSpPr>
          <p:cNvPr id="549" name="Gruppo 548"/>
          <p:cNvGrpSpPr/>
          <p:nvPr/>
        </p:nvGrpSpPr>
        <p:grpSpPr>
          <a:xfrm>
            <a:off x="1013232" y="481302"/>
            <a:ext cx="10165536" cy="5985337"/>
            <a:chOff x="1013232" y="913672"/>
            <a:chExt cx="10165536" cy="5985337"/>
          </a:xfrm>
        </p:grpSpPr>
        <p:pic>
          <p:nvPicPr>
            <p:cNvPr id="550" name="Immagine 54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4681" y="913672"/>
              <a:ext cx="6522638" cy="5030656"/>
            </a:xfrm>
            <a:prstGeom prst="rect">
              <a:avLst/>
            </a:prstGeom>
            <a:ln>
              <a:noFill/>
            </a:ln>
            <a:effectLst>
              <a:outerShdw blurRad="190500" algn="tl" rotWithShape="0">
                <a:srgbClr val="000000">
                  <a:alpha val="70000"/>
                </a:srgbClr>
              </a:outerShdw>
            </a:effectLst>
          </p:spPr>
        </p:pic>
        <p:sp>
          <p:nvSpPr>
            <p:cNvPr id="551" name="Rettangolo 550"/>
            <p:cNvSpPr/>
            <p:nvPr/>
          </p:nvSpPr>
          <p:spPr>
            <a:xfrm>
              <a:off x="1013232" y="5975679"/>
              <a:ext cx="10165536" cy="923330"/>
            </a:xfrm>
            <a:prstGeom prst="rect">
              <a:avLst/>
            </a:prstGeom>
          </p:spPr>
          <p:txBody>
            <a:bodyPr wrap="square">
              <a:spAutoFit/>
            </a:bodyPr>
            <a:lstStyle/>
            <a:p>
              <a:pPr algn="ctr" fontAlgn="base"/>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I falchi si avvicinano alla loro preda secondo una spirale logaritmica: </a:t>
              </a:r>
              <a:r>
                <a:rPr lang="it-IT" dirty="0" err="1">
                  <a:solidFill>
                    <a:srgbClr val="F7F7F7"/>
                  </a:solidFill>
                  <a:effectLst>
                    <a:outerShdw blurRad="38100" dist="38100" dir="2700000" algn="tl">
                      <a:srgbClr val="000000">
                        <a:alpha val="43137"/>
                      </a:srgbClr>
                    </a:outerShdw>
                  </a:effectLst>
                  <a:latin typeface="Arial Narrow" panose="020B0606020202030204" pitchFamily="34" charset="0"/>
                </a:rPr>
                <a:t>poiche</a:t>
              </a:r>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 gli occhi del falcone guardano lateralmente, l’uccello dovrebbe ruotare la testa per vedere la preda e tale assetto peggiorerebbe la sua aerodinamica. L’andamento spiraliforme del volo, invece, permette di massimizzare la velocità tenendo lo sguardo fisso sulla preda</a:t>
              </a:r>
              <a:r>
                <a:rPr lang="it-IT" dirty="0" smtClean="0">
                  <a:solidFill>
                    <a:srgbClr val="F7F7F7"/>
                  </a:solidFill>
                  <a:effectLst>
                    <a:outerShdw blurRad="38100" dist="38100" dir="2700000" algn="tl">
                      <a:srgbClr val="000000">
                        <a:alpha val="43137"/>
                      </a:srgbClr>
                    </a:outerShdw>
                  </a:effectLst>
                  <a:latin typeface="Arial Narrow" panose="020B0606020202030204" pitchFamily="34" charset="0"/>
                </a:rPr>
                <a:t>.</a:t>
              </a:r>
              <a:endParaRPr lang="it-IT" dirty="0">
                <a:solidFill>
                  <a:srgbClr val="F7F7F7"/>
                </a:solidFill>
                <a:effectLst>
                  <a:outerShdw blurRad="38100" dist="38100" dir="2700000" algn="tl">
                    <a:srgbClr val="000000">
                      <a:alpha val="43137"/>
                    </a:srgbClr>
                  </a:outerShdw>
                </a:effectLst>
                <a:latin typeface="Arial Narrow" panose="020B0606020202030204" pitchFamily="34" charset="0"/>
              </a:endParaRPr>
            </a:p>
          </p:txBody>
        </p:sp>
      </p:grpSp>
      <p:grpSp>
        <p:nvGrpSpPr>
          <p:cNvPr id="552" name="Gruppo 551"/>
          <p:cNvGrpSpPr/>
          <p:nvPr/>
        </p:nvGrpSpPr>
        <p:grpSpPr>
          <a:xfrm>
            <a:off x="481174" y="491392"/>
            <a:ext cx="11229653" cy="5965157"/>
            <a:chOff x="481174" y="862308"/>
            <a:chExt cx="11229653" cy="5965157"/>
          </a:xfrm>
        </p:grpSpPr>
        <p:pic>
          <p:nvPicPr>
            <p:cNvPr id="553" name="Immagine 5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3744" y="862308"/>
              <a:ext cx="6844512" cy="5133384"/>
            </a:xfrm>
            <a:prstGeom prst="rect">
              <a:avLst/>
            </a:prstGeom>
            <a:ln>
              <a:noFill/>
            </a:ln>
            <a:effectLst>
              <a:outerShdw blurRad="190500" algn="tl" rotWithShape="0">
                <a:srgbClr val="000000">
                  <a:alpha val="70000"/>
                </a:srgbClr>
              </a:outerShdw>
            </a:effectLst>
          </p:spPr>
        </p:pic>
        <p:sp>
          <p:nvSpPr>
            <p:cNvPr id="554" name="Rettangolo 553"/>
            <p:cNvSpPr/>
            <p:nvPr/>
          </p:nvSpPr>
          <p:spPr>
            <a:xfrm>
              <a:off x="481174" y="6181134"/>
              <a:ext cx="11229653" cy="646331"/>
            </a:xfrm>
            <a:prstGeom prst="rect">
              <a:avLst/>
            </a:prstGeom>
          </p:spPr>
          <p:txBody>
            <a:bodyPr wrap="square">
              <a:spAutoFit/>
            </a:bodyPr>
            <a:lstStyle/>
            <a:p>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I semi di girasole crescono lungo due serie contrapposte di spirali logaritmiche. Il numero delle spirali, in senso orario e in senso antiorario, dipende dalle dimensioni del fiore ed è correlato alla successione di Fibonacci: 34/21, 55/34, 89/55, 144/89 o 233/144.</a:t>
              </a:r>
              <a:endParaRPr lang="it-IT" dirty="0">
                <a:effectLst>
                  <a:outerShdw blurRad="38100" dist="38100" dir="2700000" algn="tl">
                    <a:srgbClr val="000000">
                      <a:alpha val="43137"/>
                    </a:srgbClr>
                  </a:outerShdw>
                </a:effectLst>
                <a:latin typeface="Arial Narrow" panose="020B0606020202030204" pitchFamily="34" charset="0"/>
              </a:endParaRPr>
            </a:p>
          </p:txBody>
        </p:sp>
      </p:grpSp>
      <p:grpSp>
        <p:nvGrpSpPr>
          <p:cNvPr id="555" name="Gruppo 554"/>
          <p:cNvGrpSpPr/>
          <p:nvPr/>
        </p:nvGrpSpPr>
        <p:grpSpPr>
          <a:xfrm>
            <a:off x="2706570" y="600588"/>
            <a:ext cx="6778860" cy="5746765"/>
            <a:chOff x="2706570" y="886928"/>
            <a:chExt cx="6778860" cy="5746765"/>
          </a:xfrm>
        </p:grpSpPr>
        <p:pic>
          <p:nvPicPr>
            <p:cNvPr id="556" name="Immagine 55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6570" y="886928"/>
              <a:ext cx="6778860" cy="5084145"/>
            </a:xfrm>
            <a:prstGeom prst="rect">
              <a:avLst/>
            </a:prstGeom>
            <a:ln>
              <a:noFill/>
            </a:ln>
            <a:effectLst>
              <a:outerShdw blurRad="190500" algn="tl" rotWithShape="0">
                <a:srgbClr val="000000">
                  <a:alpha val="70000"/>
                </a:srgbClr>
              </a:outerShdw>
            </a:effectLst>
          </p:spPr>
        </p:pic>
        <p:sp>
          <p:nvSpPr>
            <p:cNvPr id="557" name="Rettangolo 556"/>
            <p:cNvSpPr/>
            <p:nvPr/>
          </p:nvSpPr>
          <p:spPr>
            <a:xfrm>
              <a:off x="3048000" y="6264361"/>
              <a:ext cx="6096000" cy="369332"/>
            </a:xfrm>
            <a:prstGeom prst="rect">
              <a:avLst/>
            </a:prstGeom>
          </p:spPr>
          <p:txBody>
            <a:bodyPr>
              <a:spAutoFit/>
            </a:bodyPr>
            <a:lstStyle/>
            <a:p>
              <a:pPr algn="ctr" fontAlgn="base"/>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La coda del cavalluccio marino segue una perfetta spirale logaritmica</a:t>
              </a:r>
              <a:r>
                <a:rPr lang="it-IT" dirty="0" smtClean="0">
                  <a:solidFill>
                    <a:srgbClr val="F7F7F7"/>
                  </a:solidFill>
                  <a:effectLst>
                    <a:outerShdw blurRad="38100" dist="38100" dir="2700000" algn="tl">
                      <a:srgbClr val="000000">
                        <a:alpha val="43137"/>
                      </a:srgbClr>
                    </a:outerShdw>
                  </a:effectLst>
                  <a:latin typeface="Arial Narrow" panose="020B0606020202030204" pitchFamily="34" charset="0"/>
                </a:rPr>
                <a:t>.</a:t>
              </a:r>
              <a:endParaRPr lang="it-IT" dirty="0">
                <a:effectLst>
                  <a:outerShdw blurRad="38100" dist="38100" dir="2700000" algn="tl">
                    <a:srgbClr val="000000">
                      <a:alpha val="43137"/>
                    </a:srgbClr>
                  </a:outerShdw>
                </a:effectLst>
                <a:latin typeface="Arial Narrow" panose="020B0606020202030204" pitchFamily="34" charset="0"/>
              </a:endParaRPr>
            </a:p>
          </p:txBody>
        </p:sp>
      </p:grpSp>
      <p:grpSp>
        <p:nvGrpSpPr>
          <p:cNvPr id="558" name="Gruppo 557"/>
          <p:cNvGrpSpPr/>
          <p:nvPr/>
        </p:nvGrpSpPr>
        <p:grpSpPr>
          <a:xfrm>
            <a:off x="2119592" y="284254"/>
            <a:ext cx="7952817" cy="6379432"/>
            <a:chOff x="2119592" y="894040"/>
            <a:chExt cx="7952817" cy="6379432"/>
          </a:xfrm>
        </p:grpSpPr>
        <p:pic>
          <p:nvPicPr>
            <p:cNvPr id="559" name="Immagine 55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9592" y="894040"/>
              <a:ext cx="7952817" cy="5069921"/>
            </a:xfrm>
            <a:prstGeom prst="rect">
              <a:avLst/>
            </a:prstGeom>
          </p:spPr>
        </p:pic>
        <p:sp>
          <p:nvSpPr>
            <p:cNvPr id="560" name="Rettangolo 559"/>
            <p:cNvSpPr/>
            <p:nvPr/>
          </p:nvSpPr>
          <p:spPr>
            <a:xfrm>
              <a:off x="2453307" y="6073143"/>
              <a:ext cx="7541231" cy="1200329"/>
            </a:xfrm>
            <a:prstGeom prst="rect">
              <a:avLst/>
            </a:prstGeom>
          </p:spPr>
          <p:txBody>
            <a:bodyPr wrap="square">
              <a:spAutoFit/>
            </a:bodyPr>
            <a:lstStyle/>
            <a:p>
              <a:pPr algn="ctr" fontAlgn="base"/>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La crescita dell’Achillea ptarmica presenta una biforcazione mensile dei rami: al primo mese si ha un ramo, al secondo 2 rami, al terzo 3 rami, al quarto 5 rami e così via.</a:t>
              </a:r>
            </a:p>
            <a:p>
              <a:r>
                <a:rPr lang="it-IT" dirty="0">
                  <a:effectLst>
                    <a:outerShdw blurRad="38100" dist="38100" dir="2700000" algn="tl">
                      <a:srgbClr val="000000">
                        <a:alpha val="43137"/>
                      </a:srgbClr>
                    </a:outerShdw>
                  </a:effectLst>
                  <a:latin typeface="Arial Narrow" panose="020B0606020202030204" pitchFamily="34" charset="0"/>
                </a:rPr>
                <a:t/>
              </a:r>
              <a:br>
                <a:rPr lang="it-IT" dirty="0">
                  <a:effectLst>
                    <a:outerShdw blurRad="38100" dist="38100" dir="2700000" algn="tl">
                      <a:srgbClr val="000000">
                        <a:alpha val="43137"/>
                      </a:srgbClr>
                    </a:outerShdw>
                  </a:effectLst>
                  <a:latin typeface="Arial Narrow" panose="020B0606020202030204" pitchFamily="34" charset="0"/>
                </a:rPr>
              </a:br>
              <a:endParaRPr lang="it-IT" dirty="0">
                <a:effectLst>
                  <a:outerShdw blurRad="38100" dist="38100" dir="2700000" algn="tl">
                    <a:srgbClr val="000000">
                      <a:alpha val="43137"/>
                    </a:srgbClr>
                  </a:outerShdw>
                </a:effectLst>
                <a:latin typeface="Arial Narrow" panose="020B0606020202030204" pitchFamily="34" charset="0"/>
              </a:endParaRPr>
            </a:p>
          </p:txBody>
        </p:sp>
      </p:grpSp>
      <p:grpSp>
        <p:nvGrpSpPr>
          <p:cNvPr id="561" name="Gruppo 560"/>
          <p:cNvGrpSpPr/>
          <p:nvPr/>
        </p:nvGrpSpPr>
        <p:grpSpPr>
          <a:xfrm>
            <a:off x="1345555" y="634834"/>
            <a:ext cx="9500890" cy="5678273"/>
            <a:chOff x="1563614" y="903181"/>
            <a:chExt cx="9500890" cy="5678273"/>
          </a:xfrm>
        </p:grpSpPr>
        <p:pic>
          <p:nvPicPr>
            <p:cNvPr id="562" name="Immagine 56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63614" y="903181"/>
              <a:ext cx="9500890" cy="4396790"/>
            </a:xfrm>
            <a:prstGeom prst="rect">
              <a:avLst/>
            </a:prstGeom>
          </p:spPr>
        </p:pic>
        <p:sp>
          <p:nvSpPr>
            <p:cNvPr id="563" name="Rettangolo 562"/>
            <p:cNvSpPr/>
            <p:nvPr/>
          </p:nvSpPr>
          <p:spPr>
            <a:xfrm>
              <a:off x="2257813" y="6212122"/>
              <a:ext cx="7676375" cy="369332"/>
            </a:xfrm>
            <a:prstGeom prst="rect">
              <a:avLst/>
            </a:prstGeom>
          </p:spPr>
          <p:txBody>
            <a:bodyPr wrap="square">
              <a:spAutoFit/>
            </a:bodyPr>
            <a:lstStyle/>
            <a:p>
              <a:r>
                <a:rPr lang="it-IT" dirty="0">
                  <a:solidFill>
                    <a:srgbClr val="F7F7F7"/>
                  </a:solidFill>
                  <a:effectLst>
                    <a:outerShdw blurRad="38100" dist="38100" dir="2700000" algn="tl">
                      <a:srgbClr val="000000">
                        <a:alpha val="43137"/>
                      </a:srgbClr>
                    </a:outerShdw>
                  </a:effectLst>
                  <a:latin typeface="Arial Narrow" panose="020B0606020202030204" pitchFamily="34" charset="0"/>
                </a:rPr>
                <a:t>Molti fiori presentano i numeri di Fibonacci come ottimizzazione della crescita dei petali.</a:t>
              </a:r>
              <a:endParaRPr lang="it-IT" dirty="0">
                <a:effectLst>
                  <a:outerShdw blurRad="38100" dist="38100" dir="2700000" algn="tl">
                    <a:srgbClr val="000000">
                      <a:alpha val="43137"/>
                    </a:srgbClr>
                  </a:outerShdw>
                </a:effectLst>
                <a:latin typeface="Arial Narrow" panose="020B0606020202030204" pitchFamily="34" charset="0"/>
              </a:endParaRPr>
            </a:p>
          </p:txBody>
        </p:sp>
      </p:grpSp>
    </p:spTree>
    <p:extLst>
      <p:ext uri="{BB962C8B-B14F-4D97-AF65-F5344CB8AC3E}">
        <p14:creationId xmlns:p14="http://schemas.microsoft.com/office/powerpoint/2010/main" val="3152347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xit" presetSubtype="0" fill="hold" nodeType="afterEffect">
                                  <p:stCondLst>
                                    <p:cond delay="8000"/>
                                  </p:stCondLst>
                                  <p:childTnLst>
                                    <p:animEffect transition="out" filter="fade">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par>
                          <p:cTn id="12" fill="hold">
                            <p:stCondLst>
                              <p:cond delay="9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9500"/>
                            </p:stCondLst>
                            <p:childTnLst>
                              <p:par>
                                <p:cTn id="17" presetID="10" presetClass="exit" presetSubtype="0" fill="hold" nodeType="afterEffect">
                                  <p:stCondLst>
                                    <p:cond delay="800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par>
                          <p:cTn id="20" fill="hold">
                            <p:stCondLst>
                              <p:cond delay="18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18500"/>
                            </p:stCondLst>
                            <p:childTnLst>
                              <p:par>
                                <p:cTn id="25" presetID="10" presetClass="exit" presetSubtype="0" fill="hold" nodeType="afterEffect">
                                  <p:stCondLst>
                                    <p:cond delay="800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par>
                          <p:cTn id="28" fill="hold">
                            <p:stCondLst>
                              <p:cond delay="270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27500"/>
                            </p:stCondLst>
                            <p:childTnLst>
                              <p:par>
                                <p:cTn id="33" presetID="10" presetClass="exit" presetSubtype="0" fill="hold" nodeType="afterEffect">
                                  <p:stCondLst>
                                    <p:cond delay="800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childTnLst>
                          </p:cTn>
                        </p:par>
                        <p:par>
                          <p:cTn id="36" fill="hold">
                            <p:stCondLst>
                              <p:cond delay="36000"/>
                            </p:stCondLst>
                            <p:childTnLst>
                              <p:par>
                                <p:cTn id="37" presetID="10" presetClass="entr" presetSubtype="0" fill="hold"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childTnLst>
                                </p:cTn>
                              </p:par>
                            </p:childTnLst>
                          </p:cTn>
                        </p:par>
                        <p:par>
                          <p:cTn id="40" fill="hold">
                            <p:stCondLst>
                              <p:cond delay="36500"/>
                            </p:stCondLst>
                            <p:childTnLst>
                              <p:par>
                                <p:cTn id="41" presetID="10" presetClass="exit" presetSubtype="0" fill="hold" nodeType="afterEffect">
                                  <p:stCondLst>
                                    <p:cond delay="8000"/>
                                  </p:stCondLst>
                                  <p:childTnLst>
                                    <p:animEffect transition="out" filter="fade">
                                      <p:cBhvr>
                                        <p:cTn id="42" dur="500"/>
                                        <p:tgtEl>
                                          <p:spTgt spid="43"/>
                                        </p:tgtEl>
                                      </p:cBhvr>
                                    </p:animEffect>
                                    <p:set>
                                      <p:cBhvr>
                                        <p:cTn id="43" dur="1" fill="hold">
                                          <p:stCondLst>
                                            <p:cond delay="499"/>
                                          </p:stCondLst>
                                        </p:cTn>
                                        <p:tgtEl>
                                          <p:spTgt spid="43"/>
                                        </p:tgtEl>
                                        <p:attrNameLst>
                                          <p:attrName>style.visibility</p:attrName>
                                        </p:attrNameLst>
                                      </p:cBhvr>
                                      <p:to>
                                        <p:strVal val="hidden"/>
                                      </p:to>
                                    </p:set>
                                  </p:childTnLst>
                                </p:cTn>
                              </p:par>
                            </p:childTnLst>
                          </p:cTn>
                        </p:par>
                        <p:par>
                          <p:cTn id="44" fill="hold">
                            <p:stCondLst>
                              <p:cond delay="45000"/>
                            </p:stCondLst>
                            <p:childTnLst>
                              <p:par>
                                <p:cTn id="45" presetID="10" presetClass="entr" presetSubtype="0" fill="hold" nodeType="after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childTnLst>
                          </p:cTn>
                        </p:par>
                        <p:par>
                          <p:cTn id="48" fill="hold">
                            <p:stCondLst>
                              <p:cond delay="45500"/>
                            </p:stCondLst>
                            <p:childTnLst>
                              <p:par>
                                <p:cTn id="49" presetID="10" presetClass="exit" presetSubtype="0" fill="hold" nodeType="afterEffect">
                                  <p:stCondLst>
                                    <p:cond delay="8000"/>
                                  </p:stCondLst>
                                  <p:childTnLst>
                                    <p:animEffect transition="out" filter="fade">
                                      <p:cBhvr>
                                        <p:cTn id="50" dur="500"/>
                                        <p:tgtEl>
                                          <p:spTgt spid="46"/>
                                        </p:tgtEl>
                                      </p:cBhvr>
                                    </p:animEffect>
                                    <p:set>
                                      <p:cBhvr>
                                        <p:cTn id="51" dur="1" fill="hold">
                                          <p:stCondLst>
                                            <p:cond delay="499"/>
                                          </p:stCondLst>
                                        </p:cTn>
                                        <p:tgtEl>
                                          <p:spTgt spid="46"/>
                                        </p:tgtEl>
                                        <p:attrNameLst>
                                          <p:attrName>style.visibility</p:attrName>
                                        </p:attrNameLst>
                                      </p:cBhvr>
                                      <p:to>
                                        <p:strVal val="hidden"/>
                                      </p:to>
                                    </p:set>
                                  </p:childTnLst>
                                </p:cTn>
                              </p:par>
                            </p:childTnLst>
                          </p:cTn>
                        </p:par>
                        <p:par>
                          <p:cTn id="52" fill="hold">
                            <p:stCondLst>
                              <p:cond delay="54000"/>
                            </p:stCondLst>
                            <p:childTnLst>
                              <p:par>
                                <p:cTn id="53" presetID="10" presetClass="entr" presetSubtype="0" fill="hold" nodeType="after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500"/>
                                        <p:tgtEl>
                                          <p:spTgt spid="47"/>
                                        </p:tgtEl>
                                      </p:cBhvr>
                                    </p:animEffect>
                                  </p:childTnLst>
                                </p:cTn>
                              </p:par>
                            </p:childTnLst>
                          </p:cTn>
                        </p:par>
                        <p:par>
                          <p:cTn id="56" fill="hold">
                            <p:stCondLst>
                              <p:cond delay="54500"/>
                            </p:stCondLst>
                            <p:childTnLst>
                              <p:par>
                                <p:cTn id="57" presetID="10" presetClass="exit" presetSubtype="0" fill="hold" nodeType="afterEffect">
                                  <p:stCondLst>
                                    <p:cond delay="8000"/>
                                  </p:stCondLst>
                                  <p:childTnLst>
                                    <p:animEffect transition="out" filter="fade">
                                      <p:cBhvr>
                                        <p:cTn id="58" dur="500"/>
                                        <p:tgtEl>
                                          <p:spTgt spid="47"/>
                                        </p:tgtEl>
                                      </p:cBhvr>
                                    </p:animEffect>
                                    <p:set>
                                      <p:cBhvr>
                                        <p:cTn id="59" dur="1" fill="hold">
                                          <p:stCondLst>
                                            <p:cond delay="499"/>
                                          </p:stCondLst>
                                        </p:cTn>
                                        <p:tgtEl>
                                          <p:spTgt spid="47"/>
                                        </p:tgtEl>
                                        <p:attrNameLst>
                                          <p:attrName>style.visibility</p:attrName>
                                        </p:attrNameLst>
                                      </p:cBhvr>
                                      <p:to>
                                        <p:strVal val="hidden"/>
                                      </p:to>
                                    </p:set>
                                  </p:childTnLst>
                                </p:cTn>
                              </p:par>
                            </p:childTnLst>
                          </p:cTn>
                        </p:par>
                        <p:par>
                          <p:cTn id="60" fill="hold">
                            <p:stCondLst>
                              <p:cond delay="63000"/>
                            </p:stCondLst>
                            <p:childTnLst>
                              <p:par>
                                <p:cTn id="61" presetID="10" presetClass="entr" presetSubtype="0" fill="hold" nodeType="afterEffect">
                                  <p:stCondLst>
                                    <p:cond delay="0"/>
                                  </p:stCondLst>
                                  <p:childTnLst>
                                    <p:set>
                                      <p:cBhvr>
                                        <p:cTn id="62" dur="1" fill="hold">
                                          <p:stCondLst>
                                            <p:cond delay="0"/>
                                          </p:stCondLst>
                                        </p:cTn>
                                        <p:tgtEl>
                                          <p:spTgt spid="413"/>
                                        </p:tgtEl>
                                        <p:attrNameLst>
                                          <p:attrName>style.visibility</p:attrName>
                                        </p:attrNameLst>
                                      </p:cBhvr>
                                      <p:to>
                                        <p:strVal val="visible"/>
                                      </p:to>
                                    </p:set>
                                    <p:animEffect transition="in" filter="fade">
                                      <p:cBhvr>
                                        <p:cTn id="63" dur="500"/>
                                        <p:tgtEl>
                                          <p:spTgt spid="413"/>
                                        </p:tgtEl>
                                      </p:cBhvr>
                                    </p:animEffect>
                                  </p:childTnLst>
                                </p:cTn>
                              </p:par>
                            </p:childTnLst>
                          </p:cTn>
                        </p:par>
                        <p:par>
                          <p:cTn id="64" fill="hold">
                            <p:stCondLst>
                              <p:cond delay="63500"/>
                            </p:stCondLst>
                            <p:childTnLst>
                              <p:par>
                                <p:cTn id="65" presetID="10" presetClass="exit" presetSubtype="0" fill="hold" nodeType="afterEffect">
                                  <p:stCondLst>
                                    <p:cond delay="8000"/>
                                  </p:stCondLst>
                                  <p:childTnLst>
                                    <p:animEffect transition="out" filter="fade">
                                      <p:cBhvr>
                                        <p:cTn id="66" dur="500"/>
                                        <p:tgtEl>
                                          <p:spTgt spid="413"/>
                                        </p:tgtEl>
                                      </p:cBhvr>
                                    </p:animEffect>
                                    <p:set>
                                      <p:cBhvr>
                                        <p:cTn id="67" dur="1" fill="hold">
                                          <p:stCondLst>
                                            <p:cond delay="499"/>
                                          </p:stCondLst>
                                        </p:cTn>
                                        <p:tgtEl>
                                          <p:spTgt spid="413"/>
                                        </p:tgtEl>
                                        <p:attrNameLst>
                                          <p:attrName>style.visibility</p:attrName>
                                        </p:attrNameLst>
                                      </p:cBhvr>
                                      <p:to>
                                        <p:strVal val="hidden"/>
                                      </p:to>
                                    </p:set>
                                  </p:childTnLst>
                                </p:cTn>
                              </p:par>
                            </p:childTnLst>
                          </p:cTn>
                        </p:par>
                        <p:par>
                          <p:cTn id="68" fill="hold">
                            <p:stCondLst>
                              <p:cond delay="72000"/>
                            </p:stCondLst>
                            <p:childTnLst>
                              <p:par>
                                <p:cTn id="69" presetID="10" presetClass="entr" presetSubtype="0" fill="hold" nodeType="afterEffect">
                                  <p:stCondLst>
                                    <p:cond delay="0"/>
                                  </p:stCondLst>
                                  <p:childTnLst>
                                    <p:set>
                                      <p:cBhvr>
                                        <p:cTn id="70" dur="1" fill="hold">
                                          <p:stCondLst>
                                            <p:cond delay="0"/>
                                          </p:stCondLst>
                                        </p:cTn>
                                        <p:tgtEl>
                                          <p:spTgt spid="492"/>
                                        </p:tgtEl>
                                        <p:attrNameLst>
                                          <p:attrName>style.visibility</p:attrName>
                                        </p:attrNameLst>
                                      </p:cBhvr>
                                      <p:to>
                                        <p:strVal val="visible"/>
                                      </p:to>
                                    </p:set>
                                    <p:animEffect transition="in" filter="fade">
                                      <p:cBhvr>
                                        <p:cTn id="71" dur="500"/>
                                        <p:tgtEl>
                                          <p:spTgt spid="492"/>
                                        </p:tgtEl>
                                      </p:cBhvr>
                                    </p:animEffect>
                                  </p:childTnLst>
                                </p:cTn>
                              </p:par>
                            </p:childTnLst>
                          </p:cTn>
                        </p:par>
                        <p:par>
                          <p:cTn id="72" fill="hold">
                            <p:stCondLst>
                              <p:cond delay="72500"/>
                            </p:stCondLst>
                            <p:childTnLst>
                              <p:par>
                                <p:cTn id="73" presetID="10" presetClass="exit" presetSubtype="0" fill="hold" nodeType="afterEffect">
                                  <p:stCondLst>
                                    <p:cond delay="8000"/>
                                  </p:stCondLst>
                                  <p:childTnLst>
                                    <p:animEffect transition="out" filter="fade">
                                      <p:cBhvr>
                                        <p:cTn id="74" dur="500"/>
                                        <p:tgtEl>
                                          <p:spTgt spid="492"/>
                                        </p:tgtEl>
                                      </p:cBhvr>
                                    </p:animEffect>
                                    <p:set>
                                      <p:cBhvr>
                                        <p:cTn id="75" dur="1" fill="hold">
                                          <p:stCondLst>
                                            <p:cond delay="499"/>
                                          </p:stCondLst>
                                        </p:cTn>
                                        <p:tgtEl>
                                          <p:spTgt spid="492"/>
                                        </p:tgtEl>
                                        <p:attrNameLst>
                                          <p:attrName>style.visibility</p:attrName>
                                        </p:attrNameLst>
                                      </p:cBhvr>
                                      <p:to>
                                        <p:strVal val="hidden"/>
                                      </p:to>
                                    </p:set>
                                  </p:childTnLst>
                                </p:cTn>
                              </p:par>
                            </p:childTnLst>
                          </p:cTn>
                        </p:par>
                        <p:par>
                          <p:cTn id="76" fill="hold">
                            <p:stCondLst>
                              <p:cond delay="81000"/>
                            </p:stCondLst>
                            <p:childTnLst>
                              <p:par>
                                <p:cTn id="77" presetID="10" presetClass="entr" presetSubtype="0" fill="hold" nodeType="afterEffect">
                                  <p:stCondLst>
                                    <p:cond delay="0"/>
                                  </p:stCondLst>
                                  <p:childTnLst>
                                    <p:set>
                                      <p:cBhvr>
                                        <p:cTn id="78" dur="1" fill="hold">
                                          <p:stCondLst>
                                            <p:cond delay="0"/>
                                          </p:stCondLst>
                                        </p:cTn>
                                        <p:tgtEl>
                                          <p:spTgt spid="495"/>
                                        </p:tgtEl>
                                        <p:attrNameLst>
                                          <p:attrName>style.visibility</p:attrName>
                                        </p:attrNameLst>
                                      </p:cBhvr>
                                      <p:to>
                                        <p:strVal val="visible"/>
                                      </p:to>
                                    </p:set>
                                    <p:animEffect transition="in" filter="fade">
                                      <p:cBhvr>
                                        <p:cTn id="79" dur="500"/>
                                        <p:tgtEl>
                                          <p:spTgt spid="495"/>
                                        </p:tgtEl>
                                      </p:cBhvr>
                                    </p:animEffect>
                                  </p:childTnLst>
                                </p:cTn>
                              </p:par>
                            </p:childTnLst>
                          </p:cTn>
                        </p:par>
                        <p:par>
                          <p:cTn id="80" fill="hold">
                            <p:stCondLst>
                              <p:cond delay="81500"/>
                            </p:stCondLst>
                            <p:childTnLst>
                              <p:par>
                                <p:cTn id="81" presetID="10" presetClass="exit" presetSubtype="0" fill="hold" nodeType="afterEffect">
                                  <p:stCondLst>
                                    <p:cond delay="8000"/>
                                  </p:stCondLst>
                                  <p:childTnLst>
                                    <p:animEffect transition="out" filter="fade">
                                      <p:cBhvr>
                                        <p:cTn id="82" dur="500"/>
                                        <p:tgtEl>
                                          <p:spTgt spid="495"/>
                                        </p:tgtEl>
                                      </p:cBhvr>
                                    </p:animEffect>
                                    <p:set>
                                      <p:cBhvr>
                                        <p:cTn id="83" dur="1" fill="hold">
                                          <p:stCondLst>
                                            <p:cond delay="499"/>
                                          </p:stCondLst>
                                        </p:cTn>
                                        <p:tgtEl>
                                          <p:spTgt spid="495"/>
                                        </p:tgtEl>
                                        <p:attrNameLst>
                                          <p:attrName>style.visibility</p:attrName>
                                        </p:attrNameLst>
                                      </p:cBhvr>
                                      <p:to>
                                        <p:strVal val="hidden"/>
                                      </p:to>
                                    </p:set>
                                  </p:childTnLst>
                                </p:cTn>
                              </p:par>
                            </p:childTnLst>
                          </p:cTn>
                        </p:par>
                        <p:par>
                          <p:cTn id="84" fill="hold">
                            <p:stCondLst>
                              <p:cond delay="90000"/>
                            </p:stCondLst>
                            <p:childTnLst>
                              <p:par>
                                <p:cTn id="85" presetID="10" presetClass="entr" presetSubtype="0" fill="hold" nodeType="afterEffect">
                                  <p:stCondLst>
                                    <p:cond delay="0"/>
                                  </p:stCondLst>
                                  <p:childTnLst>
                                    <p:set>
                                      <p:cBhvr>
                                        <p:cTn id="86" dur="1" fill="hold">
                                          <p:stCondLst>
                                            <p:cond delay="0"/>
                                          </p:stCondLst>
                                        </p:cTn>
                                        <p:tgtEl>
                                          <p:spTgt spid="498"/>
                                        </p:tgtEl>
                                        <p:attrNameLst>
                                          <p:attrName>style.visibility</p:attrName>
                                        </p:attrNameLst>
                                      </p:cBhvr>
                                      <p:to>
                                        <p:strVal val="visible"/>
                                      </p:to>
                                    </p:set>
                                    <p:animEffect transition="in" filter="fade">
                                      <p:cBhvr>
                                        <p:cTn id="87" dur="500"/>
                                        <p:tgtEl>
                                          <p:spTgt spid="498"/>
                                        </p:tgtEl>
                                      </p:cBhvr>
                                    </p:animEffect>
                                  </p:childTnLst>
                                </p:cTn>
                              </p:par>
                            </p:childTnLst>
                          </p:cTn>
                        </p:par>
                        <p:par>
                          <p:cTn id="88" fill="hold">
                            <p:stCondLst>
                              <p:cond delay="90500"/>
                            </p:stCondLst>
                            <p:childTnLst>
                              <p:par>
                                <p:cTn id="89" presetID="10" presetClass="exit" presetSubtype="0" fill="hold" nodeType="afterEffect">
                                  <p:stCondLst>
                                    <p:cond delay="8000"/>
                                  </p:stCondLst>
                                  <p:childTnLst>
                                    <p:animEffect transition="out" filter="fade">
                                      <p:cBhvr>
                                        <p:cTn id="90" dur="500"/>
                                        <p:tgtEl>
                                          <p:spTgt spid="498"/>
                                        </p:tgtEl>
                                      </p:cBhvr>
                                    </p:animEffect>
                                    <p:set>
                                      <p:cBhvr>
                                        <p:cTn id="91" dur="1" fill="hold">
                                          <p:stCondLst>
                                            <p:cond delay="499"/>
                                          </p:stCondLst>
                                        </p:cTn>
                                        <p:tgtEl>
                                          <p:spTgt spid="498"/>
                                        </p:tgtEl>
                                        <p:attrNameLst>
                                          <p:attrName>style.visibility</p:attrName>
                                        </p:attrNameLst>
                                      </p:cBhvr>
                                      <p:to>
                                        <p:strVal val="hidden"/>
                                      </p:to>
                                    </p:set>
                                  </p:childTnLst>
                                </p:cTn>
                              </p:par>
                            </p:childTnLst>
                          </p:cTn>
                        </p:par>
                        <p:par>
                          <p:cTn id="92" fill="hold">
                            <p:stCondLst>
                              <p:cond delay="99000"/>
                            </p:stCondLst>
                            <p:childTnLst>
                              <p:par>
                                <p:cTn id="93" presetID="10" presetClass="entr" presetSubtype="0" fill="hold" nodeType="afterEffect">
                                  <p:stCondLst>
                                    <p:cond delay="0"/>
                                  </p:stCondLst>
                                  <p:childTnLst>
                                    <p:set>
                                      <p:cBhvr>
                                        <p:cTn id="94" dur="1" fill="hold">
                                          <p:stCondLst>
                                            <p:cond delay="0"/>
                                          </p:stCondLst>
                                        </p:cTn>
                                        <p:tgtEl>
                                          <p:spTgt spid="501"/>
                                        </p:tgtEl>
                                        <p:attrNameLst>
                                          <p:attrName>style.visibility</p:attrName>
                                        </p:attrNameLst>
                                      </p:cBhvr>
                                      <p:to>
                                        <p:strVal val="visible"/>
                                      </p:to>
                                    </p:set>
                                    <p:animEffect transition="in" filter="fade">
                                      <p:cBhvr>
                                        <p:cTn id="95" dur="500"/>
                                        <p:tgtEl>
                                          <p:spTgt spid="501"/>
                                        </p:tgtEl>
                                      </p:cBhvr>
                                    </p:animEffect>
                                  </p:childTnLst>
                                </p:cTn>
                              </p:par>
                            </p:childTnLst>
                          </p:cTn>
                        </p:par>
                        <p:par>
                          <p:cTn id="96" fill="hold">
                            <p:stCondLst>
                              <p:cond delay="99500"/>
                            </p:stCondLst>
                            <p:childTnLst>
                              <p:par>
                                <p:cTn id="97" presetID="10" presetClass="exit" presetSubtype="0" fill="hold" nodeType="afterEffect">
                                  <p:stCondLst>
                                    <p:cond delay="8000"/>
                                  </p:stCondLst>
                                  <p:childTnLst>
                                    <p:animEffect transition="out" filter="fade">
                                      <p:cBhvr>
                                        <p:cTn id="98" dur="500"/>
                                        <p:tgtEl>
                                          <p:spTgt spid="501"/>
                                        </p:tgtEl>
                                      </p:cBhvr>
                                    </p:animEffect>
                                    <p:set>
                                      <p:cBhvr>
                                        <p:cTn id="99" dur="1" fill="hold">
                                          <p:stCondLst>
                                            <p:cond delay="499"/>
                                          </p:stCondLst>
                                        </p:cTn>
                                        <p:tgtEl>
                                          <p:spTgt spid="501"/>
                                        </p:tgtEl>
                                        <p:attrNameLst>
                                          <p:attrName>style.visibility</p:attrName>
                                        </p:attrNameLst>
                                      </p:cBhvr>
                                      <p:to>
                                        <p:strVal val="hidden"/>
                                      </p:to>
                                    </p:set>
                                  </p:childTnLst>
                                </p:cTn>
                              </p:par>
                            </p:childTnLst>
                          </p:cTn>
                        </p:par>
                        <p:par>
                          <p:cTn id="100" fill="hold">
                            <p:stCondLst>
                              <p:cond delay="108000"/>
                            </p:stCondLst>
                            <p:childTnLst>
                              <p:par>
                                <p:cTn id="101" presetID="10" presetClass="entr" presetSubtype="0" fill="hold" nodeType="afterEffect">
                                  <p:stCondLst>
                                    <p:cond delay="0"/>
                                  </p:stCondLst>
                                  <p:childTnLst>
                                    <p:set>
                                      <p:cBhvr>
                                        <p:cTn id="102" dur="1" fill="hold">
                                          <p:stCondLst>
                                            <p:cond delay="0"/>
                                          </p:stCondLst>
                                        </p:cTn>
                                        <p:tgtEl>
                                          <p:spTgt spid="504"/>
                                        </p:tgtEl>
                                        <p:attrNameLst>
                                          <p:attrName>style.visibility</p:attrName>
                                        </p:attrNameLst>
                                      </p:cBhvr>
                                      <p:to>
                                        <p:strVal val="visible"/>
                                      </p:to>
                                    </p:set>
                                    <p:animEffect transition="in" filter="fade">
                                      <p:cBhvr>
                                        <p:cTn id="103" dur="500"/>
                                        <p:tgtEl>
                                          <p:spTgt spid="504"/>
                                        </p:tgtEl>
                                      </p:cBhvr>
                                    </p:animEffect>
                                  </p:childTnLst>
                                </p:cTn>
                              </p:par>
                            </p:childTnLst>
                          </p:cTn>
                        </p:par>
                        <p:par>
                          <p:cTn id="104" fill="hold">
                            <p:stCondLst>
                              <p:cond delay="108500"/>
                            </p:stCondLst>
                            <p:childTnLst>
                              <p:par>
                                <p:cTn id="105" presetID="10" presetClass="exit" presetSubtype="0" fill="hold" nodeType="afterEffect">
                                  <p:stCondLst>
                                    <p:cond delay="8000"/>
                                  </p:stCondLst>
                                  <p:childTnLst>
                                    <p:animEffect transition="out" filter="fade">
                                      <p:cBhvr>
                                        <p:cTn id="106" dur="500"/>
                                        <p:tgtEl>
                                          <p:spTgt spid="504"/>
                                        </p:tgtEl>
                                      </p:cBhvr>
                                    </p:animEffect>
                                    <p:set>
                                      <p:cBhvr>
                                        <p:cTn id="107" dur="1" fill="hold">
                                          <p:stCondLst>
                                            <p:cond delay="499"/>
                                          </p:stCondLst>
                                        </p:cTn>
                                        <p:tgtEl>
                                          <p:spTgt spid="504"/>
                                        </p:tgtEl>
                                        <p:attrNameLst>
                                          <p:attrName>style.visibility</p:attrName>
                                        </p:attrNameLst>
                                      </p:cBhvr>
                                      <p:to>
                                        <p:strVal val="hidden"/>
                                      </p:to>
                                    </p:set>
                                  </p:childTnLst>
                                </p:cTn>
                              </p:par>
                            </p:childTnLst>
                          </p:cTn>
                        </p:par>
                        <p:par>
                          <p:cTn id="108" fill="hold">
                            <p:stCondLst>
                              <p:cond delay="117000"/>
                            </p:stCondLst>
                            <p:childTnLst>
                              <p:par>
                                <p:cTn id="109" presetID="10" presetClass="entr" presetSubtype="0" fill="hold" nodeType="afterEffect">
                                  <p:stCondLst>
                                    <p:cond delay="0"/>
                                  </p:stCondLst>
                                  <p:childTnLst>
                                    <p:set>
                                      <p:cBhvr>
                                        <p:cTn id="110" dur="1" fill="hold">
                                          <p:stCondLst>
                                            <p:cond delay="0"/>
                                          </p:stCondLst>
                                        </p:cTn>
                                        <p:tgtEl>
                                          <p:spTgt spid="507"/>
                                        </p:tgtEl>
                                        <p:attrNameLst>
                                          <p:attrName>style.visibility</p:attrName>
                                        </p:attrNameLst>
                                      </p:cBhvr>
                                      <p:to>
                                        <p:strVal val="visible"/>
                                      </p:to>
                                    </p:set>
                                    <p:animEffect transition="in" filter="fade">
                                      <p:cBhvr>
                                        <p:cTn id="111" dur="500"/>
                                        <p:tgtEl>
                                          <p:spTgt spid="507"/>
                                        </p:tgtEl>
                                      </p:cBhvr>
                                    </p:animEffect>
                                  </p:childTnLst>
                                </p:cTn>
                              </p:par>
                            </p:childTnLst>
                          </p:cTn>
                        </p:par>
                        <p:par>
                          <p:cTn id="112" fill="hold">
                            <p:stCondLst>
                              <p:cond delay="117500"/>
                            </p:stCondLst>
                            <p:childTnLst>
                              <p:par>
                                <p:cTn id="113" presetID="10" presetClass="exit" presetSubtype="0" fill="hold" nodeType="afterEffect">
                                  <p:stCondLst>
                                    <p:cond delay="8000"/>
                                  </p:stCondLst>
                                  <p:childTnLst>
                                    <p:animEffect transition="out" filter="fade">
                                      <p:cBhvr>
                                        <p:cTn id="114" dur="500"/>
                                        <p:tgtEl>
                                          <p:spTgt spid="507"/>
                                        </p:tgtEl>
                                      </p:cBhvr>
                                    </p:animEffect>
                                    <p:set>
                                      <p:cBhvr>
                                        <p:cTn id="115" dur="1" fill="hold">
                                          <p:stCondLst>
                                            <p:cond delay="499"/>
                                          </p:stCondLst>
                                        </p:cTn>
                                        <p:tgtEl>
                                          <p:spTgt spid="507"/>
                                        </p:tgtEl>
                                        <p:attrNameLst>
                                          <p:attrName>style.visibility</p:attrName>
                                        </p:attrNameLst>
                                      </p:cBhvr>
                                      <p:to>
                                        <p:strVal val="hidden"/>
                                      </p:to>
                                    </p:set>
                                  </p:childTnLst>
                                </p:cTn>
                              </p:par>
                            </p:childTnLst>
                          </p:cTn>
                        </p:par>
                        <p:par>
                          <p:cTn id="116" fill="hold">
                            <p:stCondLst>
                              <p:cond delay="126000"/>
                            </p:stCondLst>
                            <p:childTnLst>
                              <p:par>
                                <p:cTn id="117" presetID="10" presetClass="entr" presetSubtype="0" fill="hold" nodeType="afterEffect">
                                  <p:stCondLst>
                                    <p:cond delay="0"/>
                                  </p:stCondLst>
                                  <p:childTnLst>
                                    <p:set>
                                      <p:cBhvr>
                                        <p:cTn id="118" dur="1" fill="hold">
                                          <p:stCondLst>
                                            <p:cond delay="0"/>
                                          </p:stCondLst>
                                        </p:cTn>
                                        <p:tgtEl>
                                          <p:spTgt spid="510"/>
                                        </p:tgtEl>
                                        <p:attrNameLst>
                                          <p:attrName>style.visibility</p:attrName>
                                        </p:attrNameLst>
                                      </p:cBhvr>
                                      <p:to>
                                        <p:strVal val="visible"/>
                                      </p:to>
                                    </p:set>
                                    <p:animEffect transition="in" filter="fade">
                                      <p:cBhvr>
                                        <p:cTn id="119" dur="500"/>
                                        <p:tgtEl>
                                          <p:spTgt spid="510"/>
                                        </p:tgtEl>
                                      </p:cBhvr>
                                    </p:animEffect>
                                  </p:childTnLst>
                                </p:cTn>
                              </p:par>
                            </p:childTnLst>
                          </p:cTn>
                        </p:par>
                        <p:par>
                          <p:cTn id="120" fill="hold">
                            <p:stCondLst>
                              <p:cond delay="126500"/>
                            </p:stCondLst>
                            <p:childTnLst>
                              <p:par>
                                <p:cTn id="121" presetID="10" presetClass="exit" presetSubtype="0" fill="hold" nodeType="afterEffect">
                                  <p:stCondLst>
                                    <p:cond delay="8000"/>
                                  </p:stCondLst>
                                  <p:childTnLst>
                                    <p:animEffect transition="out" filter="fade">
                                      <p:cBhvr>
                                        <p:cTn id="122" dur="500"/>
                                        <p:tgtEl>
                                          <p:spTgt spid="510"/>
                                        </p:tgtEl>
                                      </p:cBhvr>
                                    </p:animEffect>
                                    <p:set>
                                      <p:cBhvr>
                                        <p:cTn id="123" dur="1" fill="hold">
                                          <p:stCondLst>
                                            <p:cond delay="499"/>
                                          </p:stCondLst>
                                        </p:cTn>
                                        <p:tgtEl>
                                          <p:spTgt spid="510"/>
                                        </p:tgtEl>
                                        <p:attrNameLst>
                                          <p:attrName>style.visibility</p:attrName>
                                        </p:attrNameLst>
                                      </p:cBhvr>
                                      <p:to>
                                        <p:strVal val="hidden"/>
                                      </p:to>
                                    </p:set>
                                  </p:childTnLst>
                                </p:cTn>
                              </p:par>
                            </p:childTnLst>
                          </p:cTn>
                        </p:par>
                        <p:par>
                          <p:cTn id="124" fill="hold">
                            <p:stCondLst>
                              <p:cond delay="135000"/>
                            </p:stCondLst>
                            <p:childTnLst>
                              <p:par>
                                <p:cTn id="125" presetID="10" presetClass="entr" presetSubtype="0" fill="hold" nodeType="afterEffect">
                                  <p:stCondLst>
                                    <p:cond delay="0"/>
                                  </p:stCondLst>
                                  <p:childTnLst>
                                    <p:set>
                                      <p:cBhvr>
                                        <p:cTn id="126" dur="1" fill="hold">
                                          <p:stCondLst>
                                            <p:cond delay="0"/>
                                          </p:stCondLst>
                                        </p:cTn>
                                        <p:tgtEl>
                                          <p:spTgt spid="513"/>
                                        </p:tgtEl>
                                        <p:attrNameLst>
                                          <p:attrName>style.visibility</p:attrName>
                                        </p:attrNameLst>
                                      </p:cBhvr>
                                      <p:to>
                                        <p:strVal val="visible"/>
                                      </p:to>
                                    </p:set>
                                    <p:animEffect transition="in" filter="fade">
                                      <p:cBhvr>
                                        <p:cTn id="127" dur="500"/>
                                        <p:tgtEl>
                                          <p:spTgt spid="513"/>
                                        </p:tgtEl>
                                      </p:cBhvr>
                                    </p:animEffect>
                                  </p:childTnLst>
                                </p:cTn>
                              </p:par>
                            </p:childTnLst>
                          </p:cTn>
                        </p:par>
                        <p:par>
                          <p:cTn id="128" fill="hold">
                            <p:stCondLst>
                              <p:cond delay="135500"/>
                            </p:stCondLst>
                            <p:childTnLst>
                              <p:par>
                                <p:cTn id="129" presetID="10" presetClass="exit" presetSubtype="0" fill="hold" nodeType="afterEffect">
                                  <p:stCondLst>
                                    <p:cond delay="8000"/>
                                  </p:stCondLst>
                                  <p:childTnLst>
                                    <p:animEffect transition="out" filter="fade">
                                      <p:cBhvr>
                                        <p:cTn id="130" dur="500"/>
                                        <p:tgtEl>
                                          <p:spTgt spid="513"/>
                                        </p:tgtEl>
                                      </p:cBhvr>
                                    </p:animEffect>
                                    <p:set>
                                      <p:cBhvr>
                                        <p:cTn id="131" dur="1" fill="hold">
                                          <p:stCondLst>
                                            <p:cond delay="499"/>
                                          </p:stCondLst>
                                        </p:cTn>
                                        <p:tgtEl>
                                          <p:spTgt spid="513"/>
                                        </p:tgtEl>
                                        <p:attrNameLst>
                                          <p:attrName>style.visibility</p:attrName>
                                        </p:attrNameLst>
                                      </p:cBhvr>
                                      <p:to>
                                        <p:strVal val="hidden"/>
                                      </p:to>
                                    </p:set>
                                  </p:childTnLst>
                                </p:cTn>
                              </p:par>
                            </p:childTnLst>
                          </p:cTn>
                        </p:par>
                        <p:par>
                          <p:cTn id="132" fill="hold">
                            <p:stCondLst>
                              <p:cond delay="144000"/>
                            </p:stCondLst>
                            <p:childTnLst>
                              <p:par>
                                <p:cTn id="133" presetID="10" presetClass="entr" presetSubtype="0" fill="hold" nodeType="afterEffect">
                                  <p:stCondLst>
                                    <p:cond delay="0"/>
                                  </p:stCondLst>
                                  <p:childTnLst>
                                    <p:set>
                                      <p:cBhvr>
                                        <p:cTn id="134" dur="1" fill="hold">
                                          <p:stCondLst>
                                            <p:cond delay="0"/>
                                          </p:stCondLst>
                                        </p:cTn>
                                        <p:tgtEl>
                                          <p:spTgt spid="516"/>
                                        </p:tgtEl>
                                        <p:attrNameLst>
                                          <p:attrName>style.visibility</p:attrName>
                                        </p:attrNameLst>
                                      </p:cBhvr>
                                      <p:to>
                                        <p:strVal val="visible"/>
                                      </p:to>
                                    </p:set>
                                    <p:animEffect transition="in" filter="fade">
                                      <p:cBhvr>
                                        <p:cTn id="135" dur="500"/>
                                        <p:tgtEl>
                                          <p:spTgt spid="516"/>
                                        </p:tgtEl>
                                      </p:cBhvr>
                                    </p:animEffect>
                                  </p:childTnLst>
                                </p:cTn>
                              </p:par>
                            </p:childTnLst>
                          </p:cTn>
                        </p:par>
                        <p:par>
                          <p:cTn id="136" fill="hold">
                            <p:stCondLst>
                              <p:cond delay="144500"/>
                            </p:stCondLst>
                            <p:childTnLst>
                              <p:par>
                                <p:cTn id="137" presetID="10" presetClass="exit" presetSubtype="0" fill="hold" nodeType="afterEffect">
                                  <p:stCondLst>
                                    <p:cond delay="8000"/>
                                  </p:stCondLst>
                                  <p:childTnLst>
                                    <p:animEffect transition="out" filter="fade">
                                      <p:cBhvr>
                                        <p:cTn id="138" dur="500"/>
                                        <p:tgtEl>
                                          <p:spTgt spid="516"/>
                                        </p:tgtEl>
                                      </p:cBhvr>
                                    </p:animEffect>
                                    <p:set>
                                      <p:cBhvr>
                                        <p:cTn id="139" dur="1" fill="hold">
                                          <p:stCondLst>
                                            <p:cond delay="499"/>
                                          </p:stCondLst>
                                        </p:cTn>
                                        <p:tgtEl>
                                          <p:spTgt spid="516"/>
                                        </p:tgtEl>
                                        <p:attrNameLst>
                                          <p:attrName>style.visibility</p:attrName>
                                        </p:attrNameLst>
                                      </p:cBhvr>
                                      <p:to>
                                        <p:strVal val="hidden"/>
                                      </p:to>
                                    </p:set>
                                  </p:childTnLst>
                                </p:cTn>
                              </p:par>
                            </p:childTnLst>
                          </p:cTn>
                        </p:par>
                        <p:par>
                          <p:cTn id="140" fill="hold">
                            <p:stCondLst>
                              <p:cond delay="153000"/>
                            </p:stCondLst>
                            <p:childTnLst>
                              <p:par>
                                <p:cTn id="141" presetID="10" presetClass="entr" presetSubtype="0" fill="hold" nodeType="afterEffect">
                                  <p:stCondLst>
                                    <p:cond delay="0"/>
                                  </p:stCondLst>
                                  <p:childTnLst>
                                    <p:set>
                                      <p:cBhvr>
                                        <p:cTn id="142" dur="1" fill="hold">
                                          <p:stCondLst>
                                            <p:cond delay="0"/>
                                          </p:stCondLst>
                                        </p:cTn>
                                        <p:tgtEl>
                                          <p:spTgt spid="519"/>
                                        </p:tgtEl>
                                        <p:attrNameLst>
                                          <p:attrName>style.visibility</p:attrName>
                                        </p:attrNameLst>
                                      </p:cBhvr>
                                      <p:to>
                                        <p:strVal val="visible"/>
                                      </p:to>
                                    </p:set>
                                    <p:animEffect transition="in" filter="fade">
                                      <p:cBhvr>
                                        <p:cTn id="143" dur="500"/>
                                        <p:tgtEl>
                                          <p:spTgt spid="519"/>
                                        </p:tgtEl>
                                      </p:cBhvr>
                                    </p:animEffect>
                                  </p:childTnLst>
                                </p:cTn>
                              </p:par>
                            </p:childTnLst>
                          </p:cTn>
                        </p:par>
                        <p:par>
                          <p:cTn id="144" fill="hold">
                            <p:stCondLst>
                              <p:cond delay="153500"/>
                            </p:stCondLst>
                            <p:childTnLst>
                              <p:par>
                                <p:cTn id="145" presetID="10" presetClass="exit" presetSubtype="0" fill="hold" nodeType="afterEffect">
                                  <p:stCondLst>
                                    <p:cond delay="8000"/>
                                  </p:stCondLst>
                                  <p:childTnLst>
                                    <p:animEffect transition="out" filter="fade">
                                      <p:cBhvr>
                                        <p:cTn id="146" dur="500"/>
                                        <p:tgtEl>
                                          <p:spTgt spid="519"/>
                                        </p:tgtEl>
                                      </p:cBhvr>
                                    </p:animEffect>
                                    <p:set>
                                      <p:cBhvr>
                                        <p:cTn id="147" dur="1" fill="hold">
                                          <p:stCondLst>
                                            <p:cond delay="499"/>
                                          </p:stCondLst>
                                        </p:cTn>
                                        <p:tgtEl>
                                          <p:spTgt spid="519"/>
                                        </p:tgtEl>
                                        <p:attrNameLst>
                                          <p:attrName>style.visibility</p:attrName>
                                        </p:attrNameLst>
                                      </p:cBhvr>
                                      <p:to>
                                        <p:strVal val="hidden"/>
                                      </p:to>
                                    </p:set>
                                  </p:childTnLst>
                                </p:cTn>
                              </p:par>
                            </p:childTnLst>
                          </p:cTn>
                        </p:par>
                        <p:par>
                          <p:cTn id="148" fill="hold">
                            <p:stCondLst>
                              <p:cond delay="162000"/>
                            </p:stCondLst>
                            <p:childTnLst>
                              <p:par>
                                <p:cTn id="149" presetID="10" presetClass="entr" presetSubtype="0" fill="hold" nodeType="afterEffect">
                                  <p:stCondLst>
                                    <p:cond delay="0"/>
                                  </p:stCondLst>
                                  <p:childTnLst>
                                    <p:set>
                                      <p:cBhvr>
                                        <p:cTn id="150" dur="1" fill="hold">
                                          <p:stCondLst>
                                            <p:cond delay="0"/>
                                          </p:stCondLst>
                                        </p:cTn>
                                        <p:tgtEl>
                                          <p:spTgt spid="522"/>
                                        </p:tgtEl>
                                        <p:attrNameLst>
                                          <p:attrName>style.visibility</p:attrName>
                                        </p:attrNameLst>
                                      </p:cBhvr>
                                      <p:to>
                                        <p:strVal val="visible"/>
                                      </p:to>
                                    </p:set>
                                    <p:animEffect transition="in" filter="fade">
                                      <p:cBhvr>
                                        <p:cTn id="151" dur="500"/>
                                        <p:tgtEl>
                                          <p:spTgt spid="522"/>
                                        </p:tgtEl>
                                      </p:cBhvr>
                                    </p:animEffect>
                                  </p:childTnLst>
                                </p:cTn>
                              </p:par>
                            </p:childTnLst>
                          </p:cTn>
                        </p:par>
                        <p:par>
                          <p:cTn id="152" fill="hold">
                            <p:stCondLst>
                              <p:cond delay="162500"/>
                            </p:stCondLst>
                            <p:childTnLst>
                              <p:par>
                                <p:cTn id="153" presetID="10" presetClass="exit" presetSubtype="0" fill="hold" nodeType="afterEffect">
                                  <p:stCondLst>
                                    <p:cond delay="8000"/>
                                  </p:stCondLst>
                                  <p:childTnLst>
                                    <p:animEffect transition="out" filter="fade">
                                      <p:cBhvr>
                                        <p:cTn id="154" dur="500"/>
                                        <p:tgtEl>
                                          <p:spTgt spid="522"/>
                                        </p:tgtEl>
                                      </p:cBhvr>
                                    </p:animEffect>
                                    <p:set>
                                      <p:cBhvr>
                                        <p:cTn id="155" dur="1" fill="hold">
                                          <p:stCondLst>
                                            <p:cond delay="499"/>
                                          </p:stCondLst>
                                        </p:cTn>
                                        <p:tgtEl>
                                          <p:spTgt spid="522"/>
                                        </p:tgtEl>
                                        <p:attrNameLst>
                                          <p:attrName>style.visibility</p:attrName>
                                        </p:attrNameLst>
                                      </p:cBhvr>
                                      <p:to>
                                        <p:strVal val="hidden"/>
                                      </p:to>
                                    </p:set>
                                  </p:childTnLst>
                                </p:cTn>
                              </p:par>
                            </p:childTnLst>
                          </p:cTn>
                        </p:par>
                        <p:par>
                          <p:cTn id="156" fill="hold">
                            <p:stCondLst>
                              <p:cond delay="171000"/>
                            </p:stCondLst>
                            <p:childTnLst>
                              <p:par>
                                <p:cTn id="157" presetID="10" presetClass="entr" presetSubtype="0" fill="hold" nodeType="afterEffect">
                                  <p:stCondLst>
                                    <p:cond delay="0"/>
                                  </p:stCondLst>
                                  <p:childTnLst>
                                    <p:set>
                                      <p:cBhvr>
                                        <p:cTn id="158" dur="1" fill="hold">
                                          <p:stCondLst>
                                            <p:cond delay="0"/>
                                          </p:stCondLst>
                                        </p:cTn>
                                        <p:tgtEl>
                                          <p:spTgt spid="525"/>
                                        </p:tgtEl>
                                        <p:attrNameLst>
                                          <p:attrName>style.visibility</p:attrName>
                                        </p:attrNameLst>
                                      </p:cBhvr>
                                      <p:to>
                                        <p:strVal val="visible"/>
                                      </p:to>
                                    </p:set>
                                    <p:animEffect transition="in" filter="fade">
                                      <p:cBhvr>
                                        <p:cTn id="159" dur="500"/>
                                        <p:tgtEl>
                                          <p:spTgt spid="525"/>
                                        </p:tgtEl>
                                      </p:cBhvr>
                                    </p:animEffect>
                                  </p:childTnLst>
                                </p:cTn>
                              </p:par>
                            </p:childTnLst>
                          </p:cTn>
                        </p:par>
                        <p:par>
                          <p:cTn id="160" fill="hold">
                            <p:stCondLst>
                              <p:cond delay="171500"/>
                            </p:stCondLst>
                            <p:childTnLst>
                              <p:par>
                                <p:cTn id="161" presetID="10" presetClass="exit" presetSubtype="0" fill="hold" nodeType="afterEffect">
                                  <p:stCondLst>
                                    <p:cond delay="8000"/>
                                  </p:stCondLst>
                                  <p:childTnLst>
                                    <p:animEffect transition="out" filter="fade">
                                      <p:cBhvr>
                                        <p:cTn id="162" dur="500"/>
                                        <p:tgtEl>
                                          <p:spTgt spid="525"/>
                                        </p:tgtEl>
                                      </p:cBhvr>
                                    </p:animEffect>
                                    <p:set>
                                      <p:cBhvr>
                                        <p:cTn id="163" dur="1" fill="hold">
                                          <p:stCondLst>
                                            <p:cond delay="499"/>
                                          </p:stCondLst>
                                        </p:cTn>
                                        <p:tgtEl>
                                          <p:spTgt spid="525"/>
                                        </p:tgtEl>
                                        <p:attrNameLst>
                                          <p:attrName>style.visibility</p:attrName>
                                        </p:attrNameLst>
                                      </p:cBhvr>
                                      <p:to>
                                        <p:strVal val="hidden"/>
                                      </p:to>
                                    </p:set>
                                  </p:childTnLst>
                                </p:cTn>
                              </p:par>
                            </p:childTnLst>
                          </p:cTn>
                        </p:par>
                        <p:par>
                          <p:cTn id="164" fill="hold">
                            <p:stCondLst>
                              <p:cond delay="180000"/>
                            </p:stCondLst>
                            <p:childTnLst>
                              <p:par>
                                <p:cTn id="165" presetID="10" presetClass="entr" presetSubtype="0" fill="hold" nodeType="afterEffect">
                                  <p:stCondLst>
                                    <p:cond delay="0"/>
                                  </p:stCondLst>
                                  <p:childTnLst>
                                    <p:set>
                                      <p:cBhvr>
                                        <p:cTn id="166" dur="1" fill="hold">
                                          <p:stCondLst>
                                            <p:cond delay="0"/>
                                          </p:stCondLst>
                                        </p:cTn>
                                        <p:tgtEl>
                                          <p:spTgt spid="528"/>
                                        </p:tgtEl>
                                        <p:attrNameLst>
                                          <p:attrName>style.visibility</p:attrName>
                                        </p:attrNameLst>
                                      </p:cBhvr>
                                      <p:to>
                                        <p:strVal val="visible"/>
                                      </p:to>
                                    </p:set>
                                    <p:animEffect transition="in" filter="fade">
                                      <p:cBhvr>
                                        <p:cTn id="167" dur="500"/>
                                        <p:tgtEl>
                                          <p:spTgt spid="528"/>
                                        </p:tgtEl>
                                      </p:cBhvr>
                                    </p:animEffect>
                                  </p:childTnLst>
                                </p:cTn>
                              </p:par>
                            </p:childTnLst>
                          </p:cTn>
                        </p:par>
                        <p:par>
                          <p:cTn id="168" fill="hold">
                            <p:stCondLst>
                              <p:cond delay="180500"/>
                            </p:stCondLst>
                            <p:childTnLst>
                              <p:par>
                                <p:cTn id="169" presetID="10" presetClass="exit" presetSubtype="0" fill="hold" nodeType="afterEffect">
                                  <p:stCondLst>
                                    <p:cond delay="8000"/>
                                  </p:stCondLst>
                                  <p:childTnLst>
                                    <p:animEffect transition="out" filter="fade">
                                      <p:cBhvr>
                                        <p:cTn id="170" dur="500"/>
                                        <p:tgtEl>
                                          <p:spTgt spid="528"/>
                                        </p:tgtEl>
                                      </p:cBhvr>
                                    </p:animEffect>
                                    <p:set>
                                      <p:cBhvr>
                                        <p:cTn id="171" dur="1" fill="hold">
                                          <p:stCondLst>
                                            <p:cond delay="499"/>
                                          </p:stCondLst>
                                        </p:cTn>
                                        <p:tgtEl>
                                          <p:spTgt spid="528"/>
                                        </p:tgtEl>
                                        <p:attrNameLst>
                                          <p:attrName>style.visibility</p:attrName>
                                        </p:attrNameLst>
                                      </p:cBhvr>
                                      <p:to>
                                        <p:strVal val="hidden"/>
                                      </p:to>
                                    </p:set>
                                  </p:childTnLst>
                                </p:cTn>
                              </p:par>
                            </p:childTnLst>
                          </p:cTn>
                        </p:par>
                        <p:par>
                          <p:cTn id="172" fill="hold">
                            <p:stCondLst>
                              <p:cond delay="189000"/>
                            </p:stCondLst>
                            <p:childTnLst>
                              <p:par>
                                <p:cTn id="173" presetID="10" presetClass="entr" presetSubtype="0" fill="hold" nodeType="afterEffect">
                                  <p:stCondLst>
                                    <p:cond delay="0"/>
                                  </p:stCondLst>
                                  <p:childTnLst>
                                    <p:set>
                                      <p:cBhvr>
                                        <p:cTn id="174" dur="1" fill="hold">
                                          <p:stCondLst>
                                            <p:cond delay="0"/>
                                          </p:stCondLst>
                                        </p:cTn>
                                        <p:tgtEl>
                                          <p:spTgt spid="531"/>
                                        </p:tgtEl>
                                        <p:attrNameLst>
                                          <p:attrName>style.visibility</p:attrName>
                                        </p:attrNameLst>
                                      </p:cBhvr>
                                      <p:to>
                                        <p:strVal val="visible"/>
                                      </p:to>
                                    </p:set>
                                    <p:animEffect transition="in" filter="fade">
                                      <p:cBhvr>
                                        <p:cTn id="175" dur="500"/>
                                        <p:tgtEl>
                                          <p:spTgt spid="531"/>
                                        </p:tgtEl>
                                      </p:cBhvr>
                                    </p:animEffect>
                                  </p:childTnLst>
                                </p:cTn>
                              </p:par>
                            </p:childTnLst>
                          </p:cTn>
                        </p:par>
                        <p:par>
                          <p:cTn id="176" fill="hold">
                            <p:stCondLst>
                              <p:cond delay="189500"/>
                            </p:stCondLst>
                            <p:childTnLst>
                              <p:par>
                                <p:cTn id="177" presetID="10" presetClass="exit" presetSubtype="0" fill="hold" nodeType="afterEffect">
                                  <p:stCondLst>
                                    <p:cond delay="8000"/>
                                  </p:stCondLst>
                                  <p:childTnLst>
                                    <p:animEffect transition="out" filter="fade">
                                      <p:cBhvr>
                                        <p:cTn id="178" dur="500"/>
                                        <p:tgtEl>
                                          <p:spTgt spid="531"/>
                                        </p:tgtEl>
                                      </p:cBhvr>
                                    </p:animEffect>
                                    <p:set>
                                      <p:cBhvr>
                                        <p:cTn id="179" dur="1" fill="hold">
                                          <p:stCondLst>
                                            <p:cond delay="499"/>
                                          </p:stCondLst>
                                        </p:cTn>
                                        <p:tgtEl>
                                          <p:spTgt spid="531"/>
                                        </p:tgtEl>
                                        <p:attrNameLst>
                                          <p:attrName>style.visibility</p:attrName>
                                        </p:attrNameLst>
                                      </p:cBhvr>
                                      <p:to>
                                        <p:strVal val="hidden"/>
                                      </p:to>
                                    </p:set>
                                  </p:childTnLst>
                                </p:cTn>
                              </p:par>
                            </p:childTnLst>
                          </p:cTn>
                        </p:par>
                        <p:par>
                          <p:cTn id="180" fill="hold">
                            <p:stCondLst>
                              <p:cond delay="198000"/>
                            </p:stCondLst>
                            <p:childTnLst>
                              <p:par>
                                <p:cTn id="181" presetID="10" presetClass="entr" presetSubtype="0" fill="hold" nodeType="afterEffect">
                                  <p:stCondLst>
                                    <p:cond delay="0"/>
                                  </p:stCondLst>
                                  <p:childTnLst>
                                    <p:set>
                                      <p:cBhvr>
                                        <p:cTn id="182" dur="1" fill="hold">
                                          <p:stCondLst>
                                            <p:cond delay="0"/>
                                          </p:stCondLst>
                                        </p:cTn>
                                        <p:tgtEl>
                                          <p:spTgt spid="534"/>
                                        </p:tgtEl>
                                        <p:attrNameLst>
                                          <p:attrName>style.visibility</p:attrName>
                                        </p:attrNameLst>
                                      </p:cBhvr>
                                      <p:to>
                                        <p:strVal val="visible"/>
                                      </p:to>
                                    </p:set>
                                    <p:animEffect transition="in" filter="fade">
                                      <p:cBhvr>
                                        <p:cTn id="183" dur="500"/>
                                        <p:tgtEl>
                                          <p:spTgt spid="534"/>
                                        </p:tgtEl>
                                      </p:cBhvr>
                                    </p:animEffect>
                                  </p:childTnLst>
                                </p:cTn>
                              </p:par>
                            </p:childTnLst>
                          </p:cTn>
                        </p:par>
                        <p:par>
                          <p:cTn id="184" fill="hold">
                            <p:stCondLst>
                              <p:cond delay="198500"/>
                            </p:stCondLst>
                            <p:childTnLst>
                              <p:par>
                                <p:cTn id="185" presetID="10" presetClass="exit" presetSubtype="0" fill="hold" nodeType="afterEffect">
                                  <p:stCondLst>
                                    <p:cond delay="8000"/>
                                  </p:stCondLst>
                                  <p:childTnLst>
                                    <p:animEffect transition="out" filter="fade">
                                      <p:cBhvr>
                                        <p:cTn id="186" dur="500"/>
                                        <p:tgtEl>
                                          <p:spTgt spid="534"/>
                                        </p:tgtEl>
                                      </p:cBhvr>
                                    </p:animEffect>
                                    <p:set>
                                      <p:cBhvr>
                                        <p:cTn id="187" dur="1" fill="hold">
                                          <p:stCondLst>
                                            <p:cond delay="499"/>
                                          </p:stCondLst>
                                        </p:cTn>
                                        <p:tgtEl>
                                          <p:spTgt spid="534"/>
                                        </p:tgtEl>
                                        <p:attrNameLst>
                                          <p:attrName>style.visibility</p:attrName>
                                        </p:attrNameLst>
                                      </p:cBhvr>
                                      <p:to>
                                        <p:strVal val="hidden"/>
                                      </p:to>
                                    </p:set>
                                  </p:childTnLst>
                                </p:cTn>
                              </p:par>
                            </p:childTnLst>
                          </p:cTn>
                        </p:par>
                        <p:par>
                          <p:cTn id="188" fill="hold">
                            <p:stCondLst>
                              <p:cond delay="207000"/>
                            </p:stCondLst>
                            <p:childTnLst>
                              <p:par>
                                <p:cTn id="189" presetID="10" presetClass="entr" presetSubtype="0" fill="hold" nodeType="afterEffect">
                                  <p:stCondLst>
                                    <p:cond delay="0"/>
                                  </p:stCondLst>
                                  <p:childTnLst>
                                    <p:set>
                                      <p:cBhvr>
                                        <p:cTn id="190" dur="1" fill="hold">
                                          <p:stCondLst>
                                            <p:cond delay="0"/>
                                          </p:stCondLst>
                                        </p:cTn>
                                        <p:tgtEl>
                                          <p:spTgt spid="537"/>
                                        </p:tgtEl>
                                        <p:attrNameLst>
                                          <p:attrName>style.visibility</p:attrName>
                                        </p:attrNameLst>
                                      </p:cBhvr>
                                      <p:to>
                                        <p:strVal val="visible"/>
                                      </p:to>
                                    </p:set>
                                    <p:animEffect transition="in" filter="fade">
                                      <p:cBhvr>
                                        <p:cTn id="191" dur="500"/>
                                        <p:tgtEl>
                                          <p:spTgt spid="537"/>
                                        </p:tgtEl>
                                      </p:cBhvr>
                                    </p:animEffect>
                                  </p:childTnLst>
                                </p:cTn>
                              </p:par>
                            </p:childTnLst>
                          </p:cTn>
                        </p:par>
                        <p:par>
                          <p:cTn id="192" fill="hold">
                            <p:stCondLst>
                              <p:cond delay="207500"/>
                            </p:stCondLst>
                            <p:childTnLst>
                              <p:par>
                                <p:cTn id="193" presetID="10" presetClass="exit" presetSubtype="0" fill="hold" nodeType="afterEffect">
                                  <p:stCondLst>
                                    <p:cond delay="8000"/>
                                  </p:stCondLst>
                                  <p:childTnLst>
                                    <p:animEffect transition="out" filter="fade">
                                      <p:cBhvr>
                                        <p:cTn id="194" dur="500"/>
                                        <p:tgtEl>
                                          <p:spTgt spid="537"/>
                                        </p:tgtEl>
                                      </p:cBhvr>
                                    </p:animEffect>
                                    <p:set>
                                      <p:cBhvr>
                                        <p:cTn id="195" dur="1" fill="hold">
                                          <p:stCondLst>
                                            <p:cond delay="499"/>
                                          </p:stCondLst>
                                        </p:cTn>
                                        <p:tgtEl>
                                          <p:spTgt spid="537"/>
                                        </p:tgtEl>
                                        <p:attrNameLst>
                                          <p:attrName>style.visibility</p:attrName>
                                        </p:attrNameLst>
                                      </p:cBhvr>
                                      <p:to>
                                        <p:strVal val="hidden"/>
                                      </p:to>
                                    </p:set>
                                  </p:childTnLst>
                                </p:cTn>
                              </p:par>
                            </p:childTnLst>
                          </p:cTn>
                        </p:par>
                        <p:par>
                          <p:cTn id="196" fill="hold">
                            <p:stCondLst>
                              <p:cond delay="216000"/>
                            </p:stCondLst>
                            <p:childTnLst>
                              <p:par>
                                <p:cTn id="197" presetID="10" presetClass="entr" presetSubtype="0" fill="hold" nodeType="afterEffect">
                                  <p:stCondLst>
                                    <p:cond delay="0"/>
                                  </p:stCondLst>
                                  <p:childTnLst>
                                    <p:set>
                                      <p:cBhvr>
                                        <p:cTn id="198" dur="1" fill="hold">
                                          <p:stCondLst>
                                            <p:cond delay="0"/>
                                          </p:stCondLst>
                                        </p:cTn>
                                        <p:tgtEl>
                                          <p:spTgt spid="540"/>
                                        </p:tgtEl>
                                        <p:attrNameLst>
                                          <p:attrName>style.visibility</p:attrName>
                                        </p:attrNameLst>
                                      </p:cBhvr>
                                      <p:to>
                                        <p:strVal val="visible"/>
                                      </p:to>
                                    </p:set>
                                    <p:animEffect transition="in" filter="fade">
                                      <p:cBhvr>
                                        <p:cTn id="199" dur="500"/>
                                        <p:tgtEl>
                                          <p:spTgt spid="540"/>
                                        </p:tgtEl>
                                      </p:cBhvr>
                                    </p:animEffect>
                                  </p:childTnLst>
                                </p:cTn>
                              </p:par>
                            </p:childTnLst>
                          </p:cTn>
                        </p:par>
                        <p:par>
                          <p:cTn id="200" fill="hold">
                            <p:stCondLst>
                              <p:cond delay="216500"/>
                            </p:stCondLst>
                            <p:childTnLst>
                              <p:par>
                                <p:cTn id="201" presetID="10" presetClass="exit" presetSubtype="0" fill="hold" nodeType="afterEffect">
                                  <p:stCondLst>
                                    <p:cond delay="8000"/>
                                  </p:stCondLst>
                                  <p:childTnLst>
                                    <p:animEffect transition="out" filter="fade">
                                      <p:cBhvr>
                                        <p:cTn id="202" dur="500"/>
                                        <p:tgtEl>
                                          <p:spTgt spid="540"/>
                                        </p:tgtEl>
                                      </p:cBhvr>
                                    </p:animEffect>
                                    <p:set>
                                      <p:cBhvr>
                                        <p:cTn id="203" dur="1" fill="hold">
                                          <p:stCondLst>
                                            <p:cond delay="499"/>
                                          </p:stCondLst>
                                        </p:cTn>
                                        <p:tgtEl>
                                          <p:spTgt spid="540"/>
                                        </p:tgtEl>
                                        <p:attrNameLst>
                                          <p:attrName>style.visibility</p:attrName>
                                        </p:attrNameLst>
                                      </p:cBhvr>
                                      <p:to>
                                        <p:strVal val="hidden"/>
                                      </p:to>
                                    </p:set>
                                  </p:childTnLst>
                                </p:cTn>
                              </p:par>
                            </p:childTnLst>
                          </p:cTn>
                        </p:par>
                        <p:par>
                          <p:cTn id="204" fill="hold">
                            <p:stCondLst>
                              <p:cond delay="225000"/>
                            </p:stCondLst>
                            <p:childTnLst>
                              <p:par>
                                <p:cTn id="205" presetID="10" presetClass="entr" presetSubtype="0" fill="hold" nodeType="afterEffect">
                                  <p:stCondLst>
                                    <p:cond delay="0"/>
                                  </p:stCondLst>
                                  <p:childTnLst>
                                    <p:set>
                                      <p:cBhvr>
                                        <p:cTn id="206" dur="1" fill="hold">
                                          <p:stCondLst>
                                            <p:cond delay="0"/>
                                          </p:stCondLst>
                                        </p:cTn>
                                        <p:tgtEl>
                                          <p:spTgt spid="543"/>
                                        </p:tgtEl>
                                        <p:attrNameLst>
                                          <p:attrName>style.visibility</p:attrName>
                                        </p:attrNameLst>
                                      </p:cBhvr>
                                      <p:to>
                                        <p:strVal val="visible"/>
                                      </p:to>
                                    </p:set>
                                    <p:animEffect transition="in" filter="fade">
                                      <p:cBhvr>
                                        <p:cTn id="207" dur="500"/>
                                        <p:tgtEl>
                                          <p:spTgt spid="543"/>
                                        </p:tgtEl>
                                      </p:cBhvr>
                                    </p:animEffect>
                                  </p:childTnLst>
                                </p:cTn>
                              </p:par>
                            </p:childTnLst>
                          </p:cTn>
                        </p:par>
                        <p:par>
                          <p:cTn id="208" fill="hold">
                            <p:stCondLst>
                              <p:cond delay="225500"/>
                            </p:stCondLst>
                            <p:childTnLst>
                              <p:par>
                                <p:cTn id="209" presetID="10" presetClass="exit" presetSubtype="0" fill="hold" nodeType="afterEffect">
                                  <p:stCondLst>
                                    <p:cond delay="8000"/>
                                  </p:stCondLst>
                                  <p:childTnLst>
                                    <p:animEffect transition="out" filter="fade">
                                      <p:cBhvr>
                                        <p:cTn id="210" dur="500"/>
                                        <p:tgtEl>
                                          <p:spTgt spid="543"/>
                                        </p:tgtEl>
                                      </p:cBhvr>
                                    </p:animEffect>
                                    <p:set>
                                      <p:cBhvr>
                                        <p:cTn id="211" dur="1" fill="hold">
                                          <p:stCondLst>
                                            <p:cond delay="499"/>
                                          </p:stCondLst>
                                        </p:cTn>
                                        <p:tgtEl>
                                          <p:spTgt spid="543"/>
                                        </p:tgtEl>
                                        <p:attrNameLst>
                                          <p:attrName>style.visibility</p:attrName>
                                        </p:attrNameLst>
                                      </p:cBhvr>
                                      <p:to>
                                        <p:strVal val="hidden"/>
                                      </p:to>
                                    </p:set>
                                  </p:childTnLst>
                                </p:cTn>
                              </p:par>
                            </p:childTnLst>
                          </p:cTn>
                        </p:par>
                        <p:par>
                          <p:cTn id="212" fill="hold">
                            <p:stCondLst>
                              <p:cond delay="234000"/>
                            </p:stCondLst>
                            <p:childTnLst>
                              <p:par>
                                <p:cTn id="213" presetID="10" presetClass="entr" presetSubtype="0" fill="hold" nodeType="afterEffect">
                                  <p:stCondLst>
                                    <p:cond delay="0"/>
                                  </p:stCondLst>
                                  <p:childTnLst>
                                    <p:set>
                                      <p:cBhvr>
                                        <p:cTn id="214" dur="1" fill="hold">
                                          <p:stCondLst>
                                            <p:cond delay="0"/>
                                          </p:stCondLst>
                                        </p:cTn>
                                        <p:tgtEl>
                                          <p:spTgt spid="546"/>
                                        </p:tgtEl>
                                        <p:attrNameLst>
                                          <p:attrName>style.visibility</p:attrName>
                                        </p:attrNameLst>
                                      </p:cBhvr>
                                      <p:to>
                                        <p:strVal val="visible"/>
                                      </p:to>
                                    </p:set>
                                    <p:animEffect transition="in" filter="fade">
                                      <p:cBhvr>
                                        <p:cTn id="215" dur="500"/>
                                        <p:tgtEl>
                                          <p:spTgt spid="546"/>
                                        </p:tgtEl>
                                      </p:cBhvr>
                                    </p:animEffect>
                                  </p:childTnLst>
                                </p:cTn>
                              </p:par>
                            </p:childTnLst>
                          </p:cTn>
                        </p:par>
                        <p:par>
                          <p:cTn id="216" fill="hold">
                            <p:stCondLst>
                              <p:cond delay="234500"/>
                            </p:stCondLst>
                            <p:childTnLst>
                              <p:par>
                                <p:cTn id="217" presetID="10" presetClass="exit" presetSubtype="0" fill="hold" nodeType="afterEffect">
                                  <p:stCondLst>
                                    <p:cond delay="8000"/>
                                  </p:stCondLst>
                                  <p:childTnLst>
                                    <p:animEffect transition="out" filter="fade">
                                      <p:cBhvr>
                                        <p:cTn id="218" dur="500"/>
                                        <p:tgtEl>
                                          <p:spTgt spid="546"/>
                                        </p:tgtEl>
                                      </p:cBhvr>
                                    </p:animEffect>
                                    <p:set>
                                      <p:cBhvr>
                                        <p:cTn id="219" dur="1" fill="hold">
                                          <p:stCondLst>
                                            <p:cond delay="499"/>
                                          </p:stCondLst>
                                        </p:cTn>
                                        <p:tgtEl>
                                          <p:spTgt spid="546"/>
                                        </p:tgtEl>
                                        <p:attrNameLst>
                                          <p:attrName>style.visibility</p:attrName>
                                        </p:attrNameLst>
                                      </p:cBhvr>
                                      <p:to>
                                        <p:strVal val="hidden"/>
                                      </p:to>
                                    </p:set>
                                  </p:childTnLst>
                                </p:cTn>
                              </p:par>
                            </p:childTnLst>
                          </p:cTn>
                        </p:par>
                        <p:par>
                          <p:cTn id="220" fill="hold">
                            <p:stCondLst>
                              <p:cond delay="243000"/>
                            </p:stCondLst>
                            <p:childTnLst>
                              <p:par>
                                <p:cTn id="221" presetID="10" presetClass="entr" presetSubtype="0" fill="hold" nodeType="afterEffect">
                                  <p:stCondLst>
                                    <p:cond delay="0"/>
                                  </p:stCondLst>
                                  <p:childTnLst>
                                    <p:set>
                                      <p:cBhvr>
                                        <p:cTn id="222" dur="1" fill="hold">
                                          <p:stCondLst>
                                            <p:cond delay="0"/>
                                          </p:stCondLst>
                                        </p:cTn>
                                        <p:tgtEl>
                                          <p:spTgt spid="549"/>
                                        </p:tgtEl>
                                        <p:attrNameLst>
                                          <p:attrName>style.visibility</p:attrName>
                                        </p:attrNameLst>
                                      </p:cBhvr>
                                      <p:to>
                                        <p:strVal val="visible"/>
                                      </p:to>
                                    </p:set>
                                    <p:animEffect transition="in" filter="fade">
                                      <p:cBhvr>
                                        <p:cTn id="223" dur="500"/>
                                        <p:tgtEl>
                                          <p:spTgt spid="549"/>
                                        </p:tgtEl>
                                      </p:cBhvr>
                                    </p:animEffect>
                                  </p:childTnLst>
                                </p:cTn>
                              </p:par>
                            </p:childTnLst>
                          </p:cTn>
                        </p:par>
                        <p:par>
                          <p:cTn id="224" fill="hold">
                            <p:stCondLst>
                              <p:cond delay="243500"/>
                            </p:stCondLst>
                            <p:childTnLst>
                              <p:par>
                                <p:cTn id="225" presetID="10" presetClass="exit" presetSubtype="0" fill="hold" nodeType="afterEffect">
                                  <p:stCondLst>
                                    <p:cond delay="8000"/>
                                  </p:stCondLst>
                                  <p:childTnLst>
                                    <p:animEffect transition="out" filter="fade">
                                      <p:cBhvr>
                                        <p:cTn id="226" dur="500"/>
                                        <p:tgtEl>
                                          <p:spTgt spid="549"/>
                                        </p:tgtEl>
                                      </p:cBhvr>
                                    </p:animEffect>
                                    <p:set>
                                      <p:cBhvr>
                                        <p:cTn id="227" dur="1" fill="hold">
                                          <p:stCondLst>
                                            <p:cond delay="499"/>
                                          </p:stCondLst>
                                        </p:cTn>
                                        <p:tgtEl>
                                          <p:spTgt spid="549"/>
                                        </p:tgtEl>
                                        <p:attrNameLst>
                                          <p:attrName>style.visibility</p:attrName>
                                        </p:attrNameLst>
                                      </p:cBhvr>
                                      <p:to>
                                        <p:strVal val="hidden"/>
                                      </p:to>
                                    </p:set>
                                  </p:childTnLst>
                                </p:cTn>
                              </p:par>
                            </p:childTnLst>
                          </p:cTn>
                        </p:par>
                        <p:par>
                          <p:cTn id="228" fill="hold">
                            <p:stCondLst>
                              <p:cond delay="252000"/>
                            </p:stCondLst>
                            <p:childTnLst>
                              <p:par>
                                <p:cTn id="229" presetID="10" presetClass="entr" presetSubtype="0" fill="hold" nodeType="afterEffect">
                                  <p:stCondLst>
                                    <p:cond delay="0"/>
                                  </p:stCondLst>
                                  <p:childTnLst>
                                    <p:set>
                                      <p:cBhvr>
                                        <p:cTn id="230" dur="1" fill="hold">
                                          <p:stCondLst>
                                            <p:cond delay="0"/>
                                          </p:stCondLst>
                                        </p:cTn>
                                        <p:tgtEl>
                                          <p:spTgt spid="552"/>
                                        </p:tgtEl>
                                        <p:attrNameLst>
                                          <p:attrName>style.visibility</p:attrName>
                                        </p:attrNameLst>
                                      </p:cBhvr>
                                      <p:to>
                                        <p:strVal val="visible"/>
                                      </p:to>
                                    </p:set>
                                    <p:animEffect transition="in" filter="fade">
                                      <p:cBhvr>
                                        <p:cTn id="231" dur="500"/>
                                        <p:tgtEl>
                                          <p:spTgt spid="552"/>
                                        </p:tgtEl>
                                      </p:cBhvr>
                                    </p:animEffect>
                                  </p:childTnLst>
                                </p:cTn>
                              </p:par>
                            </p:childTnLst>
                          </p:cTn>
                        </p:par>
                        <p:par>
                          <p:cTn id="232" fill="hold">
                            <p:stCondLst>
                              <p:cond delay="252500"/>
                            </p:stCondLst>
                            <p:childTnLst>
                              <p:par>
                                <p:cTn id="233" presetID="10" presetClass="exit" presetSubtype="0" fill="hold" nodeType="afterEffect">
                                  <p:stCondLst>
                                    <p:cond delay="8000"/>
                                  </p:stCondLst>
                                  <p:childTnLst>
                                    <p:animEffect transition="out" filter="fade">
                                      <p:cBhvr>
                                        <p:cTn id="234" dur="500"/>
                                        <p:tgtEl>
                                          <p:spTgt spid="552"/>
                                        </p:tgtEl>
                                      </p:cBhvr>
                                    </p:animEffect>
                                    <p:set>
                                      <p:cBhvr>
                                        <p:cTn id="235" dur="1" fill="hold">
                                          <p:stCondLst>
                                            <p:cond delay="499"/>
                                          </p:stCondLst>
                                        </p:cTn>
                                        <p:tgtEl>
                                          <p:spTgt spid="552"/>
                                        </p:tgtEl>
                                        <p:attrNameLst>
                                          <p:attrName>style.visibility</p:attrName>
                                        </p:attrNameLst>
                                      </p:cBhvr>
                                      <p:to>
                                        <p:strVal val="hidden"/>
                                      </p:to>
                                    </p:set>
                                  </p:childTnLst>
                                </p:cTn>
                              </p:par>
                            </p:childTnLst>
                          </p:cTn>
                        </p:par>
                        <p:par>
                          <p:cTn id="236" fill="hold">
                            <p:stCondLst>
                              <p:cond delay="261000"/>
                            </p:stCondLst>
                            <p:childTnLst>
                              <p:par>
                                <p:cTn id="237" presetID="10" presetClass="entr" presetSubtype="0" fill="hold" nodeType="afterEffect">
                                  <p:stCondLst>
                                    <p:cond delay="0"/>
                                  </p:stCondLst>
                                  <p:childTnLst>
                                    <p:set>
                                      <p:cBhvr>
                                        <p:cTn id="238" dur="1" fill="hold">
                                          <p:stCondLst>
                                            <p:cond delay="0"/>
                                          </p:stCondLst>
                                        </p:cTn>
                                        <p:tgtEl>
                                          <p:spTgt spid="555"/>
                                        </p:tgtEl>
                                        <p:attrNameLst>
                                          <p:attrName>style.visibility</p:attrName>
                                        </p:attrNameLst>
                                      </p:cBhvr>
                                      <p:to>
                                        <p:strVal val="visible"/>
                                      </p:to>
                                    </p:set>
                                    <p:animEffect transition="in" filter="fade">
                                      <p:cBhvr>
                                        <p:cTn id="239" dur="500"/>
                                        <p:tgtEl>
                                          <p:spTgt spid="555"/>
                                        </p:tgtEl>
                                      </p:cBhvr>
                                    </p:animEffect>
                                  </p:childTnLst>
                                </p:cTn>
                              </p:par>
                            </p:childTnLst>
                          </p:cTn>
                        </p:par>
                        <p:par>
                          <p:cTn id="240" fill="hold">
                            <p:stCondLst>
                              <p:cond delay="261500"/>
                            </p:stCondLst>
                            <p:childTnLst>
                              <p:par>
                                <p:cTn id="241" presetID="10" presetClass="exit" presetSubtype="0" fill="hold" nodeType="afterEffect">
                                  <p:stCondLst>
                                    <p:cond delay="8000"/>
                                  </p:stCondLst>
                                  <p:childTnLst>
                                    <p:animEffect transition="out" filter="fade">
                                      <p:cBhvr>
                                        <p:cTn id="242" dur="500"/>
                                        <p:tgtEl>
                                          <p:spTgt spid="555"/>
                                        </p:tgtEl>
                                      </p:cBhvr>
                                    </p:animEffect>
                                    <p:set>
                                      <p:cBhvr>
                                        <p:cTn id="243" dur="1" fill="hold">
                                          <p:stCondLst>
                                            <p:cond delay="499"/>
                                          </p:stCondLst>
                                        </p:cTn>
                                        <p:tgtEl>
                                          <p:spTgt spid="555"/>
                                        </p:tgtEl>
                                        <p:attrNameLst>
                                          <p:attrName>style.visibility</p:attrName>
                                        </p:attrNameLst>
                                      </p:cBhvr>
                                      <p:to>
                                        <p:strVal val="hidden"/>
                                      </p:to>
                                    </p:set>
                                  </p:childTnLst>
                                </p:cTn>
                              </p:par>
                            </p:childTnLst>
                          </p:cTn>
                        </p:par>
                        <p:par>
                          <p:cTn id="244" fill="hold">
                            <p:stCondLst>
                              <p:cond delay="270000"/>
                            </p:stCondLst>
                            <p:childTnLst>
                              <p:par>
                                <p:cTn id="245" presetID="10" presetClass="entr" presetSubtype="0" fill="hold" nodeType="afterEffect">
                                  <p:stCondLst>
                                    <p:cond delay="0"/>
                                  </p:stCondLst>
                                  <p:childTnLst>
                                    <p:set>
                                      <p:cBhvr>
                                        <p:cTn id="246" dur="1" fill="hold">
                                          <p:stCondLst>
                                            <p:cond delay="0"/>
                                          </p:stCondLst>
                                        </p:cTn>
                                        <p:tgtEl>
                                          <p:spTgt spid="558"/>
                                        </p:tgtEl>
                                        <p:attrNameLst>
                                          <p:attrName>style.visibility</p:attrName>
                                        </p:attrNameLst>
                                      </p:cBhvr>
                                      <p:to>
                                        <p:strVal val="visible"/>
                                      </p:to>
                                    </p:set>
                                    <p:animEffect transition="in" filter="fade">
                                      <p:cBhvr>
                                        <p:cTn id="247" dur="500"/>
                                        <p:tgtEl>
                                          <p:spTgt spid="558"/>
                                        </p:tgtEl>
                                      </p:cBhvr>
                                    </p:animEffect>
                                  </p:childTnLst>
                                </p:cTn>
                              </p:par>
                            </p:childTnLst>
                          </p:cTn>
                        </p:par>
                        <p:par>
                          <p:cTn id="248" fill="hold">
                            <p:stCondLst>
                              <p:cond delay="270500"/>
                            </p:stCondLst>
                            <p:childTnLst>
                              <p:par>
                                <p:cTn id="249" presetID="10" presetClass="exit" presetSubtype="0" fill="hold" nodeType="afterEffect">
                                  <p:stCondLst>
                                    <p:cond delay="8000"/>
                                  </p:stCondLst>
                                  <p:childTnLst>
                                    <p:animEffect transition="out" filter="fade">
                                      <p:cBhvr>
                                        <p:cTn id="250" dur="500"/>
                                        <p:tgtEl>
                                          <p:spTgt spid="558"/>
                                        </p:tgtEl>
                                      </p:cBhvr>
                                    </p:animEffect>
                                    <p:set>
                                      <p:cBhvr>
                                        <p:cTn id="251" dur="1" fill="hold">
                                          <p:stCondLst>
                                            <p:cond delay="499"/>
                                          </p:stCondLst>
                                        </p:cTn>
                                        <p:tgtEl>
                                          <p:spTgt spid="558"/>
                                        </p:tgtEl>
                                        <p:attrNameLst>
                                          <p:attrName>style.visibility</p:attrName>
                                        </p:attrNameLst>
                                      </p:cBhvr>
                                      <p:to>
                                        <p:strVal val="hidden"/>
                                      </p:to>
                                    </p:set>
                                  </p:childTnLst>
                                </p:cTn>
                              </p:par>
                            </p:childTnLst>
                          </p:cTn>
                        </p:par>
                        <p:par>
                          <p:cTn id="252" fill="hold">
                            <p:stCondLst>
                              <p:cond delay="279000"/>
                            </p:stCondLst>
                            <p:childTnLst>
                              <p:par>
                                <p:cTn id="253" presetID="10" presetClass="entr" presetSubtype="0" fill="hold" nodeType="afterEffect">
                                  <p:stCondLst>
                                    <p:cond delay="0"/>
                                  </p:stCondLst>
                                  <p:childTnLst>
                                    <p:set>
                                      <p:cBhvr>
                                        <p:cTn id="254" dur="1" fill="hold">
                                          <p:stCondLst>
                                            <p:cond delay="0"/>
                                          </p:stCondLst>
                                        </p:cTn>
                                        <p:tgtEl>
                                          <p:spTgt spid="561"/>
                                        </p:tgtEl>
                                        <p:attrNameLst>
                                          <p:attrName>style.visibility</p:attrName>
                                        </p:attrNameLst>
                                      </p:cBhvr>
                                      <p:to>
                                        <p:strVal val="visible"/>
                                      </p:to>
                                    </p:set>
                                    <p:animEffect transition="in" filter="fade">
                                      <p:cBhvr>
                                        <p:cTn id="255" dur="500"/>
                                        <p:tgtEl>
                                          <p:spTgt spid="561"/>
                                        </p:tgtEl>
                                      </p:cBhvr>
                                    </p:animEffect>
                                  </p:childTnLst>
                                </p:cTn>
                              </p:par>
                            </p:childTnLst>
                          </p:cTn>
                        </p:par>
                        <p:par>
                          <p:cTn id="256" fill="hold">
                            <p:stCondLst>
                              <p:cond delay="279500"/>
                            </p:stCondLst>
                            <p:childTnLst>
                              <p:par>
                                <p:cTn id="257" presetID="10" presetClass="exit" presetSubtype="0" fill="hold" nodeType="afterEffect">
                                  <p:stCondLst>
                                    <p:cond delay="8000"/>
                                  </p:stCondLst>
                                  <p:childTnLst>
                                    <p:animEffect transition="out" filter="fade">
                                      <p:cBhvr>
                                        <p:cTn id="258" dur="500"/>
                                        <p:tgtEl>
                                          <p:spTgt spid="561"/>
                                        </p:tgtEl>
                                      </p:cBhvr>
                                    </p:animEffect>
                                    <p:set>
                                      <p:cBhvr>
                                        <p:cTn id="259" dur="1" fill="hold">
                                          <p:stCondLst>
                                            <p:cond delay="499"/>
                                          </p:stCondLst>
                                        </p:cTn>
                                        <p:tgtEl>
                                          <p:spTgt spid="5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b="1" dirty="0">
              <a:solidFill>
                <a:schemeClr val="bg1"/>
              </a:solidFill>
              <a:effectLst>
                <a:outerShdw blurRad="38100" dist="38100" dir="2700000" algn="tl">
                  <a:srgbClr val="000000">
                    <a:alpha val="43137"/>
                  </a:srgbClr>
                </a:outerShdw>
              </a:effectLst>
            </a:endParaRPr>
          </a:p>
        </p:txBody>
      </p:sp>
      <p:sp>
        <p:nvSpPr>
          <p:cNvPr id="3" name="CasellaDiTesto 2"/>
          <p:cNvSpPr txBox="1"/>
          <p:nvPr/>
        </p:nvSpPr>
        <p:spPr>
          <a:xfrm>
            <a:off x="212900" y="256077"/>
            <a:ext cx="11100722" cy="830997"/>
          </a:xfrm>
          <a:prstGeom prst="rect">
            <a:avLst/>
          </a:prstGeom>
          <a:noFill/>
        </p:spPr>
        <p:txBody>
          <a:bodyPr wrap="square" rtlCol="0">
            <a:spAutoFit/>
          </a:bodyPr>
          <a:lstStyle/>
          <a:p>
            <a:r>
              <a:rPr lang="it-IT" sz="4800" b="1" dirty="0" smtClean="0">
                <a:solidFill>
                  <a:srgbClr val="FF9900"/>
                </a:solidFill>
                <a:effectLst>
                  <a:outerShdw blurRad="38100" dist="38100" dir="2700000" algn="tl">
                    <a:srgbClr val="000000">
                      <a:alpha val="43137"/>
                    </a:srgbClr>
                  </a:outerShdw>
                </a:effectLst>
                <a:latin typeface="SuperFrench" panose="00000400000000000000" pitchFamily="2" charset="2"/>
              </a:rPr>
              <a:t>LA SERIE DI FIBONACCI</a:t>
            </a:r>
            <a:endParaRPr lang="it-IT" sz="4800" b="1" dirty="0">
              <a:solidFill>
                <a:srgbClr val="FF9900"/>
              </a:solidFill>
              <a:effectLst>
                <a:outerShdw blurRad="38100" dist="38100" dir="2700000" algn="tl">
                  <a:srgbClr val="000000">
                    <a:alpha val="43137"/>
                  </a:srgbClr>
                </a:outerShdw>
              </a:effectLst>
              <a:latin typeface="SuperFrench" panose="00000400000000000000" pitchFamily="2" charset="2"/>
            </a:endParaRPr>
          </a:p>
        </p:txBody>
      </p:sp>
      <mc:AlternateContent xmlns:mc="http://schemas.openxmlformats.org/markup-compatibility/2006" xmlns:a14="http://schemas.microsoft.com/office/drawing/2010/main">
        <mc:Choice Requires="a14">
          <p:sp>
            <p:nvSpPr>
              <p:cNvPr id="5" name="Rettangolo 4"/>
              <p:cNvSpPr/>
              <p:nvPr/>
            </p:nvSpPr>
            <p:spPr>
              <a:xfrm>
                <a:off x="212898" y="2025454"/>
                <a:ext cx="10837538" cy="4758995"/>
              </a:xfrm>
              <a:prstGeom prst="rect">
                <a:avLst/>
              </a:prstGeom>
            </p:spPr>
            <p:txBody>
              <a:bodyPr wrap="square">
                <a:spAutoFit/>
              </a:bodyPr>
              <a:lstStyle/>
              <a:p>
                <a:pPr lvl="0" eaLnBrk="0" fontAlgn="base" hangingPunct="0">
                  <a:spcBef>
                    <a:spcPct val="0"/>
                  </a:spcBef>
                  <a:spcAft>
                    <a:spcPct val="0"/>
                  </a:spcAft>
                </a:pP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Il celebre matematico pisano Leonardo Fibonacci visse nel XII secolo, a lui si devono numerose innovazioni dal campo dei numeri: fu lui ad introdurre la numerazione indo-arabica in Europa, e fu lui ad importare lo 0 nell’occidente (numero che era stato inventato dagli indiani). Egli è soprattutto noto grazie ad una particolare sequana di numeri, elaborata nel 1202 e che prese il nome dell’omonimo scienziato: la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S</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erie di Fibonacci. La Serie di Fibonacci è una successione di numeri interi positivi che segue un semplice criterio: ogni numero è dato dalla somma dei due valori precedenti ad esso, prendiamo un esempio per capire meglio: </a:t>
                </a:r>
              </a:p>
              <a:p>
                <a:pPr lvl="0" eaLnBrk="0" fontAlgn="base" hangingPunct="0">
                  <a:spcBef>
                    <a:spcPct val="0"/>
                  </a:spcBef>
                  <a:spcAft>
                    <a:spcPct val="0"/>
                  </a:spcAft>
                </a:pPr>
                <a:endParaRPr lang="it-IT" sz="1600" b="1" dirty="0">
                  <a:solidFill>
                    <a:schemeClr val="bg1"/>
                  </a:solidFill>
                  <a:effectLst>
                    <a:outerShdw blurRad="38100" dist="38100" dir="2700000" algn="tl">
                      <a:srgbClr val="000000">
                        <a:alpha val="43137"/>
                      </a:srgbClr>
                    </a:outerShdw>
                  </a:effectLst>
                  <a:latin typeface="Arial Narrow" panose="020B0606020202030204" pitchFamily="34" charset="0"/>
                </a:endParaRPr>
              </a:p>
              <a:p>
                <a:pPr lvl="0" eaLnBrk="0" fontAlgn="base" hangingPunct="0">
                  <a:spcBef>
                    <a:spcPct val="0"/>
                  </a:spcBef>
                  <a:spcAft>
                    <a:spcPct val="0"/>
                  </a:spcAft>
                </a:pPr>
                <a:r>
                  <a:rPr lang="it-IT" sz="3200" b="1" i="1" dirty="0" smtClean="0">
                    <a:solidFill>
                      <a:srgbClr val="FF9900"/>
                    </a:solidFill>
                    <a:effectLst>
                      <a:outerShdw blurRad="38100" dist="38100" dir="2700000" algn="tl">
                        <a:srgbClr val="000000">
                          <a:alpha val="43137"/>
                        </a:srgbClr>
                      </a:outerShdw>
                    </a:effectLst>
                    <a:latin typeface="Arial Narrow" panose="020B0606020202030204" pitchFamily="34" charset="0"/>
                  </a:rPr>
                  <a:t>0    1    1    2    3    5    8    13    21    34……</a:t>
                </a:r>
                <a:endParaRPr lang="it-IT" sz="1600" b="1" i="1" dirty="0" smtClean="0">
                  <a:solidFill>
                    <a:srgbClr val="FF9900"/>
                  </a:solidFill>
                  <a:effectLst>
                    <a:outerShdw blurRad="38100" dist="38100" dir="2700000" algn="tl">
                      <a:srgbClr val="000000">
                        <a:alpha val="43137"/>
                      </a:srgbClr>
                    </a:outerShdw>
                  </a:effectLst>
                  <a:latin typeface="Arial Narrow" panose="020B0606020202030204" pitchFamily="34" charset="0"/>
                </a:endParaRPr>
              </a:p>
              <a:p>
                <a:pPr lvl="0" eaLnBrk="0" fontAlgn="base" hangingPunct="0">
                  <a:spcBef>
                    <a:spcPct val="0"/>
                  </a:spcBef>
                  <a:spcAft>
                    <a:spcPct val="0"/>
                  </a:spcAft>
                </a:pPr>
                <a:endParaRPr lang="it-IT" sz="1600" b="1" i="1" dirty="0" smtClean="0">
                  <a:solidFill>
                    <a:srgbClr val="FF9900"/>
                  </a:solidFill>
                  <a:effectLst>
                    <a:outerShdw blurRad="38100" dist="38100" dir="2700000" algn="tl">
                      <a:srgbClr val="000000">
                        <a:alpha val="43137"/>
                      </a:srgbClr>
                    </a:outerShdw>
                  </a:effectLst>
                  <a:latin typeface="Arial Narrow" panose="020B0606020202030204" pitchFamily="34" charset="0"/>
                </a:endParaRPr>
              </a:p>
              <a:p>
                <a:pPr lvl="0" eaLnBrk="0" fontAlgn="base" hangingPunct="0">
                  <a:spcBef>
                    <a:spcPct val="0"/>
                  </a:spcBef>
                  <a:spcAft>
                    <a:spcPct val="0"/>
                  </a:spcAft>
                </a:pPr>
                <a:r>
                  <a:rPr lang="it-IT" sz="1600" b="1" dirty="0" smtClean="0">
                    <a:solidFill>
                      <a:schemeClr val="bg1"/>
                    </a:solidFill>
                    <a:effectLst>
                      <a:outerShdw blurRad="38100" dist="38100" dir="2700000" algn="tl">
                        <a:srgbClr val="000000">
                          <a:alpha val="43137"/>
                        </a:srgbClr>
                      </a:outerShdw>
                    </a:effectLst>
                    <a:latin typeface="Arial Narrow" panose="020B0606020202030204" pitchFamily="34" charset="0"/>
                  </a:rPr>
                  <a:t>Il concetto è molto semplice, prendiamo ad esempio il numero 8, esso è ottenuto dalla somma dei suoi precedenti, infatti 3 + 5 = 8.</a:t>
                </a:r>
              </a:p>
              <a:p>
                <a:pPr lvl="0" eaLnBrk="0" fontAlgn="base" hangingPunct="0">
                  <a:spcBef>
                    <a:spcPct val="0"/>
                  </a:spcBef>
                  <a:spcAft>
                    <a:spcPct val="0"/>
                  </a:spcAft>
                </a:pPr>
                <a:endParaRPr lang="it-IT" sz="1600" b="1" dirty="0">
                  <a:solidFill>
                    <a:schemeClr val="bg1"/>
                  </a:solidFill>
                  <a:effectLst>
                    <a:outerShdw blurRad="38100" dist="38100" dir="2700000" algn="tl">
                      <a:srgbClr val="000000">
                        <a:alpha val="43137"/>
                      </a:srgbClr>
                    </a:outerShdw>
                  </a:effectLst>
                  <a:latin typeface="Arial Narrow" panose="020B0606020202030204" pitchFamily="34" charset="0"/>
                </a:endParaRPr>
              </a:p>
              <a:p>
                <a:pPr lvl="0" eaLnBrk="0" fontAlgn="base" hangingPunct="0">
                  <a:spcBef>
                    <a:spcPct val="0"/>
                  </a:spcBef>
                  <a:spcAft>
                    <a:spcPct val="0"/>
                  </a:spcAft>
                </a:pP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Questa sequenza è strettamente correlata alla costante di Fidia e quindi alla sezione aurea: eseguendo il rapporto tra un numero e il suo precedente, otterremo il valore del numero aureo che sarà tanto più vicino al valore reale quanto maggiore sarà il numero preso in considerazione. Facciamo un altro esempio, così da avere il più chiaro possibile il concetto.</a:t>
                </a:r>
              </a:p>
              <a:p>
                <a:pPr lvl="0" eaLnBrk="0" fontAlgn="base" hangingPunct="0">
                  <a:spcBef>
                    <a:spcPct val="0"/>
                  </a:spcBef>
                  <a:spcAft>
                    <a:spcPct val="0"/>
                  </a:spcAft>
                </a:pPr>
                <a:endParaRPr lang="it-IT" sz="1600" dirty="0">
                  <a:solidFill>
                    <a:schemeClr val="bg1"/>
                  </a:solidFill>
                  <a:effectLst>
                    <a:outerShdw blurRad="38100" dist="38100" dir="2700000" algn="tl">
                      <a:srgbClr val="000000">
                        <a:alpha val="43137"/>
                      </a:srgbClr>
                    </a:outerShdw>
                  </a:effectLst>
                  <a:latin typeface="Arial Narrow" panose="020B0606020202030204" pitchFamily="34" charset="0"/>
                </a:endParaRPr>
              </a:p>
              <a:p>
                <a:pPr lvl="0" eaLnBrk="0" fontAlgn="base" hangingPunct="0">
                  <a:spcBef>
                    <a:spcPct val="0"/>
                  </a:spcBef>
                  <a:spcAft>
                    <a:spcPct val="0"/>
                  </a:spcAft>
                </a:pPr>
                <a:r>
                  <a:rPr lang="it-IT" sz="1600" b="1" dirty="0" smtClean="0">
                    <a:solidFill>
                      <a:schemeClr val="bg1"/>
                    </a:solidFill>
                    <a:effectLst>
                      <a:outerShdw blurRad="38100" dist="38100" dir="2700000" algn="tl">
                        <a:srgbClr val="000000">
                          <a:alpha val="43137"/>
                        </a:srgbClr>
                      </a:outerShdw>
                    </a:effectLst>
                    <a:latin typeface="Arial Narrow" panose="020B0606020202030204" pitchFamily="34" charset="0"/>
                  </a:rPr>
                  <a:t>Sappiamo che la costante di Fidia vale: </a:t>
                </a:r>
                <a:r>
                  <a:rPr lang="it-IT" sz="1600" b="1" dirty="0" smtClean="0">
                    <a:solidFill>
                      <a:srgbClr val="FF9900"/>
                    </a:solidFill>
                    <a:effectLst>
                      <a:outerShdw blurRad="38100" dist="38100" dir="2700000" algn="tl">
                        <a:srgbClr val="000000">
                          <a:alpha val="43137"/>
                        </a:srgbClr>
                      </a:outerShdw>
                    </a:effectLst>
                    <a:latin typeface="Arial Narrow" panose="020B0606020202030204" pitchFamily="34" charset="0"/>
                  </a:rPr>
                  <a:t>1,6180339…..</a:t>
                </a:r>
                <a:r>
                  <a:rPr lang="it-IT" sz="1600" b="1" dirty="0" smtClean="0">
                    <a:solidFill>
                      <a:schemeClr val="bg1"/>
                    </a:solidFill>
                    <a:effectLst>
                      <a:outerShdw blurRad="38100" dist="38100" dir="2700000" algn="tl">
                        <a:srgbClr val="000000">
                          <a:alpha val="43137"/>
                        </a:srgbClr>
                      </a:outerShdw>
                    </a:effectLst>
                    <a:latin typeface="Arial Narrow" panose="020B0606020202030204" pitchFamily="34" charset="0"/>
                  </a:rPr>
                  <a:t>. Facendo il rapporto </a:t>
                </a:r>
                <a14:m>
                  <m:oMath xmlns:m="http://schemas.openxmlformats.org/officeDocument/2006/math">
                    <m:f>
                      <m:fPr>
                        <m:ctrlPr>
                          <a:rPr lang="it-IT" sz="1600" b="1" i="1" dirty="0" smtClean="0">
                            <a:solidFill>
                              <a:srgbClr val="FF9900"/>
                            </a:solidFill>
                            <a:effectLst>
                              <a:outerShdw blurRad="38100" dist="38100" dir="2700000" algn="tl">
                                <a:srgbClr val="000000">
                                  <a:alpha val="43137"/>
                                </a:srgbClr>
                              </a:outerShdw>
                            </a:effectLst>
                            <a:latin typeface="Cambria Math" panose="02040503050406030204" pitchFamily="18" charset="0"/>
                          </a:rPr>
                        </m:ctrlPr>
                      </m:fPr>
                      <m:num>
                        <m:r>
                          <a:rPr lang="it-IT" sz="1600" b="1" dirty="0">
                            <a:solidFill>
                              <a:srgbClr val="FF9900"/>
                            </a:solidFill>
                            <a:effectLst>
                              <a:outerShdw blurRad="38100" dist="38100" dir="2700000" algn="tl">
                                <a:srgbClr val="000000">
                                  <a:alpha val="43137"/>
                                </a:srgbClr>
                              </a:outerShdw>
                            </a:effectLst>
                            <a:latin typeface="Cambria Math" panose="02040503050406030204" pitchFamily="18" charset="0"/>
                          </a:rPr>
                          <m:t>3</m:t>
                        </m:r>
                      </m:num>
                      <m:den>
                        <m:r>
                          <a:rPr lang="it-IT" sz="1600" b="1" i="0" dirty="0">
                            <a:solidFill>
                              <a:srgbClr val="FF9900"/>
                            </a:solidFill>
                            <a:effectLst>
                              <a:outerShdw blurRad="38100" dist="38100" dir="2700000" algn="tl">
                                <a:srgbClr val="000000">
                                  <a:alpha val="43137"/>
                                </a:srgbClr>
                              </a:outerShdw>
                            </a:effectLst>
                            <a:latin typeface="Cambria Math" panose="02040503050406030204" pitchFamily="18" charset="0"/>
                          </a:rPr>
                          <m:t>2</m:t>
                        </m:r>
                      </m:den>
                    </m:f>
                  </m:oMath>
                </a14:m>
                <a:r>
                  <a:rPr lang="it-IT" sz="1400" b="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sz="1600" b="1" dirty="0" smtClean="0">
                    <a:solidFill>
                      <a:schemeClr val="bg1"/>
                    </a:solidFill>
                    <a:effectLst>
                      <a:outerShdw blurRad="38100" dist="38100" dir="2700000" algn="tl">
                        <a:srgbClr val="000000">
                          <a:alpha val="43137"/>
                        </a:srgbClr>
                      </a:outerShdw>
                    </a:effectLst>
                    <a:latin typeface="Arial Narrow" panose="020B0606020202030204" pitchFamily="34" charset="0"/>
                  </a:rPr>
                  <a:t> otterremo </a:t>
                </a:r>
                <a:r>
                  <a:rPr lang="it-IT" sz="1600" b="1" dirty="0" smtClean="0">
                    <a:solidFill>
                      <a:srgbClr val="FF9900"/>
                    </a:solidFill>
                    <a:effectLst>
                      <a:outerShdw blurRad="38100" dist="38100" dir="2700000" algn="tl">
                        <a:srgbClr val="000000">
                          <a:alpha val="43137"/>
                        </a:srgbClr>
                      </a:outerShdw>
                    </a:effectLst>
                    <a:latin typeface="Arial Narrow" panose="020B0606020202030204" pitchFamily="34" charset="0"/>
                  </a:rPr>
                  <a:t>1,5</a:t>
                </a:r>
                <a:r>
                  <a:rPr lang="it-IT" sz="1600" b="1" dirty="0" smtClean="0">
                    <a:solidFill>
                      <a:schemeClr val="bg1"/>
                    </a:solidFill>
                    <a:effectLst>
                      <a:outerShdw blurRad="38100" dist="38100" dir="2700000" algn="tl">
                        <a:srgbClr val="000000">
                          <a:alpha val="43137"/>
                        </a:srgbClr>
                      </a:outerShdw>
                    </a:effectLst>
                    <a:latin typeface="Arial Narrow" panose="020B0606020202030204" pitchFamily="34" charset="0"/>
                  </a:rPr>
                  <a:t>: un numero vicino al numero aureo ma, tenendo conto delle cifre decimali, ancora piuttosto lontano. Invece il rapporto </a:t>
                </a:r>
                <a14:m>
                  <m:oMath xmlns:m="http://schemas.openxmlformats.org/officeDocument/2006/math">
                    <m:f>
                      <m:fPr>
                        <m:ctrlPr>
                          <a:rPr lang="it-IT" sz="1600" b="1" i="1" dirty="0" smtClean="0">
                            <a:solidFill>
                              <a:srgbClr val="FF9900"/>
                            </a:solidFill>
                            <a:effectLst>
                              <a:outerShdw blurRad="38100" dist="38100" dir="2700000" algn="tl">
                                <a:srgbClr val="000000">
                                  <a:alpha val="43137"/>
                                </a:srgbClr>
                              </a:outerShdw>
                            </a:effectLst>
                            <a:latin typeface="Cambria Math" panose="02040503050406030204" pitchFamily="18" charset="0"/>
                          </a:rPr>
                        </m:ctrlPr>
                      </m:fPr>
                      <m:num>
                        <m:r>
                          <a:rPr lang="it-IT" sz="1600" b="1" dirty="0">
                            <a:solidFill>
                              <a:srgbClr val="FF9900"/>
                            </a:solidFill>
                            <a:effectLst>
                              <a:outerShdw blurRad="38100" dist="38100" dir="2700000" algn="tl">
                                <a:srgbClr val="000000">
                                  <a:alpha val="43137"/>
                                </a:srgbClr>
                              </a:outerShdw>
                            </a:effectLst>
                            <a:latin typeface="Cambria Math" panose="02040503050406030204" pitchFamily="18" charset="0"/>
                          </a:rPr>
                          <m:t>34</m:t>
                        </m:r>
                      </m:num>
                      <m:den>
                        <m:r>
                          <a:rPr lang="it-IT" sz="1600" b="1" i="0" dirty="0">
                            <a:solidFill>
                              <a:srgbClr val="FF9900"/>
                            </a:solidFill>
                            <a:effectLst>
                              <a:outerShdw blurRad="38100" dist="38100" dir="2700000" algn="tl">
                                <a:srgbClr val="000000">
                                  <a:alpha val="43137"/>
                                </a:srgbClr>
                              </a:outerShdw>
                            </a:effectLst>
                            <a:latin typeface="Cambria Math" panose="02040503050406030204" pitchFamily="18" charset="0"/>
                          </a:rPr>
                          <m:t>21</m:t>
                        </m:r>
                      </m:den>
                    </m:f>
                  </m:oMath>
                </a14:m>
                <a:r>
                  <a:rPr lang="it-IT" sz="1400" b="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sz="1600" b="1" dirty="0" smtClean="0">
                    <a:solidFill>
                      <a:schemeClr val="bg1"/>
                    </a:solidFill>
                    <a:effectLst>
                      <a:outerShdw blurRad="38100" dist="38100" dir="2700000" algn="tl">
                        <a:srgbClr val="000000">
                          <a:alpha val="43137"/>
                        </a:srgbClr>
                      </a:outerShdw>
                    </a:effectLst>
                    <a:latin typeface="Arial Narrow" panose="020B0606020202030204" pitchFamily="34" charset="0"/>
                  </a:rPr>
                  <a:t>è uguale a </a:t>
                </a:r>
                <a:r>
                  <a:rPr lang="it-IT" sz="1600" b="1" dirty="0" smtClean="0">
                    <a:solidFill>
                      <a:srgbClr val="FF9900"/>
                    </a:solidFill>
                    <a:effectLst>
                      <a:outerShdw blurRad="38100" dist="38100" dir="2700000" algn="tl">
                        <a:srgbClr val="000000">
                          <a:alpha val="43137"/>
                        </a:srgbClr>
                      </a:outerShdw>
                    </a:effectLst>
                    <a:latin typeface="Arial Narrow" panose="020B0606020202030204" pitchFamily="34" charset="0"/>
                  </a:rPr>
                  <a:t>1,61904762…..</a:t>
                </a:r>
                <a:r>
                  <a:rPr lang="it-IT" sz="1600" b="1" dirty="0" smtClean="0">
                    <a:solidFill>
                      <a:schemeClr val="bg1"/>
                    </a:solidFill>
                    <a:effectLst>
                      <a:outerShdw blurRad="38100" dist="38100" dir="2700000" algn="tl">
                        <a:srgbClr val="000000">
                          <a:alpha val="43137"/>
                        </a:srgbClr>
                      </a:outerShdw>
                    </a:effectLst>
                    <a:latin typeface="Arial Narrow" panose="020B0606020202030204" pitchFamily="34" charset="0"/>
                  </a:rPr>
                  <a:t>; possiamo subito notare che questo valore è più preciso rispetto a quello precedente poiché coincide fino al centesimo decimale.</a:t>
                </a:r>
                <a:endParaRPr lang="it-IT" sz="14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mc:Choice>
        <mc:Fallback xmlns="">
          <p:sp>
            <p:nvSpPr>
              <p:cNvPr id="5" name="Rettangolo 4"/>
              <p:cNvSpPr>
                <a:spLocks noRot="1" noChangeAspect="1" noMove="1" noResize="1" noEditPoints="1" noAdjustHandles="1" noChangeArrowheads="1" noChangeShapeType="1" noTextEdit="1"/>
              </p:cNvSpPr>
              <p:nvPr/>
            </p:nvSpPr>
            <p:spPr>
              <a:xfrm>
                <a:off x="212898" y="2025454"/>
                <a:ext cx="10837538" cy="4758995"/>
              </a:xfrm>
              <a:prstGeom prst="rect">
                <a:avLst/>
              </a:prstGeom>
              <a:blipFill>
                <a:blip r:embed="rId2"/>
                <a:stretch>
                  <a:fillRect l="-1519" t="-256" b="-512"/>
                </a:stretch>
              </a:blipFill>
            </p:spPr>
            <p:txBody>
              <a:bodyPr/>
              <a:lstStyle/>
              <a:p>
                <a:r>
                  <a:rPr lang="it-IT">
                    <a:noFill/>
                  </a:rPr>
                  <a:t> </a:t>
                </a:r>
              </a:p>
            </p:txBody>
          </p:sp>
        </mc:Fallback>
      </mc:AlternateContent>
      <p:sp>
        <p:nvSpPr>
          <p:cNvPr id="4" name="Rettangolo 3"/>
          <p:cNvSpPr/>
          <p:nvPr/>
        </p:nvSpPr>
        <p:spPr>
          <a:xfrm>
            <a:off x="212898" y="1305572"/>
            <a:ext cx="10837539" cy="646331"/>
          </a:xfrm>
          <a:prstGeom prst="rect">
            <a:avLst/>
          </a:prstGeom>
        </p:spPr>
        <p:txBody>
          <a:bodyPr wrap="square">
            <a:spAutoFit/>
          </a:bodyPr>
          <a:lstStyle/>
          <a:p>
            <a:pPr lvl="0" eaLnBrk="0" fontAlgn="base" hangingPunct="0">
              <a:spcBef>
                <a:spcPct val="0"/>
              </a:spcBef>
              <a:spcAft>
                <a:spcPct val="0"/>
              </a:spcAft>
            </a:pPr>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Ora che abbiamo chiarito la sezione aurea, possiamo concentrarci su un altro degli elementi ad essa correlati: una sequenza di numeri che è ricorrente in moltissimi contesti apparentemente non correlati tra loro: la serie di Fibonacci.</a:t>
            </a:r>
            <a:endParaRPr lang="it-IT" sz="16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grpSp>
        <p:nvGrpSpPr>
          <p:cNvPr id="6" name="Gruppo 5"/>
          <p:cNvGrpSpPr/>
          <p:nvPr/>
        </p:nvGrpSpPr>
        <p:grpSpPr>
          <a:xfrm rot="10800000">
            <a:off x="7842457" y="76868"/>
            <a:ext cx="4203652" cy="1285185"/>
            <a:chOff x="3981144" y="5463532"/>
            <a:chExt cx="4203652" cy="1285185"/>
          </a:xfrm>
        </p:grpSpPr>
        <p:sp>
          <p:nvSpPr>
            <p:cNvPr id="7" name="Rettangolo 6"/>
            <p:cNvSpPr/>
            <p:nvPr/>
          </p:nvSpPr>
          <p:spPr>
            <a:xfrm rot="13500000">
              <a:off x="4324306" y="5846143"/>
              <a:ext cx="540000" cy="54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8" name="Rettangolo 7"/>
            <p:cNvSpPr/>
            <p:nvPr/>
          </p:nvSpPr>
          <p:spPr>
            <a:xfrm rot="13500000">
              <a:off x="4766942" y="6474856"/>
              <a:ext cx="180000" cy="18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9" name="Rettangolo 8"/>
            <p:cNvSpPr/>
            <p:nvPr/>
          </p:nvSpPr>
          <p:spPr>
            <a:xfrm rot="13500000">
              <a:off x="4720297" y="5463532"/>
              <a:ext cx="180000" cy="180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0" name="Rettangolo 9"/>
            <p:cNvSpPr/>
            <p:nvPr/>
          </p:nvSpPr>
          <p:spPr>
            <a:xfrm rot="13500000">
              <a:off x="4170068" y="5563944"/>
              <a:ext cx="288000" cy="288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1" name="Rettangolo 10"/>
            <p:cNvSpPr/>
            <p:nvPr/>
          </p:nvSpPr>
          <p:spPr>
            <a:xfrm rot="13500000">
              <a:off x="5419652" y="5988876"/>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2" name="Rettangolo 11"/>
            <p:cNvSpPr/>
            <p:nvPr/>
          </p:nvSpPr>
          <p:spPr>
            <a:xfrm rot="13500000">
              <a:off x="5792270" y="6532717"/>
              <a:ext cx="216000" cy="21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3" name="Rettangolo 12"/>
            <p:cNvSpPr/>
            <p:nvPr/>
          </p:nvSpPr>
          <p:spPr>
            <a:xfrm rot="13500000">
              <a:off x="6173103" y="6434983"/>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4" name="Rettangolo 13"/>
            <p:cNvSpPr/>
            <p:nvPr/>
          </p:nvSpPr>
          <p:spPr>
            <a:xfrm rot="13500000">
              <a:off x="5078394" y="5644944"/>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5" name="Rettangolo 14"/>
            <p:cNvSpPr/>
            <p:nvPr/>
          </p:nvSpPr>
          <p:spPr>
            <a:xfrm rot="13500000">
              <a:off x="7125642" y="5771979"/>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6" name="Rettangolo 15"/>
            <p:cNvSpPr/>
            <p:nvPr/>
          </p:nvSpPr>
          <p:spPr>
            <a:xfrm rot="13500000">
              <a:off x="6553938" y="6016142"/>
              <a:ext cx="180000" cy="18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7" name="Cornice 16"/>
            <p:cNvSpPr>
              <a:spLocks noChangeAspect="1"/>
            </p:cNvSpPr>
            <p:nvPr/>
          </p:nvSpPr>
          <p:spPr>
            <a:xfrm rot="13500000">
              <a:off x="5378717" y="5562084"/>
              <a:ext cx="288000" cy="288000"/>
            </a:xfrm>
            <a:prstGeom prst="frame">
              <a:avLst>
                <a:gd name="adj1" fmla="val 17560"/>
              </a:avLst>
            </a:prstGeom>
            <a:solidFill>
              <a:srgbClr val="4E5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8" name="Rettangolo 17"/>
            <p:cNvSpPr/>
            <p:nvPr/>
          </p:nvSpPr>
          <p:spPr>
            <a:xfrm rot="13500000">
              <a:off x="8058796" y="6335886"/>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9" name="Cornice 18"/>
            <p:cNvSpPr>
              <a:spLocks noChangeAspect="1"/>
            </p:cNvSpPr>
            <p:nvPr/>
          </p:nvSpPr>
          <p:spPr>
            <a:xfrm rot="13500000">
              <a:off x="3981144" y="6241619"/>
              <a:ext cx="396000" cy="396000"/>
            </a:xfrm>
            <a:prstGeom prst="frame">
              <a:avLst>
                <a:gd name="adj1" fmla="val 17560"/>
              </a:avLst>
            </a:prstGeom>
            <a:solidFill>
              <a:srgbClr val="4E5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0" name="Rettangolo 19"/>
            <p:cNvSpPr/>
            <p:nvPr/>
          </p:nvSpPr>
          <p:spPr>
            <a:xfrm rot="13500000">
              <a:off x="7169737" y="6308910"/>
              <a:ext cx="216000" cy="21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grpSp>
    </p:spTree>
    <p:extLst>
      <p:ext uri="{BB962C8B-B14F-4D97-AF65-F5344CB8AC3E}">
        <p14:creationId xmlns:p14="http://schemas.microsoft.com/office/powerpoint/2010/main" val="676967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0"/>
            <a:ext cx="121920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b="1" dirty="0">
              <a:solidFill>
                <a:schemeClr val="bg1"/>
              </a:solidFill>
              <a:effectLst>
                <a:outerShdw blurRad="38100" dist="38100" dir="2700000" algn="tl">
                  <a:srgbClr val="000000">
                    <a:alpha val="43137"/>
                  </a:srgbClr>
                </a:outerShdw>
              </a:effectLst>
            </a:endParaRPr>
          </a:p>
        </p:txBody>
      </p:sp>
      <p:sp>
        <p:nvSpPr>
          <p:cNvPr id="2" name="Rettangolo 1"/>
          <p:cNvSpPr/>
          <p:nvPr/>
        </p:nvSpPr>
        <p:spPr>
          <a:xfrm>
            <a:off x="4953198" y="1907210"/>
            <a:ext cx="6096000" cy="3970318"/>
          </a:xfrm>
          <a:prstGeom prst="rect">
            <a:avLst/>
          </a:prstGeom>
        </p:spPr>
        <p:txBody>
          <a:bodyPr>
            <a:spAutoFit/>
          </a:bodyPr>
          <a:lstStyle/>
          <a:p>
            <a:pPr algn="r"/>
            <a:r>
              <a:rPr lang="it-IT" dirty="0">
                <a:solidFill>
                  <a:schemeClr val="bg1"/>
                </a:solidFill>
                <a:effectLst>
                  <a:outerShdw blurRad="38100" dist="38100" dir="2700000" algn="tl">
                    <a:srgbClr val="000000">
                      <a:alpha val="43137"/>
                    </a:srgbClr>
                  </a:outerShdw>
                </a:effectLst>
                <a:latin typeface="Arial Narrow" panose="020B0606020202030204" pitchFamily="34" charset="0"/>
              </a:rPr>
              <a:t>In particolare nei teatri, era necessario creare degli effetti illusionistici che spingessero il pubblico a rimanere stupefatto di fronte all'incredibile. Carrucole, funi e fosse sceniche, erano strumenti presenti in tutti i teatri importanti ed erano i matematici e gli inventori a prendere tutte le misure e tutte le precauzioni affinché questi oggetti di scena funzionassero perfettamente; ricordiamo ad esempio Archimede, che lavorò nel teatro greco di Siracusa nella realizzazione e nell'invenzione di macchine di scena. Era necessaria una certa conoscenza della fisica per poter creare degli effetti speciali funzionanti e sicuri, inoltre la presenza di argani, rendeva necessaria una buona conoscenza della matematica per svolgere i calcoli. Nel 20° secolo, vennero formulate le leggi della dinamica da Isaac Newton e da allora, esse poterono aiutare gli scenografi dei teatri a creare dei sistemi che potessero far librare in aria gli attori in modo sicuro. </a:t>
            </a:r>
            <a:endParaRPr lang="it-IT" dirty="0"/>
          </a:p>
        </p:txBody>
      </p:sp>
      <p:sp>
        <p:nvSpPr>
          <p:cNvPr id="5" name="Triangolo rettangolo 4"/>
          <p:cNvSpPr/>
          <p:nvPr/>
        </p:nvSpPr>
        <p:spPr>
          <a:xfrm>
            <a:off x="0" y="1852108"/>
            <a:ext cx="4770119" cy="5005893"/>
          </a:xfrm>
          <a:prstGeom prst="r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Connettore diritto 5"/>
          <p:cNvCxnSpPr/>
          <p:nvPr/>
        </p:nvCxnSpPr>
        <p:spPr>
          <a:xfrm flipH="1" flipV="1">
            <a:off x="114911" y="3530389"/>
            <a:ext cx="1255433" cy="1231700"/>
          </a:xfrm>
          <a:prstGeom prst="line">
            <a:avLst/>
          </a:prstGeom>
          <a:blipFill>
            <a:blip r:embed="rId2"/>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7" name="Connettore diritto 6"/>
          <p:cNvCxnSpPr/>
          <p:nvPr/>
        </p:nvCxnSpPr>
        <p:spPr>
          <a:xfrm flipH="1" flipV="1">
            <a:off x="114911" y="3888576"/>
            <a:ext cx="1452460" cy="1429236"/>
          </a:xfrm>
          <a:prstGeom prst="line">
            <a:avLst/>
          </a:prstGeom>
          <a:blipFill>
            <a:blip r:embed="rId2"/>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p:nvCxnSpPr>
        <p:spPr>
          <a:xfrm rot="5400000" flipH="1">
            <a:off x="3129750" y="5360089"/>
            <a:ext cx="1113454" cy="1149811"/>
          </a:xfrm>
          <a:prstGeom prst="line">
            <a:avLst/>
          </a:prstGeom>
          <a:blipFill>
            <a:blip r:embed="rId2"/>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grpSp>
        <p:nvGrpSpPr>
          <p:cNvPr id="9" name="Gruppo 8"/>
          <p:cNvGrpSpPr/>
          <p:nvPr/>
        </p:nvGrpSpPr>
        <p:grpSpPr>
          <a:xfrm>
            <a:off x="302645" y="1382996"/>
            <a:ext cx="4361387" cy="4957321"/>
            <a:chOff x="6892729" y="1645414"/>
            <a:chExt cx="4361387" cy="4957321"/>
          </a:xfrm>
          <a:blipFill>
            <a:blip r:embed="rId3"/>
            <a:stretch>
              <a:fillRect/>
            </a:stretch>
          </a:blipFill>
        </p:grpSpPr>
        <p:grpSp>
          <p:nvGrpSpPr>
            <p:cNvPr id="10" name="Gruppo 9"/>
            <p:cNvGrpSpPr/>
            <p:nvPr/>
          </p:nvGrpSpPr>
          <p:grpSpPr>
            <a:xfrm>
              <a:off x="6892729" y="1645414"/>
              <a:ext cx="4361387" cy="4957321"/>
              <a:chOff x="6892729" y="1645414"/>
              <a:chExt cx="4361387" cy="4957321"/>
            </a:xfrm>
            <a:grpFill/>
          </p:grpSpPr>
          <p:sp>
            <p:nvSpPr>
              <p:cNvPr id="12" name="Rettangolo 11"/>
              <p:cNvSpPr/>
              <p:nvPr/>
            </p:nvSpPr>
            <p:spPr>
              <a:xfrm rot="2700000">
                <a:off x="7301463" y="2985645"/>
                <a:ext cx="2880000" cy="28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rot="2700000">
                <a:off x="9514361" y="2633929"/>
                <a:ext cx="360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rot="2700000">
                <a:off x="6922426" y="3492295"/>
                <a:ext cx="360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5" name="Rettangolo 14"/>
              <p:cNvSpPr/>
              <p:nvPr/>
            </p:nvSpPr>
            <p:spPr>
              <a:xfrm rot="2700000">
                <a:off x="9222523" y="6049946"/>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6" name="Cornice 15"/>
              <p:cNvSpPr/>
              <p:nvPr/>
            </p:nvSpPr>
            <p:spPr>
              <a:xfrm rot="2700000">
                <a:off x="7379459" y="5779947"/>
                <a:ext cx="720000" cy="720000"/>
              </a:xfrm>
              <a:prstGeom prst="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7" name="Cornice 16"/>
              <p:cNvSpPr/>
              <p:nvPr/>
            </p:nvSpPr>
            <p:spPr>
              <a:xfrm rot="2700000">
                <a:off x="10534116" y="4664353"/>
                <a:ext cx="720000" cy="720000"/>
              </a:xfrm>
              <a:prstGeom prst="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8" name="Rettangolo 17"/>
              <p:cNvSpPr/>
              <p:nvPr/>
            </p:nvSpPr>
            <p:spPr>
              <a:xfrm rot="2700000">
                <a:off x="9629277" y="5342735"/>
                <a:ext cx="1260000" cy="12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p:cNvSpPr/>
              <p:nvPr/>
            </p:nvSpPr>
            <p:spPr>
              <a:xfrm rot="2700000">
                <a:off x="6892729" y="1645414"/>
                <a:ext cx="1440000" cy="14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rot="2700000">
                <a:off x="7178784" y="5402495"/>
                <a:ext cx="360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grpSp>
        <p:sp>
          <p:nvSpPr>
            <p:cNvPr id="11" name="Cornice 10"/>
            <p:cNvSpPr/>
            <p:nvPr/>
          </p:nvSpPr>
          <p:spPr>
            <a:xfrm rot="2700000">
              <a:off x="10046627" y="2708734"/>
              <a:ext cx="1080000" cy="1080000"/>
            </a:xfrm>
            <a:prstGeom prst="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grpSp>
        <p:nvGrpSpPr>
          <p:cNvPr id="21" name="Gruppo 20"/>
          <p:cNvGrpSpPr/>
          <p:nvPr/>
        </p:nvGrpSpPr>
        <p:grpSpPr>
          <a:xfrm>
            <a:off x="305642" y="240728"/>
            <a:ext cx="2492531" cy="920723"/>
            <a:chOff x="3304257" y="1200583"/>
            <a:chExt cx="2492531" cy="920723"/>
          </a:xfrm>
        </p:grpSpPr>
        <p:sp>
          <p:nvSpPr>
            <p:cNvPr id="22" name="Rettangolo 21"/>
            <p:cNvSpPr/>
            <p:nvPr/>
          </p:nvSpPr>
          <p:spPr>
            <a:xfrm rot="2700000">
              <a:off x="3304257" y="1535552"/>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3" name="Rettangolo 22"/>
            <p:cNvSpPr/>
            <p:nvPr/>
          </p:nvSpPr>
          <p:spPr>
            <a:xfrm rot="2700000">
              <a:off x="5012934" y="1553418"/>
              <a:ext cx="288000" cy="288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4" name="Cornice 23"/>
            <p:cNvSpPr/>
            <p:nvPr/>
          </p:nvSpPr>
          <p:spPr>
            <a:xfrm rot="2700000">
              <a:off x="4351638" y="1304947"/>
              <a:ext cx="432000" cy="432000"/>
            </a:xfrm>
            <a:prstGeom prst="frame">
              <a:avLst>
                <a:gd name="adj1" fmla="val 17560"/>
              </a:avLst>
            </a:prstGeom>
            <a:solidFill>
              <a:srgbClr val="4E5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5" name="Rettangolo 24"/>
            <p:cNvSpPr/>
            <p:nvPr/>
          </p:nvSpPr>
          <p:spPr>
            <a:xfrm rot="2700000">
              <a:off x="4728774" y="1365780"/>
              <a:ext cx="216000" cy="21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6" name="Rettangolo 25"/>
            <p:cNvSpPr/>
            <p:nvPr/>
          </p:nvSpPr>
          <p:spPr>
            <a:xfrm rot="2700000">
              <a:off x="4113308" y="1200583"/>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7" name="Rettangolo 26"/>
            <p:cNvSpPr/>
            <p:nvPr/>
          </p:nvSpPr>
          <p:spPr>
            <a:xfrm rot="2700000">
              <a:off x="4728631" y="1887306"/>
              <a:ext cx="234000" cy="234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8" name="Rettangolo 27"/>
            <p:cNvSpPr/>
            <p:nvPr/>
          </p:nvSpPr>
          <p:spPr>
            <a:xfrm rot="2700000">
              <a:off x="5616788" y="1536322"/>
              <a:ext cx="180000" cy="180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grpSp>
      <p:sp>
        <p:nvSpPr>
          <p:cNvPr id="4" name="CasellaDiTesto 3">
            <a:hlinkClick r:id="rId4" action="ppaction://hlinksldjump"/>
          </p:cNvPr>
          <p:cNvSpPr txBox="1"/>
          <p:nvPr/>
        </p:nvSpPr>
        <p:spPr>
          <a:xfrm>
            <a:off x="212900" y="256077"/>
            <a:ext cx="11100722" cy="1569660"/>
          </a:xfrm>
          <a:prstGeom prst="rect">
            <a:avLst/>
          </a:prstGeom>
          <a:noFill/>
        </p:spPr>
        <p:txBody>
          <a:bodyPr wrap="square" rtlCol="0">
            <a:spAutoFit/>
          </a:bodyPr>
          <a:lstStyle/>
          <a:p>
            <a:pPr algn="r"/>
            <a:r>
              <a:rPr lang="it-IT" sz="4800" b="1" dirty="0" smtClean="0">
                <a:solidFill>
                  <a:srgbClr val="FF9900"/>
                </a:solidFill>
                <a:effectLst>
                  <a:outerShdw blurRad="38100" dist="38100" dir="2700000" algn="tl">
                    <a:srgbClr val="000000">
                      <a:alpha val="43137"/>
                    </a:srgbClr>
                  </a:outerShdw>
                </a:effectLst>
                <a:latin typeface="SuperFrench" panose="00000400000000000000" pitchFamily="2" charset="2"/>
              </a:rPr>
              <a:t>IL RUOLO DELLA FISICA NEGLI SPETTACOLI TEATRALI</a:t>
            </a:r>
            <a:endParaRPr lang="it-IT" sz="4800" b="1" dirty="0">
              <a:solidFill>
                <a:srgbClr val="FF9900"/>
              </a:solidFill>
              <a:effectLst>
                <a:outerShdw blurRad="38100" dist="38100" dir="2700000" algn="tl">
                  <a:srgbClr val="000000">
                    <a:alpha val="43137"/>
                  </a:srgbClr>
                </a:outerShdw>
              </a:effectLst>
              <a:latin typeface="SuperFrench" panose="00000400000000000000" pitchFamily="2" charset="2"/>
            </a:endParaRPr>
          </a:p>
        </p:txBody>
      </p:sp>
    </p:spTree>
    <p:extLst>
      <p:ext uri="{BB962C8B-B14F-4D97-AF65-F5344CB8AC3E}">
        <p14:creationId xmlns:p14="http://schemas.microsoft.com/office/powerpoint/2010/main" val="494958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dirty="0"/>
          </a:p>
        </p:txBody>
      </p:sp>
      <p:sp>
        <p:nvSpPr>
          <p:cNvPr id="3" name="CasellaDiTesto 2"/>
          <p:cNvSpPr txBox="1"/>
          <p:nvPr/>
        </p:nvSpPr>
        <p:spPr>
          <a:xfrm>
            <a:off x="212900" y="256077"/>
            <a:ext cx="9787134" cy="830997"/>
          </a:xfrm>
          <a:prstGeom prst="rect">
            <a:avLst/>
          </a:prstGeom>
          <a:noFill/>
        </p:spPr>
        <p:txBody>
          <a:bodyPr wrap="square" rtlCol="0">
            <a:spAutoFit/>
          </a:bodyPr>
          <a:lstStyle/>
          <a:p>
            <a:r>
              <a:rPr lang="it-IT" sz="4800" b="1" dirty="0" smtClean="0">
                <a:solidFill>
                  <a:srgbClr val="FF9900"/>
                </a:solidFill>
                <a:effectLst>
                  <a:outerShdw blurRad="38100" dist="38100" dir="2700000" algn="tl">
                    <a:srgbClr val="000000">
                      <a:alpha val="43137"/>
                    </a:srgbClr>
                  </a:outerShdw>
                </a:effectLst>
                <a:latin typeface="SuperFrench" panose="00000400000000000000" pitchFamily="2" charset="2"/>
              </a:rPr>
              <a:t>LA TENSIONE DELLE CORDE</a:t>
            </a:r>
            <a:endParaRPr lang="it-IT" sz="4800" b="1" dirty="0">
              <a:solidFill>
                <a:srgbClr val="FF9900"/>
              </a:solidFill>
              <a:effectLst>
                <a:outerShdw blurRad="38100" dist="38100" dir="2700000" algn="tl">
                  <a:srgbClr val="000000">
                    <a:alpha val="43137"/>
                  </a:srgbClr>
                </a:outerShdw>
              </a:effectLst>
              <a:latin typeface="SuperFrench" panose="00000400000000000000" pitchFamily="2" charset="2"/>
            </a:endParaRPr>
          </a:p>
        </p:txBody>
      </p:sp>
      <mc:AlternateContent xmlns:mc="http://schemas.openxmlformats.org/markup-compatibility/2006" xmlns:a14="http://schemas.microsoft.com/office/drawing/2010/main">
        <mc:Choice Requires="a14">
          <p:sp>
            <p:nvSpPr>
              <p:cNvPr id="4" name="Rettangolo 3"/>
              <p:cNvSpPr/>
              <p:nvPr/>
            </p:nvSpPr>
            <p:spPr>
              <a:xfrm>
                <a:off x="212900" y="1540017"/>
                <a:ext cx="11298698" cy="4524315"/>
              </a:xfrm>
              <a:prstGeom prst="rect">
                <a:avLst/>
              </a:prstGeom>
            </p:spPr>
            <p:txBody>
              <a:bodyPr wrap="square">
                <a:spAutoFit/>
              </a:bodyPr>
              <a:lstStyle/>
              <a:p>
                <a:pPr lvl="0" eaLnBrk="0" fontAlgn="base" hangingPunct="0">
                  <a:spcBef>
                    <a:spcPct val="0"/>
                  </a:spcBef>
                  <a:spcAft>
                    <a:spcPct val="0"/>
                  </a:spcAft>
                </a:pP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In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base ai principi della dinamica è possibile studiare anche il moto dei sistemi composti da più corpi (ad esempio l'argano e l'attore). Consideriamo una situazione in cui due corpi di massa m1 ed m2 sono collegati da un filo inestensibile e di massa trascurabile; su questi corpi, agiscono ovviamente forza peso e forza vincolare, ma nel momento in cui una forza F agisce sul corpo di massa m2 tirandolo in direzione opposta rispetto ad m1, entreranno in gioco altre 4 forze: ovviamente subentreranno le forze di attrito (a meno che il coefficiente di attrito dinamico </a:t>
                </a:r>
                <a14:m>
                  <m:oMath xmlns:m="http://schemas.openxmlformats.org/officeDocument/2006/math">
                    <m:sSub>
                      <m:sSubPr>
                        <m:ctrlPr>
                          <a:rPr lang="it-IT" sz="1600"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sz="1600" i="1" smtClean="0">
                            <a:solidFill>
                              <a:schemeClr val="bg1"/>
                            </a:solidFill>
                            <a:effectLst>
                              <a:outerShdw blurRad="38100" dist="38100" dir="2700000" algn="tl">
                                <a:srgbClr val="000000">
                                  <a:alpha val="43137"/>
                                </a:srgbClr>
                              </a:outerShdw>
                            </a:effectLst>
                            <a:latin typeface="Cambria Math" panose="02040503050406030204" pitchFamily="18" charset="0"/>
                          </a:rPr>
                          <m:t>𝜇</m:t>
                        </m:r>
                      </m:e>
                      <m:sub>
                        <m:r>
                          <a:rPr lang="it-IT" sz="1600" i="1" smtClean="0">
                            <a:solidFill>
                              <a:schemeClr val="bg1"/>
                            </a:solidFill>
                            <a:effectLst>
                              <a:outerShdw blurRad="38100" dist="38100" dir="2700000" algn="tl">
                                <a:srgbClr val="000000">
                                  <a:alpha val="43137"/>
                                </a:srgbClr>
                              </a:outerShdw>
                            </a:effectLst>
                            <a:latin typeface="Cambria Math" panose="02040503050406030204" pitchFamily="18" charset="0"/>
                          </a:rPr>
                          <m:t>𝑑</m:t>
                        </m:r>
                      </m:sub>
                    </m:sSub>
                  </m:oMath>
                </a14:m>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non sia prossimo a 0, in tal caso esso sarebbe trascurabile) e </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inoltre, entreranno in gioco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due nuove </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forze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caratteristiche della corda e che agiranno proprio su </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quest'ultima: si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tratta della tensione. Prima di arrivare alla definizione di tensione, però, spieghiamo le caratteristiche del filo su cui agisce; una corda si definisce inestensibile quando essa è in grado di mantenere costante la velocità e le accelerazioni dei due corpi, istante per istante una volta che essa è messa in tensione. Sappiamo che per il secondo e per il terzo principio della dinamica, le forze T1 e T2 sono uguali ed opposte quindi nel calcolare accelerazione, velocità o valore del vettore F, esse non andranno contate poiché si annullano a vicenda: Il secondo principio della dinamica afferma </a:t>
                </a:r>
                <a:endPar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pPr lvl="0" eaLnBrk="0" fontAlgn="base" hangingPunct="0">
                  <a:spcBef>
                    <a:spcPct val="0"/>
                  </a:spcBef>
                  <a:spcAft>
                    <a:spcPct val="0"/>
                  </a:spcAft>
                </a:pPr>
                <a:endParaRPr lang="it-IT" sz="1600" dirty="0">
                  <a:solidFill>
                    <a:schemeClr val="bg1"/>
                  </a:solidFill>
                  <a:effectLst>
                    <a:outerShdw blurRad="38100" dist="38100" dir="2700000" algn="tl">
                      <a:srgbClr val="000000">
                        <a:alpha val="43137"/>
                      </a:srgbClr>
                    </a:outerShdw>
                  </a:effectLst>
                  <a:latin typeface="Arial Narrow" panose="020B0606020202030204" pitchFamily="34" charset="0"/>
                </a:endParaRPr>
              </a:p>
              <a:p>
                <a:pPr lvl="0" eaLnBrk="0" fontAlgn="base" hangingPunct="0">
                  <a:spcBef>
                    <a:spcPct val="0"/>
                  </a:spcBef>
                  <a:spcAft>
                    <a:spcPct val="0"/>
                  </a:spcAft>
                </a:pP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che:</a:t>
                </a:r>
              </a:p>
              <a:p>
                <a:pPr lvl="0" eaLnBrk="0" fontAlgn="base" hangingPunct="0">
                  <a:spcBef>
                    <a:spcPct val="0"/>
                  </a:spcBef>
                  <a:spcAft>
                    <a:spcPct val="0"/>
                  </a:spcAft>
                </a:pPr>
                <a:endParaRPr lang="it-IT" sz="1600" dirty="0">
                  <a:solidFill>
                    <a:schemeClr val="bg1"/>
                  </a:solidFill>
                  <a:effectLst>
                    <a:outerShdw blurRad="38100" dist="38100" dir="2700000" algn="tl">
                      <a:srgbClr val="000000">
                        <a:alpha val="43137"/>
                      </a:srgbClr>
                    </a:outerShdw>
                  </a:effectLst>
                  <a:latin typeface="Arial Narrow" panose="020B0606020202030204" pitchFamily="34" charset="0"/>
                </a:endParaRPr>
              </a:p>
              <a:p>
                <a:pPr lvl="0" eaLnBrk="0" fontAlgn="base" hangingPunct="0">
                  <a:spcBef>
                    <a:spcPct val="0"/>
                  </a:spcBef>
                  <a:spcAft>
                    <a:spcPct val="0"/>
                  </a:spcAft>
                </a:pP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Quindi noi, poiché conosciamo il valore delle due masse e anche il valore di tutte le forze </a:t>
                </a:r>
              </a:p>
              <a:p>
                <a:pPr lvl="0" eaLnBrk="0" fontAlgn="base" hangingPunct="0">
                  <a:spcBef>
                    <a:spcPct val="0"/>
                  </a:spcBef>
                  <a:spcAft>
                    <a:spcPct val="0"/>
                  </a:spcAft>
                </a:pP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applicate, possiamo calcolare l’accelerazione totale. Nel nostro caso, ad opporsi alla </a:t>
                </a:r>
              </a:p>
              <a:p>
                <a:pPr lvl="0" eaLnBrk="0" fontAlgn="base" hangingPunct="0">
                  <a:spcBef>
                    <a:spcPct val="0"/>
                  </a:spcBef>
                  <a:spcAft>
                    <a:spcPct val="0"/>
                  </a:spcAft>
                </a:pP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forza trainante F, abbiamo soltanto le due forze di attrito, per calcolare la forza totale sarà </a:t>
                </a:r>
              </a:p>
              <a:p>
                <a:pPr lvl="0" eaLnBrk="0" fontAlgn="base" hangingPunct="0">
                  <a:spcBef>
                    <a:spcPct val="0"/>
                  </a:spcBef>
                  <a:spcAft>
                    <a:spcPct val="0"/>
                  </a:spcAft>
                </a:pP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sufficiente sottrare questi due valori al modulo di F, poiché esse hanno direzione opposta. </a:t>
                </a:r>
              </a:p>
              <a:p>
                <a:pPr lvl="0" eaLnBrk="0" fontAlgn="base" hangingPunct="0">
                  <a:spcBef>
                    <a:spcPct val="0"/>
                  </a:spcBef>
                  <a:spcAft>
                    <a:spcPct val="0"/>
                  </a:spcAft>
                </a:pPr>
                <a:endParaRPr lang="it-IT" sz="1600" dirty="0">
                  <a:solidFill>
                    <a:schemeClr val="bg1"/>
                  </a:solidFill>
                  <a:effectLst>
                    <a:outerShdw blurRad="38100" dist="38100" dir="2700000" algn="tl">
                      <a:srgbClr val="000000">
                        <a:alpha val="43137"/>
                      </a:srgbClr>
                    </a:outerShdw>
                  </a:effectLst>
                  <a:latin typeface="Arial Narrow" panose="020B0606020202030204" pitchFamily="34" charset="0"/>
                </a:endParaRPr>
              </a:p>
              <a:p>
                <a:pPr lvl="0" eaLnBrk="0" fontAlgn="base" hangingPunct="0">
                  <a:spcBef>
                    <a:spcPct val="0"/>
                  </a:spcBef>
                  <a:spcAft>
                    <a:spcPct val="0"/>
                  </a:spcAft>
                </a:pP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La formula che ne segue è questa:</a:t>
                </a:r>
                <a:endParaRPr lang="it-IT" sz="16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mc:Choice>
        <mc:Fallback xmlns="">
          <p:sp>
            <p:nvSpPr>
              <p:cNvPr id="4" name="Rettangolo 3"/>
              <p:cNvSpPr>
                <a:spLocks noRot="1" noChangeAspect="1" noMove="1" noResize="1" noEditPoints="1" noAdjustHandles="1" noChangeArrowheads="1" noChangeShapeType="1" noTextEdit="1"/>
              </p:cNvSpPr>
              <p:nvPr/>
            </p:nvSpPr>
            <p:spPr>
              <a:xfrm>
                <a:off x="212900" y="1540017"/>
                <a:ext cx="11298698" cy="4524315"/>
              </a:xfrm>
              <a:prstGeom prst="rect">
                <a:avLst/>
              </a:prstGeom>
              <a:blipFill>
                <a:blip r:embed="rId2"/>
                <a:stretch>
                  <a:fillRect l="-324" t="-404" r="-756" b="-148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 name="CasellaDiTesto 4"/>
              <p:cNvSpPr txBox="1"/>
              <p:nvPr/>
            </p:nvSpPr>
            <p:spPr>
              <a:xfrm>
                <a:off x="2961860" y="5574237"/>
                <a:ext cx="1789849" cy="5732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i="1" smtClean="0">
                          <a:solidFill>
                            <a:schemeClr val="bg1"/>
                          </a:solidFill>
                          <a:effectLst>
                            <a:outerShdw blurRad="38100" dist="38100" dir="2700000" algn="tl">
                              <a:srgbClr val="000000">
                                <a:alpha val="43137"/>
                              </a:srgbClr>
                            </a:outerShdw>
                          </a:effectLst>
                          <a:latin typeface="Cambria Math" panose="02040503050406030204" pitchFamily="18" charset="0"/>
                        </a:rPr>
                        <m:t>𝑎</m:t>
                      </m:r>
                      <m:r>
                        <a:rPr lang="it-IT" i="1" smtClean="0">
                          <a:solidFill>
                            <a:schemeClr val="bg1"/>
                          </a:solidFill>
                          <a:effectLst>
                            <a:outerShdw blurRad="38100" dist="38100" dir="2700000" algn="tl">
                              <a:srgbClr val="000000">
                                <a:alpha val="43137"/>
                              </a:srgbClr>
                            </a:outerShdw>
                          </a:effectLst>
                          <a:latin typeface="Cambria Math" panose="02040503050406030204" pitchFamily="18" charset="0"/>
                        </a:rPr>
                        <m:t>=</m:t>
                      </m:r>
                      <m:f>
                        <m:f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fPr>
                        <m:num>
                          <m:r>
                            <a:rPr lang="it-IT" i="1">
                              <a:solidFill>
                                <a:schemeClr val="bg1"/>
                              </a:solidFill>
                              <a:effectLst>
                                <a:outerShdw blurRad="38100" dist="38100" dir="2700000" algn="tl">
                                  <a:srgbClr val="000000">
                                    <a:alpha val="43137"/>
                                  </a:srgbClr>
                                </a:outerShdw>
                              </a:effectLst>
                              <a:latin typeface="Cambria Math" panose="02040503050406030204" pitchFamily="18" charset="0"/>
                            </a:rPr>
                            <m:t>𝐹</m:t>
                          </m:r>
                          <m:r>
                            <a:rPr lang="it-IT" i="1">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i="1">
                                  <a:solidFill>
                                    <a:schemeClr val="bg1"/>
                                  </a:solidFill>
                                  <a:effectLst>
                                    <a:outerShdw blurRad="38100" dist="38100" dir="2700000" algn="tl">
                                      <a:srgbClr val="000000">
                                        <a:alpha val="43137"/>
                                      </a:srgbClr>
                                    </a:outerShdw>
                                  </a:effectLst>
                                  <a:latin typeface="Cambria Math" panose="02040503050406030204" pitchFamily="18" charset="0"/>
                                </a:rPr>
                                <m:t>𝐹</m:t>
                              </m:r>
                            </m:e>
                            <m:sub>
                              <m:sSub>
                                <m:sSub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i="1">
                                      <a:solidFill>
                                        <a:schemeClr val="bg1"/>
                                      </a:solidFill>
                                      <a:effectLst>
                                        <a:outerShdw blurRad="38100" dist="38100" dir="2700000" algn="tl">
                                          <a:srgbClr val="000000">
                                            <a:alpha val="43137"/>
                                          </a:srgbClr>
                                        </a:outerShdw>
                                      </a:effectLst>
                                      <a:latin typeface="Cambria Math" panose="02040503050406030204" pitchFamily="18" charset="0"/>
                                    </a:rPr>
                                    <m:t>𝑎</m:t>
                                  </m:r>
                                </m:e>
                                <m:sub>
                                  <m:r>
                                    <a:rPr lang="it-IT" i="1">
                                      <a:solidFill>
                                        <a:schemeClr val="bg1"/>
                                      </a:solidFill>
                                      <a:effectLst>
                                        <a:outerShdw blurRad="38100" dist="38100" dir="2700000" algn="tl">
                                          <a:srgbClr val="000000">
                                            <a:alpha val="43137"/>
                                          </a:srgbClr>
                                        </a:outerShdw>
                                      </a:effectLst>
                                      <a:latin typeface="Cambria Math" panose="02040503050406030204" pitchFamily="18" charset="0"/>
                                    </a:rPr>
                                    <m:t>1</m:t>
                                  </m:r>
                                </m:sub>
                              </m:sSub>
                            </m:sub>
                          </m:sSub>
                          <m:r>
                            <a:rPr lang="it-IT" i="1">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i="1">
                                  <a:solidFill>
                                    <a:schemeClr val="bg1"/>
                                  </a:solidFill>
                                  <a:effectLst>
                                    <a:outerShdw blurRad="38100" dist="38100" dir="2700000" algn="tl">
                                      <a:srgbClr val="000000">
                                        <a:alpha val="43137"/>
                                      </a:srgbClr>
                                    </a:outerShdw>
                                  </a:effectLst>
                                  <a:latin typeface="Cambria Math" panose="02040503050406030204" pitchFamily="18" charset="0"/>
                                </a:rPr>
                                <m:t>𝐹</m:t>
                              </m:r>
                            </m:e>
                            <m:sub>
                              <m:sSub>
                                <m:sSub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i="1">
                                      <a:solidFill>
                                        <a:schemeClr val="bg1"/>
                                      </a:solidFill>
                                      <a:effectLst>
                                        <a:outerShdw blurRad="38100" dist="38100" dir="2700000" algn="tl">
                                          <a:srgbClr val="000000">
                                            <a:alpha val="43137"/>
                                          </a:srgbClr>
                                        </a:outerShdw>
                                      </a:effectLst>
                                      <a:latin typeface="Cambria Math" panose="02040503050406030204" pitchFamily="18" charset="0"/>
                                    </a:rPr>
                                    <m:t>𝑎</m:t>
                                  </m:r>
                                </m:e>
                                <m:sub>
                                  <m:r>
                                    <a:rPr lang="it-IT" i="1">
                                      <a:solidFill>
                                        <a:schemeClr val="bg1"/>
                                      </a:solidFill>
                                      <a:effectLst>
                                        <a:outerShdw blurRad="38100" dist="38100" dir="2700000" algn="tl">
                                          <a:srgbClr val="000000">
                                            <a:alpha val="43137"/>
                                          </a:srgbClr>
                                        </a:outerShdw>
                                      </a:effectLst>
                                      <a:latin typeface="Cambria Math" panose="02040503050406030204" pitchFamily="18" charset="0"/>
                                    </a:rPr>
                                    <m:t>2</m:t>
                                  </m:r>
                                </m:sub>
                              </m:sSub>
                            </m:sub>
                          </m:sSub>
                        </m:num>
                        <m:den>
                          <m:sSub>
                            <m:sSub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i="1">
                                  <a:solidFill>
                                    <a:schemeClr val="bg1"/>
                                  </a:solidFill>
                                  <a:effectLst>
                                    <a:outerShdw blurRad="38100" dist="38100" dir="2700000" algn="tl">
                                      <a:srgbClr val="000000">
                                        <a:alpha val="43137"/>
                                      </a:srgbClr>
                                    </a:outerShdw>
                                  </a:effectLst>
                                  <a:latin typeface="Cambria Math" panose="02040503050406030204" pitchFamily="18" charset="0"/>
                                </a:rPr>
                                <m:t>𝑚</m:t>
                              </m:r>
                            </m:e>
                            <m:sub>
                              <m:r>
                                <a:rPr lang="it-IT" i="1">
                                  <a:solidFill>
                                    <a:schemeClr val="bg1"/>
                                  </a:solidFill>
                                  <a:effectLst>
                                    <a:outerShdw blurRad="38100" dist="38100" dir="2700000" algn="tl">
                                      <a:srgbClr val="000000">
                                        <a:alpha val="43137"/>
                                      </a:srgbClr>
                                    </a:outerShdw>
                                  </a:effectLst>
                                  <a:latin typeface="Cambria Math" panose="02040503050406030204" pitchFamily="18" charset="0"/>
                                </a:rPr>
                                <m:t>1</m:t>
                              </m:r>
                            </m:sub>
                          </m:sSub>
                          <m:r>
                            <a:rPr lang="it-IT" i="1">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i="1">
                                  <a:solidFill>
                                    <a:schemeClr val="bg1"/>
                                  </a:solidFill>
                                  <a:effectLst>
                                    <a:outerShdw blurRad="38100" dist="38100" dir="2700000" algn="tl">
                                      <a:srgbClr val="000000">
                                        <a:alpha val="43137"/>
                                      </a:srgbClr>
                                    </a:outerShdw>
                                  </a:effectLst>
                                  <a:latin typeface="Cambria Math" panose="02040503050406030204" pitchFamily="18" charset="0"/>
                                </a:rPr>
                                <m:t>𝑚</m:t>
                              </m:r>
                            </m:e>
                            <m:sub>
                              <m:r>
                                <a:rPr lang="it-IT" i="1">
                                  <a:solidFill>
                                    <a:schemeClr val="bg1"/>
                                  </a:solidFill>
                                  <a:effectLst>
                                    <a:outerShdw blurRad="38100" dist="38100" dir="2700000" algn="tl">
                                      <a:srgbClr val="000000">
                                        <a:alpha val="43137"/>
                                      </a:srgbClr>
                                    </a:outerShdw>
                                  </a:effectLst>
                                  <a:latin typeface="Cambria Math" panose="02040503050406030204" pitchFamily="18" charset="0"/>
                                </a:rPr>
                                <m:t>2</m:t>
                              </m:r>
                            </m:sub>
                          </m:sSub>
                        </m:den>
                      </m:f>
                    </m:oMath>
                  </m:oMathPara>
                </a14:m>
                <a:endParaRPr lang="it-IT" dirty="0">
                  <a:solidFill>
                    <a:schemeClr val="bg1"/>
                  </a:solidFill>
                  <a:effectLst>
                    <a:outerShdw blurRad="38100" dist="38100" dir="2700000" algn="tl">
                      <a:srgbClr val="000000">
                        <a:alpha val="43137"/>
                      </a:srgbClr>
                    </a:outerShdw>
                  </a:effectLst>
                </a:endParaRPr>
              </a:p>
            </p:txBody>
          </p:sp>
        </mc:Choice>
        <mc:Fallback xmlns="">
          <p:sp>
            <p:nvSpPr>
              <p:cNvPr id="5" name="CasellaDiTesto 4"/>
              <p:cNvSpPr txBox="1">
                <a:spLocks noRot="1" noChangeAspect="1" noMove="1" noResize="1" noEditPoints="1" noAdjustHandles="1" noChangeArrowheads="1" noChangeShapeType="1" noTextEdit="1"/>
              </p:cNvSpPr>
              <p:nvPr/>
            </p:nvSpPr>
            <p:spPr>
              <a:xfrm>
                <a:off x="2961860" y="5574237"/>
                <a:ext cx="1789849" cy="573298"/>
              </a:xfrm>
              <a:prstGeom prst="rect">
                <a:avLst/>
              </a:prstGeom>
              <a:blipFill>
                <a:blip r:embed="rId3"/>
                <a:stretch>
                  <a:fillRect r="-683" b="-851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 name="CasellaDiTesto 5"/>
              <p:cNvSpPr txBox="1"/>
              <p:nvPr/>
            </p:nvSpPr>
            <p:spPr>
              <a:xfrm>
                <a:off x="694636" y="3868089"/>
                <a:ext cx="686085" cy="5185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i="1" smtClean="0">
                          <a:solidFill>
                            <a:schemeClr val="bg1"/>
                          </a:solidFill>
                          <a:effectLst>
                            <a:outerShdw blurRad="38100" dist="38100" dir="2700000" algn="tl">
                              <a:srgbClr val="000000">
                                <a:alpha val="43137"/>
                              </a:srgbClr>
                            </a:outerShdw>
                          </a:effectLst>
                          <a:latin typeface="Cambria Math" panose="02040503050406030204" pitchFamily="18" charset="0"/>
                        </a:rPr>
                        <m:t>𝑎</m:t>
                      </m:r>
                      <m:r>
                        <a:rPr lang="it-IT" i="1" smtClean="0">
                          <a:solidFill>
                            <a:schemeClr val="bg1"/>
                          </a:solidFill>
                          <a:effectLst>
                            <a:outerShdw blurRad="38100" dist="38100" dir="2700000" algn="tl">
                              <a:srgbClr val="000000">
                                <a:alpha val="43137"/>
                              </a:srgbClr>
                            </a:outerShdw>
                          </a:effectLst>
                          <a:latin typeface="Cambria Math" panose="02040503050406030204" pitchFamily="18" charset="0"/>
                        </a:rPr>
                        <m:t>=</m:t>
                      </m:r>
                      <m:f>
                        <m:f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fPr>
                        <m:num>
                          <m:r>
                            <a:rPr lang="it-IT" b="0" i="1" smtClean="0">
                              <a:solidFill>
                                <a:schemeClr val="bg1"/>
                              </a:solidFill>
                              <a:effectLst>
                                <a:outerShdw blurRad="38100" dist="38100" dir="2700000" algn="tl">
                                  <a:srgbClr val="000000">
                                    <a:alpha val="43137"/>
                                  </a:srgbClr>
                                </a:outerShdw>
                              </a:effectLst>
                              <a:latin typeface="Cambria Math" panose="02040503050406030204" pitchFamily="18" charset="0"/>
                            </a:rPr>
                            <m:t>𝐹</m:t>
                          </m:r>
                        </m:num>
                        <m:den>
                          <m:r>
                            <a:rPr lang="it-IT" b="0" i="1" smtClean="0">
                              <a:solidFill>
                                <a:schemeClr val="bg1"/>
                              </a:solidFill>
                              <a:effectLst>
                                <a:outerShdw blurRad="38100" dist="38100" dir="2700000" algn="tl">
                                  <a:srgbClr val="000000">
                                    <a:alpha val="43137"/>
                                  </a:srgbClr>
                                </a:outerShdw>
                              </a:effectLst>
                              <a:latin typeface="Cambria Math" panose="02040503050406030204" pitchFamily="18" charset="0"/>
                            </a:rPr>
                            <m:t>𝑚</m:t>
                          </m:r>
                        </m:den>
                      </m:f>
                    </m:oMath>
                  </m:oMathPara>
                </a14:m>
                <a:endParaRPr lang="it-IT" dirty="0">
                  <a:solidFill>
                    <a:schemeClr val="bg1"/>
                  </a:solidFill>
                  <a:effectLst>
                    <a:outerShdw blurRad="38100" dist="38100" dir="2700000" algn="tl">
                      <a:srgbClr val="000000">
                        <a:alpha val="43137"/>
                      </a:srgbClr>
                    </a:outerShdw>
                  </a:effectLst>
                </a:endParaRPr>
              </a:p>
            </p:txBody>
          </p:sp>
        </mc:Choice>
        <mc:Fallback xmlns="">
          <p:sp>
            <p:nvSpPr>
              <p:cNvPr id="6" name="CasellaDiTesto 5"/>
              <p:cNvSpPr txBox="1">
                <a:spLocks noRot="1" noChangeAspect="1" noMove="1" noResize="1" noEditPoints="1" noAdjustHandles="1" noChangeArrowheads="1" noChangeShapeType="1" noTextEdit="1"/>
              </p:cNvSpPr>
              <p:nvPr/>
            </p:nvSpPr>
            <p:spPr>
              <a:xfrm>
                <a:off x="694636" y="3868089"/>
                <a:ext cx="686085" cy="518540"/>
              </a:xfrm>
              <a:prstGeom prst="rect">
                <a:avLst/>
              </a:prstGeom>
              <a:blipFill>
                <a:blip r:embed="rId4"/>
                <a:stretch>
                  <a:fillRect r="-3571" b="-8235"/>
                </a:stretch>
              </a:blipFill>
            </p:spPr>
            <p:txBody>
              <a:bodyPr/>
              <a:lstStyle/>
              <a:p>
                <a:r>
                  <a:rPr lang="it-IT">
                    <a:noFill/>
                  </a:rPr>
                  <a:t> </a:t>
                </a:r>
              </a:p>
            </p:txBody>
          </p:sp>
        </mc:Fallback>
      </mc:AlternateContent>
      <p:grpSp>
        <p:nvGrpSpPr>
          <p:cNvPr id="9" name="Gruppo 8"/>
          <p:cNvGrpSpPr>
            <a:grpSpLocks noChangeAspect="1"/>
          </p:cNvGrpSpPr>
          <p:nvPr/>
        </p:nvGrpSpPr>
        <p:grpSpPr>
          <a:xfrm>
            <a:off x="7500668" y="4013659"/>
            <a:ext cx="4261449" cy="2355012"/>
            <a:chOff x="2587925" y="1086928"/>
            <a:chExt cx="4261449" cy="2355012"/>
          </a:xfrm>
        </p:grpSpPr>
        <p:sp>
          <p:nvSpPr>
            <p:cNvPr id="10" name="Rettangolo 9"/>
            <p:cNvSpPr/>
            <p:nvPr/>
          </p:nvSpPr>
          <p:spPr>
            <a:xfrm>
              <a:off x="2587925" y="1086928"/>
              <a:ext cx="4261449" cy="2355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2587925" y="2225615"/>
              <a:ext cx="4252822" cy="1207698"/>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diritto 11"/>
            <p:cNvCxnSpPr/>
            <p:nvPr/>
          </p:nvCxnSpPr>
          <p:spPr>
            <a:xfrm flipV="1">
              <a:off x="3970628" y="2286730"/>
              <a:ext cx="1495142" cy="8890"/>
            </a:xfrm>
            <a:prstGeom prst="line">
              <a:avLst/>
            </a:prstGeom>
            <a:ln w="28575">
              <a:solidFill>
                <a:srgbClr val="5834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CasellaDiTesto 12"/>
                <p:cNvSpPr txBox="1"/>
                <p:nvPr/>
              </p:nvSpPr>
              <p:spPr>
                <a:xfrm>
                  <a:off x="6395851" y="1923580"/>
                  <a:ext cx="203004"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it-IT" i="1" smtClean="0">
                                <a:solidFill>
                                  <a:schemeClr val="accent6">
                                    <a:lumMod val="75000"/>
                                  </a:schemeClr>
                                </a:solidFill>
                                <a:latin typeface="Cambria Math" panose="02040503050406030204" pitchFamily="18" charset="0"/>
                              </a:rPr>
                            </m:ctrlPr>
                          </m:accPr>
                          <m:e>
                            <m:r>
                              <a:rPr lang="it-IT" i="1">
                                <a:solidFill>
                                  <a:schemeClr val="accent6">
                                    <a:lumMod val="75000"/>
                                  </a:schemeClr>
                                </a:solidFill>
                                <a:latin typeface="Cambria Math" panose="02040503050406030204" pitchFamily="18" charset="0"/>
                              </a:rPr>
                              <m:t>𝐹</m:t>
                            </m:r>
                          </m:e>
                        </m:acc>
                      </m:oMath>
                    </m:oMathPara>
                  </a14:m>
                  <a:endParaRPr lang="it-IT" dirty="0">
                    <a:solidFill>
                      <a:schemeClr val="accent6">
                        <a:lumMod val="75000"/>
                      </a:schemeClr>
                    </a:solidFill>
                  </a:endParaRPr>
                </a:p>
              </p:txBody>
            </p:sp>
          </mc:Choice>
          <mc:Fallback xmlns="">
            <p:sp>
              <p:nvSpPr>
                <p:cNvPr id="13" name="CasellaDiTesto 12"/>
                <p:cNvSpPr txBox="1">
                  <a:spLocks noRot="1" noChangeAspect="1" noMove="1" noResize="1" noEditPoints="1" noAdjustHandles="1" noChangeArrowheads="1" noChangeShapeType="1" noTextEdit="1"/>
                </p:cNvSpPr>
                <p:nvPr/>
              </p:nvSpPr>
              <p:spPr>
                <a:xfrm>
                  <a:off x="6395851" y="1923580"/>
                  <a:ext cx="203004" cy="310598"/>
                </a:xfrm>
                <a:prstGeom prst="rect">
                  <a:avLst/>
                </a:prstGeom>
                <a:blipFill>
                  <a:blip r:embed="rId6"/>
                  <a:stretch>
                    <a:fillRect l="-27273" t="-45098" r="-103030" b="-5882"/>
                  </a:stretch>
                </a:blipFill>
              </p:spPr>
              <p:txBody>
                <a:bodyPr/>
                <a:lstStyle/>
                <a:p>
                  <a:r>
                    <a:rPr lang="it-IT">
                      <a:noFill/>
                    </a:rPr>
                    <a:t> </a:t>
                  </a:r>
                </a:p>
              </p:txBody>
            </p:sp>
          </mc:Fallback>
        </mc:AlternateContent>
        <p:cxnSp>
          <p:nvCxnSpPr>
            <p:cNvPr id="14" name="Connettore 2 13"/>
            <p:cNvCxnSpPr/>
            <p:nvPr/>
          </p:nvCxnSpPr>
          <p:spPr>
            <a:xfrm>
              <a:off x="4995634" y="2280668"/>
              <a:ext cx="316300" cy="14952"/>
            </a:xfrm>
            <a:prstGeom prst="straightConnector1">
              <a:avLst/>
            </a:prstGeom>
            <a:ln w="38100">
              <a:solidFill>
                <a:schemeClr val="accent1">
                  <a:lumMod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 name="Gruppo 14"/>
            <p:cNvGrpSpPr/>
            <p:nvPr/>
          </p:nvGrpSpPr>
          <p:grpSpPr>
            <a:xfrm>
              <a:off x="5284372" y="1745529"/>
              <a:ext cx="986400" cy="942393"/>
              <a:chOff x="3069770" y="1772815"/>
              <a:chExt cx="986400" cy="942393"/>
            </a:xfrm>
          </p:grpSpPr>
          <p:sp>
            <p:nvSpPr>
              <p:cNvPr id="30" name="Figura a mano libera 29"/>
              <p:cNvSpPr/>
              <p:nvPr/>
            </p:nvSpPr>
            <p:spPr>
              <a:xfrm>
                <a:off x="3069770" y="1772815"/>
                <a:ext cx="986400" cy="212400"/>
              </a:xfrm>
              <a:custGeom>
                <a:avLst/>
                <a:gdLst>
                  <a:gd name="connsiteX0" fmla="*/ 0 w 951723"/>
                  <a:gd name="connsiteY0" fmla="*/ 167951 h 186612"/>
                  <a:gd name="connsiteX1" fmla="*/ 737119 w 951723"/>
                  <a:gd name="connsiteY1" fmla="*/ 186612 h 186612"/>
                  <a:gd name="connsiteX2" fmla="*/ 951723 w 951723"/>
                  <a:gd name="connsiteY2" fmla="*/ 0 h 186612"/>
                  <a:gd name="connsiteX3" fmla="*/ 335902 w 951723"/>
                  <a:gd name="connsiteY3" fmla="*/ 9331 h 186612"/>
                  <a:gd name="connsiteX4" fmla="*/ 335902 w 951723"/>
                  <a:gd name="connsiteY4" fmla="*/ 9331 h 186612"/>
                  <a:gd name="connsiteX5" fmla="*/ 0 w 951723"/>
                  <a:gd name="connsiteY5" fmla="*/ 167951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1723" h="186612">
                    <a:moveTo>
                      <a:pt x="0" y="167951"/>
                    </a:moveTo>
                    <a:lnTo>
                      <a:pt x="737119" y="186612"/>
                    </a:lnTo>
                    <a:lnTo>
                      <a:pt x="951723" y="0"/>
                    </a:lnTo>
                    <a:lnTo>
                      <a:pt x="335902" y="9331"/>
                    </a:lnTo>
                    <a:lnTo>
                      <a:pt x="335902" y="9331"/>
                    </a:lnTo>
                    <a:lnTo>
                      <a:pt x="0" y="167951"/>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Figura a mano libera 30"/>
              <p:cNvSpPr/>
              <p:nvPr/>
            </p:nvSpPr>
            <p:spPr>
              <a:xfrm>
                <a:off x="3797559" y="1772816"/>
                <a:ext cx="233265" cy="942391"/>
              </a:xfrm>
              <a:custGeom>
                <a:avLst/>
                <a:gdLst>
                  <a:gd name="connsiteX0" fmla="*/ 0 w 233265"/>
                  <a:gd name="connsiteY0" fmla="*/ 886408 h 886408"/>
                  <a:gd name="connsiteX1" fmla="*/ 214604 w 233265"/>
                  <a:gd name="connsiteY1" fmla="*/ 662473 h 886408"/>
                  <a:gd name="connsiteX2" fmla="*/ 233265 w 233265"/>
                  <a:gd name="connsiteY2" fmla="*/ 0 h 886408"/>
                  <a:gd name="connsiteX3" fmla="*/ 9331 w 233265"/>
                  <a:gd name="connsiteY3" fmla="*/ 158620 h 886408"/>
                  <a:gd name="connsiteX4" fmla="*/ 0 w 233265"/>
                  <a:gd name="connsiteY4" fmla="*/ 886408 h 886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265" h="886408">
                    <a:moveTo>
                      <a:pt x="0" y="886408"/>
                    </a:moveTo>
                    <a:lnTo>
                      <a:pt x="214604" y="662473"/>
                    </a:lnTo>
                    <a:lnTo>
                      <a:pt x="233265" y="0"/>
                    </a:lnTo>
                    <a:lnTo>
                      <a:pt x="9331" y="158620"/>
                    </a:lnTo>
                    <a:lnTo>
                      <a:pt x="0" y="886408"/>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31"/>
              <p:cNvSpPr/>
              <p:nvPr/>
            </p:nvSpPr>
            <p:spPr>
              <a:xfrm>
                <a:off x="3069770" y="1959429"/>
                <a:ext cx="737119" cy="75577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16" name="Connettore 2 15"/>
            <p:cNvCxnSpPr/>
            <p:nvPr/>
          </p:nvCxnSpPr>
          <p:spPr>
            <a:xfrm>
              <a:off x="6128793" y="2264435"/>
              <a:ext cx="620487" cy="22295"/>
            </a:xfrm>
            <a:prstGeom prst="straightConnector1">
              <a:avLst/>
            </a:prstGeom>
            <a:ln w="38100">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flipH="1" flipV="1">
              <a:off x="2901820" y="2472612"/>
              <a:ext cx="495695" cy="1404"/>
            </a:xfrm>
            <a:prstGeom prst="straightConnector1">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8" name="Gruppo 17"/>
            <p:cNvGrpSpPr>
              <a:grpSpLocks noChangeAspect="1"/>
            </p:cNvGrpSpPr>
            <p:nvPr/>
          </p:nvGrpSpPr>
          <p:grpSpPr>
            <a:xfrm>
              <a:off x="3372430" y="1934704"/>
              <a:ext cx="723477" cy="691200"/>
              <a:chOff x="5247883" y="1725932"/>
              <a:chExt cx="986400" cy="942393"/>
            </a:xfrm>
          </p:grpSpPr>
          <p:sp>
            <p:nvSpPr>
              <p:cNvPr id="27" name="Figura a mano libera 26"/>
              <p:cNvSpPr/>
              <p:nvPr/>
            </p:nvSpPr>
            <p:spPr>
              <a:xfrm>
                <a:off x="5247883" y="1725932"/>
                <a:ext cx="986400" cy="212400"/>
              </a:xfrm>
              <a:custGeom>
                <a:avLst/>
                <a:gdLst>
                  <a:gd name="connsiteX0" fmla="*/ 0 w 951723"/>
                  <a:gd name="connsiteY0" fmla="*/ 167951 h 186612"/>
                  <a:gd name="connsiteX1" fmla="*/ 737119 w 951723"/>
                  <a:gd name="connsiteY1" fmla="*/ 186612 h 186612"/>
                  <a:gd name="connsiteX2" fmla="*/ 951723 w 951723"/>
                  <a:gd name="connsiteY2" fmla="*/ 0 h 186612"/>
                  <a:gd name="connsiteX3" fmla="*/ 335902 w 951723"/>
                  <a:gd name="connsiteY3" fmla="*/ 9331 h 186612"/>
                  <a:gd name="connsiteX4" fmla="*/ 335902 w 951723"/>
                  <a:gd name="connsiteY4" fmla="*/ 9331 h 186612"/>
                  <a:gd name="connsiteX5" fmla="*/ 0 w 951723"/>
                  <a:gd name="connsiteY5" fmla="*/ 167951 h 18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1723" h="186612">
                    <a:moveTo>
                      <a:pt x="0" y="167951"/>
                    </a:moveTo>
                    <a:lnTo>
                      <a:pt x="737119" y="186612"/>
                    </a:lnTo>
                    <a:lnTo>
                      <a:pt x="951723" y="0"/>
                    </a:lnTo>
                    <a:lnTo>
                      <a:pt x="335902" y="9331"/>
                    </a:lnTo>
                    <a:lnTo>
                      <a:pt x="335902" y="9331"/>
                    </a:lnTo>
                    <a:lnTo>
                      <a:pt x="0" y="167951"/>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27"/>
              <p:cNvSpPr/>
              <p:nvPr/>
            </p:nvSpPr>
            <p:spPr>
              <a:xfrm>
                <a:off x="5247883" y="1912546"/>
                <a:ext cx="737119" cy="75577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Figura a mano libera 28"/>
              <p:cNvSpPr/>
              <p:nvPr/>
            </p:nvSpPr>
            <p:spPr>
              <a:xfrm>
                <a:off x="5957921" y="1725933"/>
                <a:ext cx="265048" cy="942392"/>
              </a:xfrm>
              <a:custGeom>
                <a:avLst/>
                <a:gdLst>
                  <a:gd name="connsiteX0" fmla="*/ 0 w 233265"/>
                  <a:gd name="connsiteY0" fmla="*/ 886408 h 886408"/>
                  <a:gd name="connsiteX1" fmla="*/ 214604 w 233265"/>
                  <a:gd name="connsiteY1" fmla="*/ 662473 h 886408"/>
                  <a:gd name="connsiteX2" fmla="*/ 233265 w 233265"/>
                  <a:gd name="connsiteY2" fmla="*/ 0 h 886408"/>
                  <a:gd name="connsiteX3" fmla="*/ 9331 w 233265"/>
                  <a:gd name="connsiteY3" fmla="*/ 158620 h 886408"/>
                  <a:gd name="connsiteX4" fmla="*/ 0 w 233265"/>
                  <a:gd name="connsiteY4" fmla="*/ 886408 h 886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265" h="886408">
                    <a:moveTo>
                      <a:pt x="0" y="886408"/>
                    </a:moveTo>
                    <a:lnTo>
                      <a:pt x="214604" y="662473"/>
                    </a:lnTo>
                    <a:lnTo>
                      <a:pt x="233265" y="0"/>
                    </a:lnTo>
                    <a:lnTo>
                      <a:pt x="9331" y="158620"/>
                    </a:lnTo>
                    <a:lnTo>
                      <a:pt x="0" y="886408"/>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19" name="Connettore 2 18"/>
            <p:cNvCxnSpPr/>
            <p:nvPr/>
          </p:nvCxnSpPr>
          <p:spPr>
            <a:xfrm>
              <a:off x="3970628" y="2286730"/>
              <a:ext cx="461413" cy="8890"/>
            </a:xfrm>
            <a:prstGeom prst="straightConnector1">
              <a:avLst/>
            </a:prstGeom>
            <a:ln w="38100">
              <a:solidFill>
                <a:schemeClr val="accent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Connettore 2 19"/>
            <p:cNvCxnSpPr/>
            <p:nvPr/>
          </p:nvCxnSpPr>
          <p:spPr>
            <a:xfrm flipH="1" flipV="1">
              <a:off x="4788677" y="2524669"/>
              <a:ext cx="495695" cy="1404"/>
            </a:xfrm>
            <a:prstGeom prst="straightConnector1">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Rettangolo 20"/>
                <p:cNvSpPr/>
                <p:nvPr/>
              </p:nvSpPr>
              <p:spPr>
                <a:xfrm>
                  <a:off x="4974185" y="1847179"/>
                  <a:ext cx="380489"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it-IT" i="1" smtClean="0">
                                <a:solidFill>
                                  <a:schemeClr val="accent1">
                                    <a:lumMod val="50000"/>
                                  </a:schemeClr>
                                </a:solidFill>
                                <a:latin typeface="Cambria Math" panose="02040503050406030204" pitchFamily="18" charset="0"/>
                              </a:rPr>
                            </m:ctrlPr>
                          </m:accPr>
                          <m:e>
                            <m:r>
                              <a:rPr lang="it-IT" i="1">
                                <a:solidFill>
                                  <a:schemeClr val="accent1">
                                    <a:lumMod val="50000"/>
                                  </a:schemeClr>
                                </a:solidFill>
                                <a:latin typeface="Cambria Math" panose="02040503050406030204" pitchFamily="18" charset="0"/>
                              </a:rPr>
                              <m:t>𝑇</m:t>
                            </m:r>
                          </m:e>
                        </m:acc>
                      </m:oMath>
                    </m:oMathPara>
                  </a14:m>
                  <a:endParaRPr lang="it-IT" dirty="0">
                    <a:solidFill>
                      <a:schemeClr val="accent1">
                        <a:lumMod val="50000"/>
                      </a:schemeClr>
                    </a:solidFill>
                  </a:endParaRPr>
                </a:p>
              </p:txBody>
            </p:sp>
          </mc:Choice>
          <mc:Fallback xmlns="">
            <p:sp>
              <p:nvSpPr>
                <p:cNvPr id="21" name="Rettangolo 20"/>
                <p:cNvSpPr>
                  <a:spLocks noRot="1" noChangeAspect="1" noMove="1" noResize="1" noEditPoints="1" noAdjustHandles="1" noChangeArrowheads="1" noChangeShapeType="1" noTextEdit="1"/>
                </p:cNvSpPr>
                <p:nvPr/>
              </p:nvSpPr>
              <p:spPr>
                <a:xfrm>
                  <a:off x="4974185" y="1847179"/>
                  <a:ext cx="380489" cy="402931"/>
                </a:xfrm>
                <a:prstGeom prst="rect">
                  <a:avLst/>
                </a:prstGeom>
                <a:blipFill>
                  <a:blip r:embed="rId7"/>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2" name="Rettangolo 21"/>
                <p:cNvSpPr/>
                <p:nvPr/>
              </p:nvSpPr>
              <p:spPr>
                <a:xfrm>
                  <a:off x="4038150" y="1822684"/>
                  <a:ext cx="380489"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it-IT" i="1" smtClean="0">
                                <a:solidFill>
                                  <a:schemeClr val="accent1">
                                    <a:lumMod val="50000"/>
                                  </a:schemeClr>
                                </a:solidFill>
                                <a:latin typeface="Cambria Math" panose="02040503050406030204" pitchFamily="18" charset="0"/>
                              </a:rPr>
                            </m:ctrlPr>
                          </m:accPr>
                          <m:e>
                            <m:r>
                              <a:rPr lang="it-IT" i="1">
                                <a:solidFill>
                                  <a:schemeClr val="accent1">
                                    <a:lumMod val="50000"/>
                                  </a:schemeClr>
                                </a:solidFill>
                                <a:latin typeface="Cambria Math" panose="02040503050406030204" pitchFamily="18" charset="0"/>
                              </a:rPr>
                              <m:t>𝑇</m:t>
                            </m:r>
                          </m:e>
                        </m:acc>
                      </m:oMath>
                    </m:oMathPara>
                  </a14:m>
                  <a:endParaRPr lang="it-IT" dirty="0">
                    <a:solidFill>
                      <a:schemeClr val="accent1">
                        <a:lumMod val="50000"/>
                      </a:schemeClr>
                    </a:solidFill>
                  </a:endParaRPr>
                </a:p>
              </p:txBody>
            </p:sp>
          </mc:Choice>
          <mc:Fallback xmlns="">
            <p:sp>
              <p:nvSpPr>
                <p:cNvPr id="22" name="Rettangolo 21"/>
                <p:cNvSpPr>
                  <a:spLocks noRot="1" noChangeAspect="1" noMove="1" noResize="1" noEditPoints="1" noAdjustHandles="1" noChangeArrowheads="1" noChangeShapeType="1" noTextEdit="1"/>
                </p:cNvSpPr>
                <p:nvPr/>
              </p:nvSpPr>
              <p:spPr>
                <a:xfrm>
                  <a:off x="4038150" y="1822684"/>
                  <a:ext cx="380489" cy="402931"/>
                </a:xfrm>
                <a:prstGeom prst="rect">
                  <a:avLst/>
                </a:prstGeom>
                <a:blipFill>
                  <a:blip r:embed="rId8"/>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3" name="Rettangolo 22"/>
                <p:cNvSpPr/>
                <p:nvPr/>
              </p:nvSpPr>
              <p:spPr>
                <a:xfrm>
                  <a:off x="5395428" y="2115661"/>
                  <a:ext cx="53886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it-IT" i="1" smtClean="0">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𝑚</m:t>
                            </m:r>
                          </m:e>
                          <m:sub>
                            <m:r>
                              <a:rPr lang="it-IT" i="1">
                                <a:solidFill>
                                  <a:schemeClr val="tx1"/>
                                </a:solidFill>
                                <a:latin typeface="Cambria Math" panose="02040503050406030204" pitchFamily="18" charset="0"/>
                              </a:rPr>
                              <m:t>2</m:t>
                            </m:r>
                          </m:sub>
                        </m:sSub>
                      </m:oMath>
                    </m:oMathPara>
                  </a14:m>
                  <a:endParaRPr lang="it-IT" dirty="0">
                    <a:solidFill>
                      <a:schemeClr val="tx1"/>
                    </a:solidFill>
                  </a:endParaRPr>
                </a:p>
              </p:txBody>
            </p:sp>
          </mc:Choice>
          <mc:Fallback xmlns="">
            <p:sp>
              <p:nvSpPr>
                <p:cNvPr id="23" name="Rettangolo 22"/>
                <p:cNvSpPr>
                  <a:spLocks noRot="1" noChangeAspect="1" noMove="1" noResize="1" noEditPoints="1" noAdjustHandles="1" noChangeArrowheads="1" noChangeShapeType="1" noTextEdit="1"/>
                </p:cNvSpPr>
                <p:nvPr/>
              </p:nvSpPr>
              <p:spPr>
                <a:xfrm>
                  <a:off x="5395428" y="2115661"/>
                  <a:ext cx="538865" cy="369332"/>
                </a:xfrm>
                <a:prstGeom prst="rect">
                  <a:avLst/>
                </a:prstGeom>
                <a:blipFill>
                  <a:blip r:embed="rId9"/>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4" name="CasellaDiTesto 23"/>
                <p:cNvSpPr txBox="1"/>
                <p:nvPr/>
              </p:nvSpPr>
              <p:spPr>
                <a:xfrm>
                  <a:off x="2948390" y="2550646"/>
                  <a:ext cx="352982" cy="3407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smtClean="0">
                                <a:solidFill>
                                  <a:srgbClr val="C00000"/>
                                </a:solidFill>
                                <a:latin typeface="Cambria Math" panose="02040503050406030204" pitchFamily="18" charset="0"/>
                              </a:rPr>
                            </m:ctrlPr>
                          </m:sSubPr>
                          <m:e>
                            <m:acc>
                              <m:accPr>
                                <m:chr m:val="⃗"/>
                                <m:ctrlPr>
                                  <a:rPr lang="it-IT" i="1">
                                    <a:solidFill>
                                      <a:srgbClr val="C00000"/>
                                    </a:solidFill>
                                    <a:latin typeface="Cambria Math" panose="02040503050406030204" pitchFamily="18" charset="0"/>
                                  </a:rPr>
                                </m:ctrlPr>
                              </m:accPr>
                              <m:e>
                                <m:r>
                                  <a:rPr lang="it-IT" i="1">
                                    <a:solidFill>
                                      <a:srgbClr val="C00000"/>
                                    </a:solidFill>
                                    <a:latin typeface="Cambria Math" panose="02040503050406030204" pitchFamily="18" charset="0"/>
                                  </a:rPr>
                                  <m:t>𝐹</m:t>
                                </m:r>
                              </m:e>
                            </m:acc>
                          </m:e>
                          <m:sub>
                            <m:sSub>
                              <m:sSubPr>
                                <m:ctrlPr>
                                  <a:rPr lang="it-IT" i="1">
                                    <a:solidFill>
                                      <a:srgbClr val="C00000"/>
                                    </a:solidFill>
                                    <a:latin typeface="Cambria Math" panose="02040503050406030204" pitchFamily="18" charset="0"/>
                                  </a:rPr>
                                </m:ctrlPr>
                              </m:sSubPr>
                              <m:e>
                                <m:r>
                                  <a:rPr lang="it-IT" i="1">
                                    <a:solidFill>
                                      <a:srgbClr val="C00000"/>
                                    </a:solidFill>
                                    <a:latin typeface="Cambria Math" panose="02040503050406030204" pitchFamily="18" charset="0"/>
                                  </a:rPr>
                                  <m:t>𝑎</m:t>
                                </m:r>
                              </m:e>
                              <m:sub>
                                <m:r>
                                  <a:rPr lang="it-IT" i="0">
                                    <a:solidFill>
                                      <a:srgbClr val="C00000"/>
                                    </a:solidFill>
                                    <a:latin typeface="Cambria Math" panose="02040503050406030204" pitchFamily="18" charset="0"/>
                                  </a:rPr>
                                  <m:t>1</m:t>
                                </m:r>
                              </m:sub>
                            </m:sSub>
                          </m:sub>
                        </m:sSub>
                      </m:oMath>
                    </m:oMathPara>
                  </a14:m>
                  <a:endParaRPr lang="it-IT" dirty="0">
                    <a:solidFill>
                      <a:srgbClr val="C00000"/>
                    </a:solidFill>
                  </a:endParaRPr>
                </a:p>
              </p:txBody>
            </p:sp>
          </mc:Choice>
          <mc:Fallback xmlns="">
            <p:sp>
              <p:nvSpPr>
                <p:cNvPr id="24" name="CasellaDiTesto 23"/>
                <p:cNvSpPr txBox="1">
                  <a:spLocks noRot="1" noChangeAspect="1" noMove="1" noResize="1" noEditPoints="1" noAdjustHandles="1" noChangeArrowheads="1" noChangeShapeType="1" noTextEdit="1"/>
                </p:cNvSpPr>
                <p:nvPr/>
              </p:nvSpPr>
              <p:spPr>
                <a:xfrm>
                  <a:off x="2948390" y="2550646"/>
                  <a:ext cx="352982" cy="340734"/>
                </a:xfrm>
                <a:prstGeom prst="rect">
                  <a:avLst/>
                </a:prstGeom>
                <a:blipFill>
                  <a:blip r:embed="rId10"/>
                  <a:stretch>
                    <a:fillRect l="-15789" t="-40000" r="-57895" b="-1454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5" name="CasellaDiTesto 24"/>
                <p:cNvSpPr txBox="1"/>
                <p:nvPr/>
              </p:nvSpPr>
              <p:spPr>
                <a:xfrm>
                  <a:off x="3455879" y="2188916"/>
                  <a:ext cx="3488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panose="02040503050406030204" pitchFamily="18" charset="0"/>
                              </a:rPr>
                            </m:ctrlPr>
                          </m:sSubPr>
                          <m:e>
                            <m:r>
                              <a:rPr lang="it-IT" i="1">
                                <a:latin typeface="Cambria Math" panose="02040503050406030204" pitchFamily="18" charset="0"/>
                              </a:rPr>
                              <m:t>𝑚</m:t>
                            </m:r>
                          </m:e>
                          <m:sub>
                            <m:r>
                              <a:rPr lang="it-IT" i="0">
                                <a:latin typeface="Cambria Math" panose="02040503050406030204" pitchFamily="18" charset="0"/>
                              </a:rPr>
                              <m:t>1</m:t>
                            </m:r>
                          </m:sub>
                        </m:sSub>
                      </m:oMath>
                    </m:oMathPara>
                  </a14:m>
                  <a:endParaRPr lang="it-IT" dirty="0"/>
                </a:p>
              </p:txBody>
            </p:sp>
          </mc:Choice>
          <mc:Fallback xmlns="">
            <p:sp>
              <p:nvSpPr>
                <p:cNvPr id="25" name="CasellaDiTesto 24"/>
                <p:cNvSpPr txBox="1">
                  <a:spLocks noRot="1" noChangeAspect="1" noMove="1" noResize="1" noEditPoints="1" noAdjustHandles="1" noChangeArrowheads="1" noChangeShapeType="1" noTextEdit="1"/>
                </p:cNvSpPr>
                <p:nvPr/>
              </p:nvSpPr>
              <p:spPr>
                <a:xfrm>
                  <a:off x="3455879" y="2188916"/>
                  <a:ext cx="348878" cy="276999"/>
                </a:xfrm>
                <a:prstGeom prst="rect">
                  <a:avLst/>
                </a:prstGeom>
                <a:blipFill>
                  <a:blip r:embed="rId11"/>
                  <a:stretch>
                    <a:fillRect l="-10526" r="-5263" b="-1521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6" name="CasellaDiTesto 25"/>
                <p:cNvSpPr txBox="1"/>
                <p:nvPr/>
              </p:nvSpPr>
              <p:spPr>
                <a:xfrm>
                  <a:off x="4883946" y="2646906"/>
                  <a:ext cx="352982" cy="3407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smtClean="0">
                                <a:solidFill>
                                  <a:srgbClr val="C00000"/>
                                </a:solidFill>
                                <a:latin typeface="Cambria Math" panose="02040503050406030204" pitchFamily="18" charset="0"/>
                              </a:rPr>
                            </m:ctrlPr>
                          </m:sSubPr>
                          <m:e>
                            <m:acc>
                              <m:accPr>
                                <m:chr m:val="⃗"/>
                                <m:ctrlPr>
                                  <a:rPr lang="it-IT" i="1">
                                    <a:solidFill>
                                      <a:srgbClr val="C00000"/>
                                    </a:solidFill>
                                    <a:latin typeface="Cambria Math" panose="02040503050406030204" pitchFamily="18" charset="0"/>
                                  </a:rPr>
                                </m:ctrlPr>
                              </m:accPr>
                              <m:e>
                                <m:r>
                                  <a:rPr lang="it-IT" i="1">
                                    <a:solidFill>
                                      <a:srgbClr val="C00000"/>
                                    </a:solidFill>
                                    <a:latin typeface="Cambria Math" panose="02040503050406030204" pitchFamily="18" charset="0"/>
                                  </a:rPr>
                                  <m:t>𝐹</m:t>
                                </m:r>
                              </m:e>
                            </m:acc>
                          </m:e>
                          <m:sub>
                            <m:sSub>
                              <m:sSubPr>
                                <m:ctrlPr>
                                  <a:rPr lang="it-IT" i="1">
                                    <a:solidFill>
                                      <a:srgbClr val="C00000"/>
                                    </a:solidFill>
                                    <a:latin typeface="Cambria Math" panose="02040503050406030204" pitchFamily="18" charset="0"/>
                                  </a:rPr>
                                </m:ctrlPr>
                              </m:sSubPr>
                              <m:e>
                                <m:r>
                                  <a:rPr lang="it-IT" i="1">
                                    <a:solidFill>
                                      <a:srgbClr val="C00000"/>
                                    </a:solidFill>
                                    <a:latin typeface="Cambria Math" panose="02040503050406030204" pitchFamily="18" charset="0"/>
                                  </a:rPr>
                                  <m:t>𝑎</m:t>
                                </m:r>
                              </m:e>
                              <m:sub>
                                <m:r>
                                  <a:rPr lang="it-IT" i="0">
                                    <a:solidFill>
                                      <a:srgbClr val="C00000"/>
                                    </a:solidFill>
                                    <a:latin typeface="Cambria Math" panose="02040503050406030204" pitchFamily="18" charset="0"/>
                                  </a:rPr>
                                  <m:t>2</m:t>
                                </m:r>
                              </m:sub>
                            </m:sSub>
                          </m:sub>
                        </m:sSub>
                      </m:oMath>
                    </m:oMathPara>
                  </a14:m>
                  <a:endParaRPr lang="it-IT" dirty="0">
                    <a:solidFill>
                      <a:srgbClr val="C00000"/>
                    </a:solidFill>
                  </a:endParaRPr>
                </a:p>
              </p:txBody>
            </p:sp>
          </mc:Choice>
          <mc:Fallback xmlns="">
            <p:sp>
              <p:nvSpPr>
                <p:cNvPr id="26" name="CasellaDiTesto 25"/>
                <p:cNvSpPr txBox="1">
                  <a:spLocks noRot="1" noChangeAspect="1" noMove="1" noResize="1" noEditPoints="1" noAdjustHandles="1" noChangeArrowheads="1" noChangeShapeType="1" noTextEdit="1"/>
                </p:cNvSpPr>
                <p:nvPr/>
              </p:nvSpPr>
              <p:spPr>
                <a:xfrm>
                  <a:off x="4883946" y="2646906"/>
                  <a:ext cx="352982" cy="340734"/>
                </a:xfrm>
                <a:prstGeom prst="rect">
                  <a:avLst/>
                </a:prstGeom>
                <a:blipFill>
                  <a:blip r:embed="rId12"/>
                  <a:stretch>
                    <a:fillRect l="-13793" t="-37500" r="-56897" b="-12500"/>
                  </a:stretch>
                </a:blipFill>
              </p:spPr>
              <p:txBody>
                <a:bodyPr/>
                <a:lstStyle/>
                <a:p>
                  <a:r>
                    <a:rPr lang="it-IT">
                      <a:noFill/>
                    </a:rPr>
                    <a:t> </a:t>
                  </a:r>
                </a:p>
              </p:txBody>
            </p:sp>
          </mc:Fallback>
        </mc:AlternateContent>
      </p:grpSp>
      <p:grpSp>
        <p:nvGrpSpPr>
          <p:cNvPr id="33" name="Gruppo 32"/>
          <p:cNvGrpSpPr/>
          <p:nvPr/>
        </p:nvGrpSpPr>
        <p:grpSpPr>
          <a:xfrm>
            <a:off x="9799469" y="79695"/>
            <a:ext cx="2202303" cy="1063186"/>
            <a:chOff x="9799469" y="79695"/>
            <a:chExt cx="2202303" cy="1063186"/>
          </a:xfrm>
        </p:grpSpPr>
        <p:sp>
          <p:nvSpPr>
            <p:cNvPr id="34" name="Rettangolo 33"/>
            <p:cNvSpPr/>
            <p:nvPr/>
          </p:nvSpPr>
          <p:spPr>
            <a:xfrm rot="2700000">
              <a:off x="10942428" y="617357"/>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5" name="Rettangolo 34"/>
            <p:cNvSpPr/>
            <p:nvPr/>
          </p:nvSpPr>
          <p:spPr>
            <a:xfrm rot="2700000">
              <a:off x="11234266" y="400077"/>
              <a:ext cx="540000" cy="54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6" name="Rettangolo 35"/>
            <p:cNvSpPr/>
            <p:nvPr/>
          </p:nvSpPr>
          <p:spPr>
            <a:xfrm rot="2700000">
              <a:off x="11821772" y="272025"/>
              <a:ext cx="180000" cy="18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7" name="Rettangolo 36"/>
            <p:cNvSpPr/>
            <p:nvPr/>
          </p:nvSpPr>
          <p:spPr>
            <a:xfrm rot="2700000">
              <a:off x="11668826" y="962881"/>
              <a:ext cx="180000" cy="180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8" name="Rettangolo 37"/>
            <p:cNvSpPr/>
            <p:nvPr/>
          </p:nvSpPr>
          <p:spPr>
            <a:xfrm rot="2700000">
              <a:off x="11105920" y="79695"/>
              <a:ext cx="288000" cy="288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9" name="Rettangolo 38"/>
            <p:cNvSpPr/>
            <p:nvPr/>
          </p:nvSpPr>
          <p:spPr>
            <a:xfrm rot="2700000">
              <a:off x="10026125" y="354735"/>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0" name="Rettangolo 39"/>
            <p:cNvSpPr/>
            <p:nvPr/>
          </p:nvSpPr>
          <p:spPr>
            <a:xfrm rot="2700000">
              <a:off x="10530871" y="332973"/>
              <a:ext cx="216000" cy="21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1" name="Rettangolo 40"/>
            <p:cNvSpPr/>
            <p:nvPr/>
          </p:nvSpPr>
          <p:spPr>
            <a:xfrm rot="2700000">
              <a:off x="10676045" y="427542"/>
              <a:ext cx="180000" cy="18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2" name="Rettangolo 41"/>
            <p:cNvSpPr/>
            <p:nvPr/>
          </p:nvSpPr>
          <p:spPr>
            <a:xfrm rot="2700000">
              <a:off x="9799469" y="225237"/>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3" name="Rettangolo 42"/>
            <p:cNvSpPr/>
            <p:nvPr/>
          </p:nvSpPr>
          <p:spPr>
            <a:xfrm rot="2700000">
              <a:off x="10894178" y="1015276"/>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grpSp>
    </p:spTree>
    <p:extLst>
      <p:ext uri="{BB962C8B-B14F-4D97-AF65-F5344CB8AC3E}">
        <p14:creationId xmlns:p14="http://schemas.microsoft.com/office/powerpoint/2010/main" val="1663802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dirty="0"/>
          </a:p>
        </p:txBody>
      </p:sp>
      <mc:AlternateContent xmlns:mc="http://schemas.openxmlformats.org/markup-compatibility/2006" xmlns:a14="http://schemas.microsoft.com/office/drawing/2010/main">
        <mc:Choice Requires="a14">
          <p:sp>
            <p:nvSpPr>
              <p:cNvPr id="3" name="CasellaDiTesto 2"/>
              <p:cNvSpPr txBox="1"/>
              <p:nvPr/>
            </p:nvSpPr>
            <p:spPr>
              <a:xfrm>
                <a:off x="1400479" y="637641"/>
                <a:ext cx="1789849" cy="5732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i="1" smtClean="0">
                          <a:solidFill>
                            <a:schemeClr val="bg1"/>
                          </a:solidFill>
                          <a:effectLst>
                            <a:outerShdw blurRad="38100" dist="38100" dir="2700000" algn="tl">
                              <a:srgbClr val="000000">
                                <a:alpha val="43137"/>
                              </a:srgbClr>
                            </a:outerShdw>
                          </a:effectLst>
                          <a:latin typeface="Cambria Math" panose="02040503050406030204" pitchFamily="18" charset="0"/>
                        </a:rPr>
                        <m:t>𝑎</m:t>
                      </m:r>
                      <m:r>
                        <a:rPr lang="it-IT" i="1" smtClean="0">
                          <a:solidFill>
                            <a:schemeClr val="bg1"/>
                          </a:solidFill>
                          <a:effectLst>
                            <a:outerShdw blurRad="38100" dist="38100" dir="2700000" algn="tl">
                              <a:srgbClr val="000000">
                                <a:alpha val="43137"/>
                              </a:srgbClr>
                            </a:outerShdw>
                          </a:effectLst>
                          <a:latin typeface="Cambria Math" panose="02040503050406030204" pitchFamily="18" charset="0"/>
                        </a:rPr>
                        <m:t>=</m:t>
                      </m:r>
                      <m:f>
                        <m:f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fPr>
                        <m:num>
                          <m:r>
                            <a:rPr lang="it-IT" i="1">
                              <a:solidFill>
                                <a:schemeClr val="bg1"/>
                              </a:solidFill>
                              <a:effectLst>
                                <a:outerShdw blurRad="38100" dist="38100" dir="2700000" algn="tl">
                                  <a:srgbClr val="000000">
                                    <a:alpha val="43137"/>
                                  </a:srgbClr>
                                </a:outerShdw>
                              </a:effectLst>
                              <a:latin typeface="Cambria Math" panose="02040503050406030204" pitchFamily="18" charset="0"/>
                            </a:rPr>
                            <m:t>𝐹</m:t>
                          </m:r>
                          <m:r>
                            <a:rPr lang="it-IT" i="1">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i="1">
                                  <a:solidFill>
                                    <a:schemeClr val="bg1"/>
                                  </a:solidFill>
                                  <a:effectLst>
                                    <a:outerShdw blurRad="38100" dist="38100" dir="2700000" algn="tl">
                                      <a:srgbClr val="000000">
                                        <a:alpha val="43137"/>
                                      </a:srgbClr>
                                    </a:outerShdw>
                                  </a:effectLst>
                                  <a:latin typeface="Cambria Math" panose="02040503050406030204" pitchFamily="18" charset="0"/>
                                </a:rPr>
                                <m:t>𝐹</m:t>
                              </m:r>
                            </m:e>
                            <m:sub>
                              <m:sSub>
                                <m:sSub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i="1">
                                      <a:solidFill>
                                        <a:schemeClr val="bg1"/>
                                      </a:solidFill>
                                      <a:effectLst>
                                        <a:outerShdw blurRad="38100" dist="38100" dir="2700000" algn="tl">
                                          <a:srgbClr val="000000">
                                            <a:alpha val="43137"/>
                                          </a:srgbClr>
                                        </a:outerShdw>
                                      </a:effectLst>
                                      <a:latin typeface="Cambria Math" panose="02040503050406030204" pitchFamily="18" charset="0"/>
                                    </a:rPr>
                                    <m:t>𝑎</m:t>
                                  </m:r>
                                </m:e>
                                <m:sub>
                                  <m:r>
                                    <a:rPr lang="it-IT" i="1">
                                      <a:solidFill>
                                        <a:schemeClr val="bg1"/>
                                      </a:solidFill>
                                      <a:effectLst>
                                        <a:outerShdw blurRad="38100" dist="38100" dir="2700000" algn="tl">
                                          <a:srgbClr val="000000">
                                            <a:alpha val="43137"/>
                                          </a:srgbClr>
                                        </a:outerShdw>
                                      </a:effectLst>
                                      <a:latin typeface="Cambria Math" panose="02040503050406030204" pitchFamily="18" charset="0"/>
                                    </a:rPr>
                                    <m:t>1</m:t>
                                  </m:r>
                                </m:sub>
                              </m:sSub>
                            </m:sub>
                          </m:sSub>
                          <m:r>
                            <a:rPr lang="it-IT" i="1">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i="1">
                                  <a:solidFill>
                                    <a:schemeClr val="bg1"/>
                                  </a:solidFill>
                                  <a:effectLst>
                                    <a:outerShdw blurRad="38100" dist="38100" dir="2700000" algn="tl">
                                      <a:srgbClr val="000000">
                                        <a:alpha val="43137"/>
                                      </a:srgbClr>
                                    </a:outerShdw>
                                  </a:effectLst>
                                  <a:latin typeface="Cambria Math" panose="02040503050406030204" pitchFamily="18" charset="0"/>
                                </a:rPr>
                                <m:t>𝐹</m:t>
                              </m:r>
                            </m:e>
                            <m:sub>
                              <m:sSub>
                                <m:sSub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i="1">
                                      <a:solidFill>
                                        <a:schemeClr val="bg1"/>
                                      </a:solidFill>
                                      <a:effectLst>
                                        <a:outerShdw blurRad="38100" dist="38100" dir="2700000" algn="tl">
                                          <a:srgbClr val="000000">
                                            <a:alpha val="43137"/>
                                          </a:srgbClr>
                                        </a:outerShdw>
                                      </a:effectLst>
                                      <a:latin typeface="Cambria Math" panose="02040503050406030204" pitchFamily="18" charset="0"/>
                                    </a:rPr>
                                    <m:t>𝑎</m:t>
                                  </m:r>
                                </m:e>
                                <m:sub>
                                  <m:r>
                                    <a:rPr lang="it-IT" i="1">
                                      <a:solidFill>
                                        <a:schemeClr val="bg1"/>
                                      </a:solidFill>
                                      <a:effectLst>
                                        <a:outerShdw blurRad="38100" dist="38100" dir="2700000" algn="tl">
                                          <a:srgbClr val="000000">
                                            <a:alpha val="43137"/>
                                          </a:srgbClr>
                                        </a:outerShdw>
                                      </a:effectLst>
                                      <a:latin typeface="Cambria Math" panose="02040503050406030204" pitchFamily="18" charset="0"/>
                                    </a:rPr>
                                    <m:t>2</m:t>
                                  </m:r>
                                </m:sub>
                              </m:sSub>
                            </m:sub>
                          </m:sSub>
                        </m:num>
                        <m:den>
                          <m:sSub>
                            <m:sSub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i="1">
                                  <a:solidFill>
                                    <a:schemeClr val="bg1"/>
                                  </a:solidFill>
                                  <a:effectLst>
                                    <a:outerShdw blurRad="38100" dist="38100" dir="2700000" algn="tl">
                                      <a:srgbClr val="000000">
                                        <a:alpha val="43137"/>
                                      </a:srgbClr>
                                    </a:outerShdw>
                                  </a:effectLst>
                                  <a:latin typeface="Cambria Math" panose="02040503050406030204" pitchFamily="18" charset="0"/>
                                </a:rPr>
                                <m:t>𝑚</m:t>
                              </m:r>
                            </m:e>
                            <m:sub>
                              <m:r>
                                <a:rPr lang="it-IT" i="1">
                                  <a:solidFill>
                                    <a:schemeClr val="bg1"/>
                                  </a:solidFill>
                                  <a:effectLst>
                                    <a:outerShdw blurRad="38100" dist="38100" dir="2700000" algn="tl">
                                      <a:srgbClr val="000000">
                                        <a:alpha val="43137"/>
                                      </a:srgbClr>
                                    </a:outerShdw>
                                  </a:effectLst>
                                  <a:latin typeface="Cambria Math" panose="02040503050406030204" pitchFamily="18" charset="0"/>
                                </a:rPr>
                                <m:t>1</m:t>
                              </m:r>
                            </m:sub>
                          </m:sSub>
                          <m:r>
                            <a:rPr lang="it-IT" i="1">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i="1">
                                  <a:solidFill>
                                    <a:schemeClr val="bg1"/>
                                  </a:solidFill>
                                  <a:effectLst>
                                    <a:outerShdw blurRad="38100" dist="38100" dir="2700000" algn="tl">
                                      <a:srgbClr val="000000">
                                        <a:alpha val="43137"/>
                                      </a:srgbClr>
                                    </a:outerShdw>
                                  </a:effectLst>
                                  <a:latin typeface="Cambria Math" panose="02040503050406030204" pitchFamily="18" charset="0"/>
                                </a:rPr>
                                <m:t>𝑚</m:t>
                              </m:r>
                            </m:e>
                            <m:sub>
                              <m:r>
                                <a:rPr lang="it-IT" i="1">
                                  <a:solidFill>
                                    <a:schemeClr val="bg1"/>
                                  </a:solidFill>
                                  <a:effectLst>
                                    <a:outerShdw blurRad="38100" dist="38100" dir="2700000" algn="tl">
                                      <a:srgbClr val="000000">
                                        <a:alpha val="43137"/>
                                      </a:srgbClr>
                                    </a:outerShdw>
                                  </a:effectLst>
                                  <a:latin typeface="Cambria Math" panose="02040503050406030204" pitchFamily="18" charset="0"/>
                                </a:rPr>
                                <m:t>2</m:t>
                              </m:r>
                            </m:sub>
                          </m:sSub>
                        </m:den>
                      </m:f>
                    </m:oMath>
                  </m:oMathPara>
                </a14:m>
                <a:endParaRPr lang="it-IT" dirty="0">
                  <a:solidFill>
                    <a:schemeClr val="bg1"/>
                  </a:solidFill>
                  <a:effectLst>
                    <a:outerShdw blurRad="38100" dist="38100" dir="2700000" algn="tl">
                      <a:srgbClr val="000000">
                        <a:alpha val="43137"/>
                      </a:srgbClr>
                    </a:outerShdw>
                  </a:effectLst>
                </a:endParaRPr>
              </a:p>
            </p:txBody>
          </p:sp>
        </mc:Choice>
        <mc:Fallback xmlns="">
          <p:sp>
            <p:nvSpPr>
              <p:cNvPr id="3" name="CasellaDiTesto 2"/>
              <p:cNvSpPr txBox="1">
                <a:spLocks noRot="1" noChangeAspect="1" noMove="1" noResize="1" noEditPoints="1" noAdjustHandles="1" noChangeArrowheads="1" noChangeShapeType="1" noTextEdit="1"/>
              </p:cNvSpPr>
              <p:nvPr/>
            </p:nvSpPr>
            <p:spPr>
              <a:xfrm>
                <a:off x="1400479" y="637641"/>
                <a:ext cx="1789849" cy="573298"/>
              </a:xfrm>
              <a:prstGeom prst="rect">
                <a:avLst/>
              </a:prstGeom>
              <a:blipFill>
                <a:blip r:embed="rId2"/>
                <a:stretch>
                  <a:fillRect r="-683" b="-744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 name="Rettangolo 4"/>
              <p:cNvSpPr/>
              <p:nvPr/>
            </p:nvSpPr>
            <p:spPr>
              <a:xfrm>
                <a:off x="249875" y="768431"/>
                <a:ext cx="11298698" cy="3539430"/>
              </a:xfrm>
              <a:prstGeom prst="rect">
                <a:avLst/>
              </a:prstGeom>
            </p:spPr>
            <p:txBody>
              <a:bodyPr wrap="square">
                <a:spAutoFit/>
              </a:bodyPr>
              <a:lstStyle/>
              <a:p>
                <a:pPr lvl="0" eaLnBrk="0" fontAlgn="base" hangingPunct="0">
                  <a:spcBef>
                    <a:spcPct val="0"/>
                  </a:spcBef>
                  <a:spcAft>
                    <a:spcPct val="0"/>
                  </a:spcAft>
                </a:pP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La formula:</a:t>
                </a:r>
              </a:p>
              <a:p>
                <a:pPr lvl="0" eaLnBrk="0" fontAlgn="base" hangingPunct="0">
                  <a:spcBef>
                    <a:spcPct val="0"/>
                  </a:spcBef>
                  <a:spcAft>
                    <a:spcPct val="0"/>
                  </a:spcAft>
                </a:pPr>
                <a:endPar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pPr lvl="0" eaLnBrk="0" fontAlgn="base" hangingPunct="0">
                  <a:spcBef>
                    <a:spcPct val="0"/>
                  </a:spcBef>
                  <a:spcAft>
                    <a:spcPct val="0"/>
                  </a:spcAft>
                </a:pP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è esprimibile anche in altri modi che però, porteranno comunque al medesimo risultato .</a:t>
                </a:r>
              </a:p>
              <a:p>
                <a:pPr lvl="0" eaLnBrk="0" fontAlgn="base" hangingPunct="0">
                  <a:spcBef>
                    <a:spcPct val="0"/>
                  </a:spcBef>
                  <a:spcAft>
                    <a:spcPct val="0"/>
                  </a:spcAft>
                </a:pPr>
                <a:endPar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pPr lvl="0" eaLnBrk="0" fontAlgn="base" hangingPunct="0">
                  <a:spcBef>
                    <a:spcPct val="0"/>
                  </a:spcBef>
                  <a:spcAft>
                    <a:spcPct val="0"/>
                  </a:spcAft>
                </a:pP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Nel caso in cui questo sistema di corpi si trovi in un piano orizzontale, possiamo riscrivere la formula, avendo però come dati noti il peso dei corpi, la forza </a:t>
                </a:r>
                <a14:m>
                  <m:oMath xmlns:m="http://schemas.openxmlformats.org/officeDocument/2006/math">
                    <m:r>
                      <a:rPr lang="it-IT" sz="1600" i="1" dirty="0">
                        <a:solidFill>
                          <a:schemeClr val="bg1"/>
                        </a:solidFill>
                        <a:effectLst>
                          <a:outerShdw blurRad="38100" dist="38100" dir="2700000" algn="tl">
                            <a:srgbClr val="000000">
                              <a:alpha val="43137"/>
                            </a:srgbClr>
                          </a:outerShdw>
                        </a:effectLst>
                        <a:latin typeface="Cambria Math" panose="02040503050406030204" pitchFamily="18" charset="0"/>
                      </a:rPr>
                      <m:t>𝐹</m:t>
                    </m:r>
                  </m:oMath>
                </a14:m>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 e il coefficiente di attrito dinamico </a:t>
                </a:r>
                <a14:m>
                  <m:oMath xmlns:m="http://schemas.openxmlformats.org/officeDocument/2006/math">
                    <m:sSub>
                      <m:sSubPr>
                        <m:ctrlPr>
                          <a:rPr lang="it-IT" sz="160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sz="1600" i="1">
                            <a:solidFill>
                              <a:schemeClr val="bg1"/>
                            </a:solidFill>
                            <a:effectLst>
                              <a:outerShdw blurRad="38100" dist="38100" dir="2700000" algn="tl">
                                <a:srgbClr val="000000">
                                  <a:alpha val="43137"/>
                                </a:srgbClr>
                              </a:outerShdw>
                            </a:effectLst>
                            <a:latin typeface="Cambria Math" panose="02040503050406030204" pitchFamily="18" charset="0"/>
                          </a:rPr>
                          <m:t>𝜇</m:t>
                        </m:r>
                      </m:e>
                      <m:sub>
                        <m:r>
                          <a:rPr lang="it-IT" sz="1600" i="1">
                            <a:solidFill>
                              <a:schemeClr val="bg1"/>
                            </a:solidFill>
                            <a:effectLst>
                              <a:outerShdw blurRad="38100" dist="38100" dir="2700000" algn="tl">
                                <a:srgbClr val="000000">
                                  <a:alpha val="43137"/>
                                </a:srgbClr>
                              </a:outerShdw>
                            </a:effectLst>
                            <a:latin typeface="Cambria Math" panose="02040503050406030204" pitchFamily="18" charset="0"/>
                          </a:rPr>
                          <m:t>𝑑</m:t>
                        </m:r>
                      </m:sub>
                    </m:sSub>
                  </m:oMath>
                </a14:m>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p>
              <a:p>
                <a:pPr lvl="0" eaLnBrk="0" fontAlgn="base" hangingPunct="0">
                  <a:spcBef>
                    <a:spcPct val="0"/>
                  </a:spcBef>
                  <a:spcAft>
                    <a:spcPct val="0"/>
                  </a:spcAft>
                </a:pPr>
                <a:endParaRPr lang="it-IT" sz="1600" dirty="0">
                  <a:solidFill>
                    <a:schemeClr val="bg1"/>
                  </a:solidFill>
                  <a:effectLst>
                    <a:outerShdw blurRad="38100" dist="38100" dir="2700000" algn="tl">
                      <a:srgbClr val="000000">
                        <a:alpha val="43137"/>
                      </a:srgbClr>
                    </a:outerShdw>
                  </a:effectLst>
                  <a:latin typeface="Arial Narrow" panose="020B0606020202030204" pitchFamily="34" charset="0"/>
                </a:endParaRPr>
              </a:p>
              <a:p>
                <a:pPr lvl="0" eaLnBrk="0" fontAlgn="base" hangingPunct="0">
                  <a:spcBef>
                    <a:spcPct val="0"/>
                  </a:spcBef>
                  <a:spcAft>
                    <a:spcPct val="0"/>
                  </a:spcAft>
                </a:pP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Sappiamo che                                             e che </a:t>
                </a:r>
              </a:p>
              <a:p>
                <a:pPr lvl="0" eaLnBrk="0" fontAlgn="base" hangingPunct="0">
                  <a:spcBef>
                    <a:spcPct val="0"/>
                  </a:spcBef>
                  <a:spcAft>
                    <a:spcPct val="0"/>
                  </a:spcAft>
                </a:pPr>
                <a:endPar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pPr lvl="0" eaLnBrk="0" fontAlgn="base" hangingPunct="0">
                  <a:spcBef>
                    <a:spcPct val="0"/>
                  </a:spcBef>
                  <a:spcAft>
                    <a:spcPct val="0"/>
                  </a:spcAft>
                </a:pPr>
                <a:endPar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pPr lvl="0" eaLnBrk="0" fontAlgn="base" hangingPunct="0">
                  <a:spcBef>
                    <a:spcPct val="0"/>
                  </a:spcBef>
                  <a:spcAft>
                    <a:spcPct val="0"/>
                  </a:spcAft>
                </a:pPr>
                <a:endParaRPr lang="it-IT" sz="1600" dirty="0">
                  <a:solidFill>
                    <a:schemeClr val="bg1"/>
                  </a:solidFill>
                  <a:effectLst>
                    <a:outerShdw blurRad="38100" dist="38100" dir="2700000" algn="tl">
                      <a:srgbClr val="000000">
                        <a:alpha val="43137"/>
                      </a:srgbClr>
                    </a:outerShdw>
                  </a:effectLst>
                  <a:latin typeface="Arial Narrow" panose="020B0606020202030204" pitchFamily="34" charset="0"/>
                </a:endParaRPr>
              </a:p>
              <a:p>
                <a:pPr lvl="0" eaLnBrk="0" fontAlgn="base" hangingPunct="0">
                  <a:spcBef>
                    <a:spcPct val="0"/>
                  </a:spcBef>
                  <a:spcAft>
                    <a:spcPct val="0"/>
                  </a:spcAft>
                </a:pP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Perciò </a:t>
                </a:r>
              </a:p>
              <a:p>
                <a:pPr lvl="0" eaLnBrk="0" fontAlgn="base" hangingPunct="0">
                  <a:spcBef>
                    <a:spcPct val="0"/>
                  </a:spcBef>
                  <a:spcAft>
                    <a:spcPct val="0"/>
                  </a:spcAft>
                </a:pPr>
                <a:endPar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pPr lvl="0" eaLnBrk="0" fontAlgn="base" hangingPunct="0">
                  <a:spcBef>
                    <a:spcPct val="0"/>
                  </a:spcBef>
                  <a:spcAft>
                    <a:spcPct val="0"/>
                  </a:spcAft>
                </a:pPr>
                <a:endParaRPr lang="it-IT" sz="16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mc:Choice>
        <mc:Fallback xmlns="">
          <p:sp>
            <p:nvSpPr>
              <p:cNvPr id="5" name="Rettangolo 4"/>
              <p:cNvSpPr>
                <a:spLocks noRot="1" noChangeAspect="1" noMove="1" noResize="1" noEditPoints="1" noAdjustHandles="1" noChangeArrowheads="1" noChangeShapeType="1" noTextEdit="1"/>
              </p:cNvSpPr>
              <p:nvPr/>
            </p:nvSpPr>
            <p:spPr>
              <a:xfrm>
                <a:off x="249875" y="768431"/>
                <a:ext cx="11298698" cy="3539430"/>
              </a:xfrm>
              <a:prstGeom prst="rect">
                <a:avLst/>
              </a:prstGeom>
              <a:blipFill>
                <a:blip r:embed="rId3"/>
                <a:stretch>
                  <a:fillRect l="-324" t="-516"/>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 name="CasellaDiTesto 5"/>
              <p:cNvSpPr txBox="1"/>
              <p:nvPr/>
            </p:nvSpPr>
            <p:spPr>
              <a:xfrm>
                <a:off x="1623263" y="2455943"/>
                <a:ext cx="1344279" cy="3007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0" i="1">
                              <a:solidFill>
                                <a:schemeClr val="bg1"/>
                              </a:solidFill>
                              <a:effectLst>
                                <a:outerShdw blurRad="38100" dist="38100" dir="2700000" algn="tl">
                                  <a:srgbClr val="000000">
                                    <a:alpha val="43137"/>
                                  </a:srgbClr>
                                </a:outerShdw>
                              </a:effectLst>
                              <a:latin typeface="Cambria Math" panose="02040503050406030204" pitchFamily="18" charset="0"/>
                            </a:rPr>
                            <m:t>𝐹</m:t>
                          </m:r>
                        </m:e>
                        <m:sub>
                          <m:sSub>
                            <m:sSub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0" i="1">
                                  <a:solidFill>
                                    <a:schemeClr val="bg1"/>
                                  </a:solidFill>
                                  <a:effectLst>
                                    <a:outerShdw blurRad="38100" dist="38100" dir="2700000" algn="tl">
                                      <a:srgbClr val="000000">
                                        <a:alpha val="43137"/>
                                      </a:srgbClr>
                                    </a:outerShdw>
                                  </a:effectLst>
                                  <a:latin typeface="Cambria Math" panose="02040503050406030204" pitchFamily="18" charset="0"/>
                                </a:rPr>
                                <m:t>𝑎</m:t>
                              </m:r>
                            </m:e>
                            <m:sub>
                              <m:r>
                                <a:rPr lang="it-IT" b="0" i="1">
                                  <a:solidFill>
                                    <a:schemeClr val="bg1"/>
                                  </a:solidFill>
                                  <a:effectLst>
                                    <a:outerShdw blurRad="38100" dist="38100" dir="2700000" algn="tl">
                                      <a:srgbClr val="000000">
                                        <a:alpha val="43137"/>
                                      </a:srgbClr>
                                    </a:outerShdw>
                                  </a:effectLst>
                                  <a:latin typeface="Cambria Math" panose="02040503050406030204" pitchFamily="18" charset="0"/>
                                </a:rPr>
                                <m:t>1</m:t>
                              </m:r>
                            </m:sub>
                          </m:sSub>
                        </m:sub>
                      </m:sSub>
                      <m:r>
                        <a:rPr lang="it-IT" b="0" i="1">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0" i="1">
                              <a:solidFill>
                                <a:schemeClr val="bg1"/>
                              </a:solidFill>
                              <a:effectLst>
                                <a:outerShdw blurRad="38100" dist="38100" dir="2700000" algn="tl">
                                  <a:srgbClr val="000000">
                                    <a:alpha val="43137"/>
                                  </a:srgbClr>
                                </a:outerShdw>
                              </a:effectLst>
                              <a:latin typeface="Cambria Math" panose="02040503050406030204" pitchFamily="18" charset="0"/>
                            </a:rPr>
                            <m:t>𝑚</m:t>
                          </m:r>
                        </m:e>
                        <m:sub>
                          <m:r>
                            <a:rPr lang="it-IT" b="0" i="1">
                              <a:solidFill>
                                <a:schemeClr val="bg1"/>
                              </a:solidFill>
                              <a:effectLst>
                                <a:outerShdw blurRad="38100" dist="38100" dir="2700000" algn="tl">
                                  <a:srgbClr val="000000">
                                    <a:alpha val="43137"/>
                                  </a:srgbClr>
                                </a:outerShdw>
                              </a:effectLst>
                              <a:latin typeface="Cambria Math" panose="02040503050406030204" pitchFamily="18" charset="0"/>
                            </a:rPr>
                            <m:t>1</m:t>
                          </m:r>
                        </m:sub>
                      </m:sSub>
                      <m:r>
                        <a:rPr lang="it-IT" b="0" i="1">
                          <a:solidFill>
                            <a:schemeClr val="bg1"/>
                          </a:solidFill>
                          <a:effectLst>
                            <a:outerShdw blurRad="38100" dist="38100" dir="2700000" algn="tl">
                              <a:srgbClr val="000000">
                                <a:alpha val="43137"/>
                              </a:srgbClr>
                            </a:outerShdw>
                          </a:effectLst>
                          <a:latin typeface="Cambria Math" panose="02040503050406030204" pitchFamily="18" charset="0"/>
                        </a:rPr>
                        <m:t>𝑔</m:t>
                      </m:r>
                      <m:sSub>
                        <m:sSub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0" i="1">
                              <a:solidFill>
                                <a:schemeClr val="bg1"/>
                              </a:solidFill>
                              <a:effectLst>
                                <a:outerShdw blurRad="38100" dist="38100" dir="2700000" algn="tl">
                                  <a:srgbClr val="000000">
                                    <a:alpha val="43137"/>
                                  </a:srgbClr>
                                </a:outerShdw>
                              </a:effectLst>
                              <a:latin typeface="Cambria Math" panose="02040503050406030204" pitchFamily="18" charset="0"/>
                            </a:rPr>
                            <m:t>𝜇</m:t>
                          </m:r>
                        </m:e>
                        <m:sub>
                          <m:r>
                            <a:rPr lang="it-IT" b="0" i="1" smtClean="0">
                              <a:solidFill>
                                <a:schemeClr val="bg1"/>
                              </a:solidFill>
                              <a:effectLst>
                                <a:outerShdw blurRad="38100" dist="38100" dir="2700000" algn="tl">
                                  <a:srgbClr val="000000">
                                    <a:alpha val="43137"/>
                                  </a:srgbClr>
                                </a:outerShdw>
                              </a:effectLst>
                              <a:latin typeface="Cambria Math" panose="02040503050406030204" pitchFamily="18" charset="0"/>
                            </a:rPr>
                            <m:t>𝑑</m:t>
                          </m:r>
                        </m:sub>
                      </m:sSub>
                    </m:oMath>
                  </m:oMathPara>
                </a14:m>
                <a:endParaRPr lang="it-IT" i="1" dirty="0">
                  <a:solidFill>
                    <a:schemeClr val="bg1"/>
                  </a:solidFill>
                  <a:effectLst>
                    <a:outerShdw blurRad="38100" dist="38100" dir="2700000" algn="tl">
                      <a:srgbClr val="000000">
                        <a:alpha val="43137"/>
                      </a:srgbClr>
                    </a:outerShdw>
                  </a:effectLst>
                </a:endParaRPr>
              </a:p>
            </p:txBody>
          </p:sp>
        </mc:Choice>
        <mc:Fallback xmlns="">
          <p:sp>
            <p:nvSpPr>
              <p:cNvPr id="6" name="CasellaDiTesto 5"/>
              <p:cNvSpPr txBox="1">
                <a:spLocks noRot="1" noChangeAspect="1" noMove="1" noResize="1" noEditPoints="1" noAdjustHandles="1" noChangeArrowheads="1" noChangeShapeType="1" noTextEdit="1"/>
              </p:cNvSpPr>
              <p:nvPr/>
            </p:nvSpPr>
            <p:spPr>
              <a:xfrm>
                <a:off x="1623263" y="2455943"/>
                <a:ext cx="1344279" cy="300788"/>
              </a:xfrm>
              <a:prstGeom prst="rect">
                <a:avLst/>
              </a:prstGeom>
              <a:blipFill>
                <a:blip r:embed="rId4"/>
                <a:stretch>
                  <a:fillRect l="-4072" r="-3620" b="-2653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 name="CasellaDiTesto 6"/>
              <p:cNvSpPr txBox="1"/>
              <p:nvPr/>
            </p:nvSpPr>
            <p:spPr>
              <a:xfrm>
                <a:off x="4448475" y="2455943"/>
                <a:ext cx="1349600" cy="3007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0" i="1">
                              <a:solidFill>
                                <a:schemeClr val="bg1"/>
                              </a:solidFill>
                              <a:effectLst>
                                <a:outerShdw blurRad="38100" dist="38100" dir="2700000" algn="tl">
                                  <a:srgbClr val="000000">
                                    <a:alpha val="43137"/>
                                  </a:srgbClr>
                                </a:outerShdw>
                              </a:effectLst>
                              <a:latin typeface="Cambria Math" panose="02040503050406030204" pitchFamily="18" charset="0"/>
                            </a:rPr>
                            <m:t>𝐹</m:t>
                          </m:r>
                        </m:e>
                        <m:sub>
                          <m:sSub>
                            <m:sSub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0" i="1">
                                  <a:solidFill>
                                    <a:schemeClr val="bg1"/>
                                  </a:solidFill>
                                  <a:effectLst>
                                    <a:outerShdw blurRad="38100" dist="38100" dir="2700000" algn="tl">
                                      <a:srgbClr val="000000">
                                        <a:alpha val="43137"/>
                                      </a:srgbClr>
                                    </a:outerShdw>
                                  </a:effectLst>
                                  <a:latin typeface="Cambria Math" panose="02040503050406030204" pitchFamily="18" charset="0"/>
                                </a:rPr>
                                <m:t>𝑎</m:t>
                              </m:r>
                            </m:e>
                            <m:sub>
                              <m:r>
                                <a:rPr lang="it-IT" b="0" i="1" smtClean="0">
                                  <a:solidFill>
                                    <a:schemeClr val="bg1"/>
                                  </a:solidFill>
                                  <a:effectLst>
                                    <a:outerShdw blurRad="38100" dist="38100" dir="2700000" algn="tl">
                                      <a:srgbClr val="000000">
                                        <a:alpha val="43137"/>
                                      </a:srgbClr>
                                    </a:outerShdw>
                                  </a:effectLst>
                                  <a:latin typeface="Cambria Math" panose="02040503050406030204" pitchFamily="18" charset="0"/>
                                </a:rPr>
                                <m:t>2</m:t>
                              </m:r>
                            </m:sub>
                          </m:sSub>
                        </m:sub>
                      </m:sSub>
                      <m:r>
                        <a:rPr lang="it-IT" b="0" i="1">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0" i="1">
                              <a:solidFill>
                                <a:schemeClr val="bg1"/>
                              </a:solidFill>
                              <a:effectLst>
                                <a:outerShdw blurRad="38100" dist="38100" dir="2700000" algn="tl">
                                  <a:srgbClr val="000000">
                                    <a:alpha val="43137"/>
                                  </a:srgbClr>
                                </a:outerShdw>
                              </a:effectLst>
                              <a:latin typeface="Cambria Math" panose="02040503050406030204" pitchFamily="18" charset="0"/>
                            </a:rPr>
                            <m:t>𝑚</m:t>
                          </m:r>
                        </m:e>
                        <m:sub>
                          <m:r>
                            <a:rPr lang="it-IT" b="0" i="1" smtClean="0">
                              <a:solidFill>
                                <a:schemeClr val="bg1"/>
                              </a:solidFill>
                              <a:effectLst>
                                <a:outerShdw blurRad="38100" dist="38100" dir="2700000" algn="tl">
                                  <a:srgbClr val="000000">
                                    <a:alpha val="43137"/>
                                  </a:srgbClr>
                                </a:outerShdw>
                              </a:effectLst>
                              <a:latin typeface="Cambria Math" panose="02040503050406030204" pitchFamily="18" charset="0"/>
                            </a:rPr>
                            <m:t>2</m:t>
                          </m:r>
                        </m:sub>
                      </m:sSub>
                      <m:r>
                        <a:rPr lang="it-IT" b="0" i="1">
                          <a:solidFill>
                            <a:schemeClr val="bg1"/>
                          </a:solidFill>
                          <a:effectLst>
                            <a:outerShdw blurRad="38100" dist="38100" dir="2700000" algn="tl">
                              <a:srgbClr val="000000">
                                <a:alpha val="43137"/>
                              </a:srgbClr>
                            </a:outerShdw>
                          </a:effectLst>
                          <a:latin typeface="Cambria Math" panose="02040503050406030204" pitchFamily="18" charset="0"/>
                        </a:rPr>
                        <m:t>𝑔</m:t>
                      </m:r>
                      <m:sSub>
                        <m:sSub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0" i="1">
                              <a:solidFill>
                                <a:schemeClr val="bg1"/>
                              </a:solidFill>
                              <a:effectLst>
                                <a:outerShdw blurRad="38100" dist="38100" dir="2700000" algn="tl">
                                  <a:srgbClr val="000000">
                                    <a:alpha val="43137"/>
                                  </a:srgbClr>
                                </a:outerShdw>
                              </a:effectLst>
                              <a:latin typeface="Cambria Math" panose="02040503050406030204" pitchFamily="18" charset="0"/>
                            </a:rPr>
                            <m:t>𝜇</m:t>
                          </m:r>
                        </m:e>
                        <m:sub>
                          <m:r>
                            <a:rPr lang="it-IT" b="0" i="1" smtClean="0">
                              <a:solidFill>
                                <a:schemeClr val="bg1"/>
                              </a:solidFill>
                              <a:effectLst>
                                <a:outerShdw blurRad="38100" dist="38100" dir="2700000" algn="tl">
                                  <a:srgbClr val="000000">
                                    <a:alpha val="43137"/>
                                  </a:srgbClr>
                                </a:outerShdw>
                              </a:effectLst>
                              <a:latin typeface="Cambria Math" panose="02040503050406030204" pitchFamily="18" charset="0"/>
                            </a:rPr>
                            <m:t>𝑑</m:t>
                          </m:r>
                        </m:sub>
                      </m:sSub>
                    </m:oMath>
                  </m:oMathPara>
                </a14:m>
                <a:endParaRPr lang="it-IT" i="1" dirty="0">
                  <a:solidFill>
                    <a:schemeClr val="bg1"/>
                  </a:solidFill>
                  <a:effectLst>
                    <a:outerShdw blurRad="38100" dist="38100" dir="2700000" algn="tl">
                      <a:srgbClr val="000000">
                        <a:alpha val="43137"/>
                      </a:srgbClr>
                    </a:outerShdw>
                  </a:effectLst>
                </a:endParaRPr>
              </a:p>
            </p:txBody>
          </p:sp>
        </mc:Choice>
        <mc:Fallback xmlns="">
          <p:sp>
            <p:nvSpPr>
              <p:cNvPr id="7" name="CasellaDiTesto 6"/>
              <p:cNvSpPr txBox="1">
                <a:spLocks noRot="1" noChangeAspect="1" noMove="1" noResize="1" noEditPoints="1" noAdjustHandles="1" noChangeArrowheads="1" noChangeShapeType="1" noTextEdit="1"/>
              </p:cNvSpPr>
              <p:nvPr/>
            </p:nvSpPr>
            <p:spPr>
              <a:xfrm>
                <a:off x="4448475" y="2455943"/>
                <a:ext cx="1349600" cy="300788"/>
              </a:xfrm>
              <a:prstGeom prst="rect">
                <a:avLst/>
              </a:prstGeom>
              <a:blipFill>
                <a:blip r:embed="rId5"/>
                <a:stretch>
                  <a:fillRect l="-4525" r="-3620" b="-2653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8" name="CasellaDiTesto 7"/>
              <p:cNvSpPr txBox="1"/>
              <p:nvPr/>
            </p:nvSpPr>
            <p:spPr>
              <a:xfrm>
                <a:off x="1568387" y="3346198"/>
                <a:ext cx="2627771" cy="563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i="1" smtClean="0">
                          <a:solidFill>
                            <a:schemeClr val="bg1"/>
                          </a:solidFill>
                          <a:effectLst>
                            <a:outerShdw blurRad="38100" dist="38100" dir="2700000" algn="tl">
                              <a:srgbClr val="000000">
                                <a:alpha val="43137"/>
                              </a:srgbClr>
                            </a:outerShdw>
                          </a:effectLst>
                          <a:latin typeface="Cambria Math" panose="02040503050406030204" pitchFamily="18" charset="0"/>
                        </a:rPr>
                        <m:t>𝑎</m:t>
                      </m:r>
                      <m:r>
                        <a:rPr lang="it-IT" i="1" smtClean="0">
                          <a:solidFill>
                            <a:schemeClr val="bg1"/>
                          </a:solidFill>
                          <a:effectLst>
                            <a:outerShdw blurRad="38100" dist="38100" dir="2700000" algn="tl">
                              <a:srgbClr val="000000">
                                <a:alpha val="43137"/>
                              </a:srgbClr>
                            </a:outerShdw>
                          </a:effectLst>
                          <a:latin typeface="Cambria Math" panose="02040503050406030204" pitchFamily="18" charset="0"/>
                        </a:rPr>
                        <m:t>=</m:t>
                      </m:r>
                      <m:f>
                        <m:f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fPr>
                        <m:num>
                          <m:r>
                            <a:rPr lang="it-IT" i="1">
                              <a:solidFill>
                                <a:schemeClr val="bg1"/>
                              </a:solidFill>
                              <a:effectLst>
                                <a:outerShdw blurRad="38100" dist="38100" dir="2700000" algn="tl">
                                  <a:srgbClr val="000000">
                                    <a:alpha val="43137"/>
                                  </a:srgbClr>
                                </a:outerShdw>
                              </a:effectLst>
                              <a:latin typeface="Cambria Math" panose="02040503050406030204" pitchFamily="18" charset="0"/>
                            </a:rPr>
                            <m:t>𝐹</m:t>
                          </m:r>
                          <m:r>
                            <a:rPr lang="it-IT" i="1">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i="1">
                                  <a:solidFill>
                                    <a:schemeClr val="bg1"/>
                                  </a:solidFill>
                                  <a:effectLst>
                                    <a:outerShdw blurRad="38100" dist="38100" dir="2700000" algn="tl">
                                      <a:srgbClr val="000000">
                                        <a:alpha val="43137"/>
                                      </a:srgbClr>
                                    </a:outerShdw>
                                  </a:effectLst>
                                  <a:latin typeface="Cambria Math" panose="02040503050406030204" pitchFamily="18" charset="0"/>
                                </a:rPr>
                                <m:t>𝑚</m:t>
                              </m:r>
                            </m:e>
                            <m:sub>
                              <m:r>
                                <a:rPr lang="it-IT" i="1">
                                  <a:solidFill>
                                    <a:schemeClr val="bg1"/>
                                  </a:solidFill>
                                  <a:effectLst>
                                    <a:outerShdw blurRad="38100" dist="38100" dir="2700000" algn="tl">
                                      <a:srgbClr val="000000">
                                        <a:alpha val="43137"/>
                                      </a:srgbClr>
                                    </a:outerShdw>
                                  </a:effectLst>
                                  <a:latin typeface="Cambria Math" panose="02040503050406030204" pitchFamily="18" charset="0"/>
                                </a:rPr>
                                <m:t>1</m:t>
                              </m:r>
                            </m:sub>
                          </m:sSub>
                          <m:r>
                            <a:rPr lang="it-IT" i="1">
                              <a:solidFill>
                                <a:schemeClr val="bg1"/>
                              </a:solidFill>
                              <a:effectLst>
                                <a:outerShdw blurRad="38100" dist="38100" dir="2700000" algn="tl">
                                  <a:srgbClr val="000000">
                                    <a:alpha val="43137"/>
                                  </a:srgbClr>
                                </a:outerShdw>
                              </a:effectLst>
                              <a:latin typeface="Cambria Math" panose="02040503050406030204" pitchFamily="18" charset="0"/>
                            </a:rPr>
                            <m:t>𝑔</m:t>
                          </m:r>
                          <m:sSub>
                            <m:sSub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i="1">
                                  <a:solidFill>
                                    <a:schemeClr val="bg1"/>
                                  </a:solidFill>
                                  <a:effectLst>
                                    <a:outerShdw blurRad="38100" dist="38100" dir="2700000" algn="tl">
                                      <a:srgbClr val="000000">
                                        <a:alpha val="43137"/>
                                      </a:srgbClr>
                                    </a:outerShdw>
                                  </a:effectLst>
                                  <a:latin typeface="Cambria Math" panose="02040503050406030204" pitchFamily="18" charset="0"/>
                                </a:rPr>
                                <m:t>𝜇</m:t>
                              </m:r>
                            </m:e>
                            <m:sub>
                              <m:r>
                                <a:rPr lang="it-IT" i="1">
                                  <a:solidFill>
                                    <a:schemeClr val="bg1"/>
                                  </a:solidFill>
                                  <a:effectLst>
                                    <a:outerShdw blurRad="38100" dist="38100" dir="2700000" algn="tl">
                                      <a:srgbClr val="000000">
                                        <a:alpha val="43137"/>
                                      </a:srgbClr>
                                    </a:outerShdw>
                                  </a:effectLst>
                                  <a:latin typeface="Cambria Math" panose="02040503050406030204" pitchFamily="18" charset="0"/>
                                </a:rPr>
                                <m:t>𝑑</m:t>
                              </m:r>
                            </m:sub>
                          </m:sSub>
                          <m:r>
                            <a:rPr lang="it-IT" i="1">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i="1">
                                  <a:solidFill>
                                    <a:schemeClr val="bg1"/>
                                  </a:solidFill>
                                  <a:effectLst>
                                    <a:outerShdw blurRad="38100" dist="38100" dir="2700000" algn="tl">
                                      <a:srgbClr val="000000">
                                        <a:alpha val="43137"/>
                                      </a:srgbClr>
                                    </a:outerShdw>
                                  </a:effectLst>
                                  <a:latin typeface="Cambria Math" panose="02040503050406030204" pitchFamily="18" charset="0"/>
                                </a:rPr>
                                <m:t>𝑚</m:t>
                              </m:r>
                            </m:e>
                            <m:sub>
                              <m:r>
                                <a:rPr lang="it-IT" i="1">
                                  <a:solidFill>
                                    <a:schemeClr val="bg1"/>
                                  </a:solidFill>
                                  <a:effectLst>
                                    <a:outerShdw blurRad="38100" dist="38100" dir="2700000" algn="tl">
                                      <a:srgbClr val="000000">
                                        <a:alpha val="43137"/>
                                      </a:srgbClr>
                                    </a:outerShdw>
                                  </a:effectLst>
                                  <a:latin typeface="Cambria Math" panose="02040503050406030204" pitchFamily="18" charset="0"/>
                                </a:rPr>
                                <m:t>2</m:t>
                              </m:r>
                            </m:sub>
                          </m:sSub>
                          <m:r>
                            <a:rPr lang="it-IT" i="1">
                              <a:solidFill>
                                <a:schemeClr val="bg1"/>
                              </a:solidFill>
                              <a:effectLst>
                                <a:outerShdw blurRad="38100" dist="38100" dir="2700000" algn="tl">
                                  <a:srgbClr val="000000">
                                    <a:alpha val="43137"/>
                                  </a:srgbClr>
                                </a:outerShdw>
                              </a:effectLst>
                              <a:latin typeface="Cambria Math" panose="02040503050406030204" pitchFamily="18" charset="0"/>
                            </a:rPr>
                            <m:t>𝑔</m:t>
                          </m:r>
                          <m:sSub>
                            <m:sSub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i="1">
                                  <a:solidFill>
                                    <a:schemeClr val="bg1"/>
                                  </a:solidFill>
                                  <a:effectLst>
                                    <a:outerShdw blurRad="38100" dist="38100" dir="2700000" algn="tl">
                                      <a:srgbClr val="000000">
                                        <a:alpha val="43137"/>
                                      </a:srgbClr>
                                    </a:outerShdw>
                                  </a:effectLst>
                                  <a:latin typeface="Cambria Math" panose="02040503050406030204" pitchFamily="18" charset="0"/>
                                </a:rPr>
                                <m:t>𝜇</m:t>
                              </m:r>
                            </m:e>
                            <m:sub>
                              <m:r>
                                <a:rPr lang="it-IT" i="1">
                                  <a:solidFill>
                                    <a:schemeClr val="bg1"/>
                                  </a:solidFill>
                                  <a:effectLst>
                                    <a:outerShdw blurRad="38100" dist="38100" dir="2700000" algn="tl">
                                      <a:srgbClr val="000000">
                                        <a:alpha val="43137"/>
                                      </a:srgbClr>
                                    </a:outerShdw>
                                  </a:effectLst>
                                  <a:latin typeface="Cambria Math" panose="02040503050406030204" pitchFamily="18" charset="0"/>
                                </a:rPr>
                                <m:t>𝑑</m:t>
                              </m:r>
                            </m:sub>
                          </m:sSub>
                          <m:r>
                            <m:rPr>
                              <m:nor/>
                            </m:rPr>
                            <a:rPr lang="it-IT" i="1" dirty="0">
                              <a:solidFill>
                                <a:schemeClr val="bg1"/>
                              </a:solidFill>
                              <a:effectLst>
                                <a:outerShdw blurRad="38100" dist="38100" dir="2700000" algn="tl">
                                  <a:srgbClr val="000000">
                                    <a:alpha val="43137"/>
                                  </a:srgbClr>
                                </a:outerShdw>
                              </a:effectLst>
                            </a:rPr>
                            <m:t> </m:t>
                          </m:r>
                        </m:num>
                        <m:den>
                          <m:sSub>
                            <m:sSub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i="1">
                                  <a:solidFill>
                                    <a:schemeClr val="bg1"/>
                                  </a:solidFill>
                                  <a:effectLst>
                                    <a:outerShdw blurRad="38100" dist="38100" dir="2700000" algn="tl">
                                      <a:srgbClr val="000000">
                                        <a:alpha val="43137"/>
                                      </a:srgbClr>
                                    </a:outerShdw>
                                  </a:effectLst>
                                  <a:latin typeface="Cambria Math" panose="02040503050406030204" pitchFamily="18" charset="0"/>
                                </a:rPr>
                                <m:t>𝑚</m:t>
                              </m:r>
                            </m:e>
                            <m:sub>
                              <m:r>
                                <a:rPr lang="it-IT" i="1">
                                  <a:solidFill>
                                    <a:schemeClr val="bg1"/>
                                  </a:solidFill>
                                  <a:effectLst>
                                    <a:outerShdw blurRad="38100" dist="38100" dir="2700000" algn="tl">
                                      <a:srgbClr val="000000">
                                        <a:alpha val="43137"/>
                                      </a:srgbClr>
                                    </a:outerShdw>
                                  </a:effectLst>
                                  <a:latin typeface="Cambria Math" panose="02040503050406030204" pitchFamily="18" charset="0"/>
                                </a:rPr>
                                <m:t>1</m:t>
                              </m:r>
                            </m:sub>
                          </m:sSub>
                          <m:r>
                            <a:rPr lang="it-IT" i="1">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i="1">
                                  <a:solidFill>
                                    <a:schemeClr val="bg1"/>
                                  </a:solidFill>
                                  <a:effectLst>
                                    <a:outerShdw blurRad="38100" dist="38100" dir="2700000" algn="tl">
                                      <a:srgbClr val="000000">
                                        <a:alpha val="43137"/>
                                      </a:srgbClr>
                                    </a:outerShdw>
                                  </a:effectLst>
                                  <a:latin typeface="Cambria Math" panose="02040503050406030204" pitchFamily="18" charset="0"/>
                                </a:rPr>
                                <m:t>𝑚</m:t>
                              </m:r>
                            </m:e>
                            <m:sub>
                              <m:r>
                                <a:rPr lang="it-IT" i="1">
                                  <a:solidFill>
                                    <a:schemeClr val="bg1"/>
                                  </a:solidFill>
                                  <a:effectLst>
                                    <a:outerShdw blurRad="38100" dist="38100" dir="2700000" algn="tl">
                                      <a:srgbClr val="000000">
                                        <a:alpha val="43137"/>
                                      </a:srgbClr>
                                    </a:outerShdw>
                                  </a:effectLst>
                                  <a:latin typeface="Cambria Math" panose="02040503050406030204" pitchFamily="18" charset="0"/>
                                </a:rPr>
                                <m:t>2</m:t>
                              </m:r>
                            </m:sub>
                          </m:sSub>
                        </m:den>
                      </m:f>
                    </m:oMath>
                  </m:oMathPara>
                </a14:m>
                <a:endParaRPr lang="it-IT" dirty="0">
                  <a:solidFill>
                    <a:schemeClr val="bg1"/>
                  </a:solidFill>
                  <a:effectLst>
                    <a:outerShdw blurRad="38100" dist="38100" dir="2700000" algn="tl">
                      <a:srgbClr val="000000">
                        <a:alpha val="43137"/>
                      </a:srgbClr>
                    </a:outerShdw>
                  </a:effectLst>
                </a:endParaRPr>
              </a:p>
            </p:txBody>
          </p:sp>
        </mc:Choice>
        <mc:Fallback xmlns="">
          <p:sp>
            <p:nvSpPr>
              <p:cNvPr id="8" name="CasellaDiTesto 7"/>
              <p:cNvSpPr txBox="1">
                <a:spLocks noRot="1" noChangeAspect="1" noMove="1" noResize="1" noEditPoints="1" noAdjustHandles="1" noChangeArrowheads="1" noChangeShapeType="1" noTextEdit="1"/>
              </p:cNvSpPr>
              <p:nvPr/>
            </p:nvSpPr>
            <p:spPr>
              <a:xfrm>
                <a:off x="1568387" y="3346198"/>
                <a:ext cx="2627771" cy="563872"/>
              </a:xfrm>
              <a:prstGeom prst="rect">
                <a:avLst/>
              </a:prstGeom>
              <a:blipFill>
                <a:blip r:embed="rId6"/>
                <a:stretch>
                  <a:fillRect r="-696" b="-8696"/>
                </a:stretch>
              </a:blipFill>
            </p:spPr>
            <p:txBody>
              <a:bodyPr/>
              <a:lstStyle/>
              <a:p>
                <a:r>
                  <a:rPr lang="it-IT">
                    <a:noFill/>
                  </a:rPr>
                  <a:t> </a:t>
                </a:r>
              </a:p>
            </p:txBody>
          </p:sp>
        </mc:Fallback>
      </mc:AlternateContent>
      <p:cxnSp>
        <p:nvCxnSpPr>
          <p:cNvPr id="10" name="Connettore 2 9"/>
          <p:cNvCxnSpPr/>
          <p:nvPr/>
        </p:nvCxnSpPr>
        <p:spPr>
          <a:xfrm>
            <a:off x="4537494" y="3658326"/>
            <a:ext cx="1112808" cy="0"/>
          </a:xfrm>
          <a:prstGeom prst="straightConnector1">
            <a:avLst/>
          </a:prstGeom>
          <a:ln w="19050">
            <a:solidFill>
              <a:srgbClr val="FF99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CasellaDiTesto 10"/>
              <p:cNvSpPr txBox="1"/>
              <p:nvPr/>
            </p:nvSpPr>
            <p:spPr>
              <a:xfrm>
                <a:off x="5899224" y="3346198"/>
                <a:ext cx="2030812" cy="563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i="1" smtClean="0">
                          <a:solidFill>
                            <a:schemeClr val="bg1"/>
                          </a:solidFill>
                          <a:effectLst>
                            <a:outerShdw blurRad="38100" dist="38100" dir="2700000" algn="tl">
                              <a:srgbClr val="000000">
                                <a:alpha val="43137"/>
                              </a:srgbClr>
                            </a:outerShdw>
                          </a:effectLst>
                          <a:latin typeface="Cambria Math" panose="02040503050406030204" pitchFamily="18" charset="0"/>
                        </a:rPr>
                        <m:t>𝑎</m:t>
                      </m:r>
                      <m:r>
                        <a:rPr lang="it-IT" i="1">
                          <a:solidFill>
                            <a:schemeClr val="bg1"/>
                          </a:solidFill>
                          <a:effectLst>
                            <a:outerShdw blurRad="38100" dist="38100" dir="2700000" algn="tl">
                              <a:srgbClr val="000000">
                                <a:alpha val="43137"/>
                              </a:srgbClr>
                            </a:outerShdw>
                          </a:effectLst>
                          <a:latin typeface="Cambria Math" panose="02040503050406030204" pitchFamily="18" charset="0"/>
                        </a:rPr>
                        <m:t>=</m:t>
                      </m:r>
                      <m:f>
                        <m:f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fPr>
                        <m:num>
                          <m:r>
                            <a:rPr lang="it-IT" i="1">
                              <a:solidFill>
                                <a:schemeClr val="bg1"/>
                              </a:solidFill>
                              <a:effectLst>
                                <a:outerShdw blurRad="38100" dist="38100" dir="2700000" algn="tl">
                                  <a:srgbClr val="000000">
                                    <a:alpha val="43137"/>
                                  </a:srgbClr>
                                </a:outerShdw>
                              </a:effectLst>
                              <a:latin typeface="Cambria Math" panose="02040503050406030204" pitchFamily="18" charset="0"/>
                            </a:rPr>
                            <m:t>𝐹</m:t>
                          </m:r>
                        </m:num>
                        <m:den>
                          <m:sSub>
                            <m:sSub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i="1">
                                  <a:solidFill>
                                    <a:schemeClr val="bg1"/>
                                  </a:solidFill>
                                  <a:effectLst>
                                    <a:outerShdw blurRad="38100" dist="38100" dir="2700000" algn="tl">
                                      <a:srgbClr val="000000">
                                        <a:alpha val="43137"/>
                                      </a:srgbClr>
                                    </a:outerShdw>
                                  </a:effectLst>
                                  <a:latin typeface="Cambria Math" panose="02040503050406030204" pitchFamily="18" charset="0"/>
                                </a:rPr>
                                <m:t>𝑚</m:t>
                              </m:r>
                            </m:e>
                            <m:sub>
                              <m:r>
                                <a:rPr lang="it-IT" i="1">
                                  <a:solidFill>
                                    <a:schemeClr val="bg1"/>
                                  </a:solidFill>
                                  <a:effectLst>
                                    <a:outerShdw blurRad="38100" dist="38100" dir="2700000" algn="tl">
                                      <a:srgbClr val="000000">
                                        <a:alpha val="43137"/>
                                      </a:srgbClr>
                                    </a:outerShdw>
                                  </a:effectLst>
                                  <a:latin typeface="Cambria Math" panose="02040503050406030204" pitchFamily="18" charset="0"/>
                                </a:rPr>
                                <m:t>1</m:t>
                              </m:r>
                            </m:sub>
                          </m:sSub>
                          <m:r>
                            <a:rPr lang="it-IT" i="1">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i="1">
                                  <a:solidFill>
                                    <a:schemeClr val="bg1"/>
                                  </a:solidFill>
                                  <a:effectLst>
                                    <a:outerShdw blurRad="38100" dist="38100" dir="2700000" algn="tl">
                                      <a:srgbClr val="000000">
                                        <a:alpha val="43137"/>
                                      </a:srgbClr>
                                    </a:outerShdw>
                                  </a:effectLst>
                                  <a:latin typeface="Cambria Math" panose="02040503050406030204" pitchFamily="18" charset="0"/>
                                </a:rPr>
                                <m:t>𝑚</m:t>
                              </m:r>
                            </m:e>
                            <m:sub>
                              <m:r>
                                <a:rPr lang="it-IT" i="1">
                                  <a:solidFill>
                                    <a:schemeClr val="bg1"/>
                                  </a:solidFill>
                                  <a:effectLst>
                                    <a:outerShdw blurRad="38100" dist="38100" dir="2700000" algn="tl">
                                      <a:srgbClr val="000000">
                                        <a:alpha val="43137"/>
                                      </a:srgbClr>
                                    </a:outerShdw>
                                  </a:effectLst>
                                  <a:latin typeface="Cambria Math" panose="02040503050406030204" pitchFamily="18" charset="0"/>
                                </a:rPr>
                                <m:t>2</m:t>
                              </m:r>
                            </m:sub>
                          </m:sSub>
                        </m:den>
                      </m:f>
                      <m:sSub>
                        <m:sSubPr>
                          <m:ctrlPr>
                            <a:rPr lang="it-IT"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b="0" i="1" smtClean="0">
                              <a:solidFill>
                                <a:schemeClr val="bg1"/>
                              </a:solidFill>
                              <a:effectLst>
                                <a:outerShdw blurRad="38100" dist="38100" dir="2700000" algn="tl">
                                  <a:srgbClr val="000000">
                                    <a:alpha val="43137"/>
                                  </a:srgbClr>
                                </a:outerShdw>
                              </a:effectLst>
                              <a:latin typeface="Cambria Math" panose="02040503050406030204" pitchFamily="18" charset="0"/>
                            </a:rPr>
                            <m:t>−</m:t>
                          </m:r>
                          <m:r>
                            <a:rPr lang="it-IT" i="1">
                              <a:solidFill>
                                <a:schemeClr val="bg1"/>
                              </a:solidFill>
                              <a:effectLst>
                                <a:outerShdw blurRad="38100" dist="38100" dir="2700000" algn="tl">
                                  <a:srgbClr val="000000">
                                    <a:alpha val="43137"/>
                                  </a:srgbClr>
                                </a:outerShdw>
                              </a:effectLst>
                              <a:latin typeface="Cambria Math" panose="02040503050406030204" pitchFamily="18" charset="0"/>
                            </a:rPr>
                            <m:t>𝜇</m:t>
                          </m:r>
                        </m:e>
                        <m:sub>
                          <m:r>
                            <a:rPr lang="it-IT" i="1">
                              <a:solidFill>
                                <a:schemeClr val="bg1"/>
                              </a:solidFill>
                              <a:effectLst>
                                <a:outerShdw blurRad="38100" dist="38100" dir="2700000" algn="tl">
                                  <a:srgbClr val="000000">
                                    <a:alpha val="43137"/>
                                  </a:srgbClr>
                                </a:outerShdw>
                              </a:effectLst>
                              <a:latin typeface="Cambria Math" panose="02040503050406030204" pitchFamily="18" charset="0"/>
                            </a:rPr>
                            <m:t>𝑑</m:t>
                          </m:r>
                        </m:sub>
                      </m:sSub>
                      <m:r>
                        <a:rPr lang="it-IT" i="1">
                          <a:solidFill>
                            <a:schemeClr val="bg1"/>
                          </a:solidFill>
                          <a:effectLst>
                            <a:outerShdw blurRad="38100" dist="38100" dir="2700000" algn="tl">
                              <a:srgbClr val="000000">
                                <a:alpha val="43137"/>
                              </a:srgbClr>
                            </a:outerShdw>
                          </a:effectLst>
                          <a:latin typeface="Cambria Math" panose="02040503050406030204" pitchFamily="18" charset="0"/>
                        </a:rPr>
                        <m:t>𝑔</m:t>
                      </m:r>
                    </m:oMath>
                  </m:oMathPara>
                </a14:m>
                <a:endParaRPr lang="it-IT" i="1" dirty="0">
                  <a:solidFill>
                    <a:schemeClr val="bg1"/>
                  </a:solidFill>
                  <a:effectLst>
                    <a:outerShdw blurRad="38100" dist="38100" dir="2700000" algn="tl">
                      <a:srgbClr val="000000">
                        <a:alpha val="43137"/>
                      </a:srgbClr>
                    </a:outerShdw>
                  </a:effectLst>
                </a:endParaRPr>
              </a:p>
            </p:txBody>
          </p:sp>
        </mc:Choice>
        <mc:Fallback xmlns="">
          <p:sp>
            <p:nvSpPr>
              <p:cNvPr id="11" name="CasellaDiTesto 10"/>
              <p:cNvSpPr txBox="1">
                <a:spLocks noRot="1" noChangeAspect="1" noMove="1" noResize="1" noEditPoints="1" noAdjustHandles="1" noChangeArrowheads="1" noChangeShapeType="1" noTextEdit="1"/>
              </p:cNvSpPr>
              <p:nvPr/>
            </p:nvSpPr>
            <p:spPr>
              <a:xfrm>
                <a:off x="5899224" y="3346198"/>
                <a:ext cx="2030812" cy="563872"/>
              </a:xfrm>
              <a:prstGeom prst="rect">
                <a:avLst/>
              </a:prstGeom>
              <a:blipFill>
                <a:blip r:embed="rId7"/>
                <a:stretch>
                  <a:fillRect b="-8696"/>
                </a:stretch>
              </a:blipFill>
            </p:spPr>
            <p:txBody>
              <a:bodyPr/>
              <a:lstStyle/>
              <a:p>
                <a:r>
                  <a:rPr lang="it-IT">
                    <a:noFill/>
                  </a:rPr>
                  <a:t> </a:t>
                </a:r>
              </a:p>
            </p:txBody>
          </p:sp>
        </mc:Fallback>
      </mc:AlternateContent>
      <p:grpSp>
        <p:nvGrpSpPr>
          <p:cNvPr id="13" name="Gruppo 12"/>
          <p:cNvGrpSpPr/>
          <p:nvPr/>
        </p:nvGrpSpPr>
        <p:grpSpPr>
          <a:xfrm rot="10800000">
            <a:off x="9111885" y="169495"/>
            <a:ext cx="1683480" cy="920723"/>
            <a:chOff x="4113308" y="1200583"/>
            <a:chExt cx="1683480" cy="920723"/>
          </a:xfrm>
        </p:grpSpPr>
        <p:sp>
          <p:nvSpPr>
            <p:cNvPr id="14" name="Rettangolo 13"/>
            <p:cNvSpPr/>
            <p:nvPr/>
          </p:nvSpPr>
          <p:spPr>
            <a:xfrm rot="2700000">
              <a:off x="5012934" y="1553418"/>
              <a:ext cx="288000" cy="288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5" name="Cornice 14"/>
            <p:cNvSpPr/>
            <p:nvPr/>
          </p:nvSpPr>
          <p:spPr>
            <a:xfrm rot="2700000">
              <a:off x="4351638" y="1304947"/>
              <a:ext cx="432000" cy="432000"/>
            </a:xfrm>
            <a:prstGeom prst="frame">
              <a:avLst>
                <a:gd name="adj1" fmla="val 17560"/>
              </a:avLst>
            </a:prstGeom>
            <a:solidFill>
              <a:srgbClr val="4E5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6" name="Rettangolo 15"/>
            <p:cNvSpPr/>
            <p:nvPr/>
          </p:nvSpPr>
          <p:spPr>
            <a:xfrm rot="2700000">
              <a:off x="4728774" y="1365780"/>
              <a:ext cx="216000" cy="21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7" name="Rettangolo 16"/>
            <p:cNvSpPr/>
            <p:nvPr/>
          </p:nvSpPr>
          <p:spPr>
            <a:xfrm rot="2700000">
              <a:off x="4113308" y="1200583"/>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8" name="Rettangolo 17"/>
            <p:cNvSpPr/>
            <p:nvPr/>
          </p:nvSpPr>
          <p:spPr>
            <a:xfrm rot="2700000">
              <a:off x="4728631" y="1887306"/>
              <a:ext cx="234000" cy="234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9" name="Rettangolo 18"/>
            <p:cNvSpPr/>
            <p:nvPr/>
          </p:nvSpPr>
          <p:spPr>
            <a:xfrm rot="2700000">
              <a:off x="5616788" y="1536322"/>
              <a:ext cx="180000" cy="180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grpSp>
      <p:sp>
        <p:nvSpPr>
          <p:cNvPr id="20" name="Triangolo rettangolo 19"/>
          <p:cNvSpPr/>
          <p:nvPr/>
        </p:nvSpPr>
        <p:spPr>
          <a:xfrm rot="10800000">
            <a:off x="7715250" y="-2"/>
            <a:ext cx="4476750" cy="1148630"/>
          </a:xfrm>
          <a:prstGeom prst="r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p:cNvSpPr/>
          <p:nvPr/>
        </p:nvSpPr>
        <p:spPr>
          <a:xfrm>
            <a:off x="0" y="4944136"/>
            <a:ext cx="681433" cy="1938371"/>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Triangolo rettangolo 21"/>
          <p:cNvSpPr/>
          <p:nvPr/>
        </p:nvSpPr>
        <p:spPr>
          <a:xfrm>
            <a:off x="681433" y="4943392"/>
            <a:ext cx="3514725" cy="1925667"/>
          </a:xfrm>
          <a:prstGeom prst="r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3" name="Connettore diritto 22"/>
          <p:cNvCxnSpPr/>
          <p:nvPr/>
        </p:nvCxnSpPr>
        <p:spPr>
          <a:xfrm>
            <a:off x="681433" y="5294673"/>
            <a:ext cx="2789121" cy="1587834"/>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24" name="Connettore diritto 23"/>
          <p:cNvCxnSpPr/>
          <p:nvPr/>
        </p:nvCxnSpPr>
        <p:spPr>
          <a:xfrm flipH="1">
            <a:off x="0" y="5294673"/>
            <a:ext cx="681433" cy="0"/>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318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0"/>
            <a:ext cx="121920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dirty="0"/>
          </a:p>
        </p:txBody>
      </p:sp>
      <p:sp>
        <p:nvSpPr>
          <p:cNvPr id="4" name="CasellaDiTesto 3"/>
          <p:cNvSpPr txBox="1"/>
          <p:nvPr/>
        </p:nvSpPr>
        <p:spPr>
          <a:xfrm>
            <a:off x="212900" y="256077"/>
            <a:ext cx="9787134" cy="830997"/>
          </a:xfrm>
          <a:prstGeom prst="rect">
            <a:avLst/>
          </a:prstGeom>
          <a:noFill/>
        </p:spPr>
        <p:txBody>
          <a:bodyPr wrap="square" rtlCol="0">
            <a:spAutoFit/>
          </a:bodyPr>
          <a:lstStyle/>
          <a:p>
            <a:r>
              <a:rPr lang="it-IT" sz="4800" b="1" dirty="0" smtClean="0">
                <a:solidFill>
                  <a:srgbClr val="FF9900"/>
                </a:solidFill>
                <a:effectLst>
                  <a:outerShdw blurRad="38100" dist="38100" dir="2700000" algn="tl">
                    <a:srgbClr val="000000">
                      <a:alpha val="43137"/>
                    </a:srgbClr>
                  </a:outerShdw>
                </a:effectLst>
                <a:latin typeface="SuperFrench" panose="00000400000000000000" pitchFamily="2" charset="2"/>
              </a:rPr>
              <a:t>LE CARRUCOLE</a:t>
            </a:r>
            <a:endParaRPr lang="it-IT" sz="4800" b="1" dirty="0">
              <a:solidFill>
                <a:srgbClr val="FF9900"/>
              </a:solidFill>
              <a:effectLst>
                <a:outerShdw blurRad="38100" dist="38100" dir="2700000" algn="tl">
                  <a:srgbClr val="000000">
                    <a:alpha val="43137"/>
                  </a:srgbClr>
                </a:outerShdw>
              </a:effectLst>
              <a:latin typeface="SuperFrench" panose="00000400000000000000" pitchFamily="2" charset="2"/>
            </a:endParaRPr>
          </a:p>
        </p:txBody>
      </p:sp>
      <mc:AlternateContent xmlns:mc="http://schemas.openxmlformats.org/markup-compatibility/2006" xmlns:a14="http://schemas.microsoft.com/office/drawing/2010/main">
        <mc:Choice Requires="a14">
          <p:sp>
            <p:nvSpPr>
              <p:cNvPr id="6" name="Rettangolo 5"/>
              <p:cNvSpPr/>
              <p:nvPr/>
            </p:nvSpPr>
            <p:spPr>
              <a:xfrm>
                <a:off x="212900" y="1348800"/>
                <a:ext cx="11298698" cy="5509200"/>
              </a:xfrm>
              <a:prstGeom prst="rect">
                <a:avLst/>
              </a:prstGeom>
            </p:spPr>
            <p:txBody>
              <a:bodyPr wrap="square">
                <a:spAutoFit/>
              </a:bodyPr>
              <a:lstStyle/>
              <a:p>
                <a:pPr eaLnBrk="0" fontAlgn="base" hangingPunct="0">
                  <a:spcBef>
                    <a:spcPct val="0"/>
                  </a:spcBef>
                  <a:spcAft>
                    <a:spcPct val="0"/>
                  </a:spcAft>
                </a:pP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Le carrucole sono dei particolari dispositivi in grado di cambiare la direzione della corda. Mettiamo caso che il blocco di massa m2 sia sospeso nel vuoto, mentre il blocco m1 è situato in un piano orizzontale con presenza di attrito, le due masse sono legate tra di loro da un filo inestensibile passante per una carrucola; inoltre, nel nostro caso la carrucola sarà detta ideale (più piccole e leggere sono le carrucole reali e tanto minore sarà l’attrito che eserciteranno con il loro perno; quando questo attrito ha valori infinitesimali, possiamo affermare di trovarci di fronte ad una carrucola ideale). Conoscendo le masse dei due corpi e il coefficiente di attrito dinamico </a:t>
                </a:r>
                <a14:m>
                  <m:oMath xmlns:m="http://schemas.openxmlformats.org/officeDocument/2006/math">
                    <m:sSub>
                      <m:sSubPr>
                        <m:ctrlPr>
                          <a:rPr lang="it-IT" sz="160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sz="1600" i="1">
                            <a:solidFill>
                              <a:schemeClr val="bg1"/>
                            </a:solidFill>
                            <a:effectLst>
                              <a:outerShdw blurRad="38100" dist="38100" dir="2700000" algn="tl">
                                <a:srgbClr val="000000">
                                  <a:alpha val="43137"/>
                                </a:srgbClr>
                              </a:outerShdw>
                            </a:effectLst>
                            <a:latin typeface="Cambria Math" panose="02040503050406030204" pitchFamily="18" charset="0"/>
                          </a:rPr>
                          <m:t>𝜇</m:t>
                        </m:r>
                      </m:e>
                      <m:sub>
                        <m:r>
                          <a:rPr lang="it-IT" sz="1600" i="1">
                            <a:solidFill>
                              <a:schemeClr val="bg1"/>
                            </a:solidFill>
                            <a:effectLst>
                              <a:outerShdw blurRad="38100" dist="38100" dir="2700000" algn="tl">
                                <a:srgbClr val="000000">
                                  <a:alpha val="43137"/>
                                </a:srgbClr>
                              </a:outerShdw>
                            </a:effectLst>
                            <a:latin typeface="Cambria Math" panose="02040503050406030204" pitchFamily="18" charset="0"/>
                          </a:rPr>
                          <m:t>𝑑</m:t>
                        </m:r>
                      </m:sub>
                    </m:sSub>
                  </m:oMath>
                </a14:m>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 possiamo calcolare sia la tensione T, che l’accelerazione dei due corpi (che sarà la stessa per entrambi, poiché anche se la direzione del filo è cambiata, la corda è sempre inestensibile). La seconda legge della dinamica, ci permette di affermare che: </a:t>
                </a:r>
              </a:p>
              <a:p>
                <a:pPr eaLnBrk="0" fontAlgn="base" hangingPunct="0">
                  <a:spcBef>
                    <a:spcPct val="0"/>
                  </a:spcBef>
                  <a:spcAft>
                    <a:spcPct val="0"/>
                  </a:spcAft>
                </a:pPr>
                <a:endPar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pPr eaLnBrk="0" fontAlgn="base" hangingPunct="0">
                  <a:spcBef>
                    <a:spcPct val="0"/>
                  </a:spcBef>
                  <a:spcAft>
                    <a:spcPct val="0"/>
                  </a:spcAft>
                </a:pPr>
                <a:endPar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pPr eaLnBrk="0" fontAlgn="base" hangingPunct="0">
                  <a:spcBef>
                    <a:spcPct val="0"/>
                  </a:spcBef>
                  <a:spcAft>
                    <a:spcPct val="0"/>
                  </a:spcAft>
                </a:pPr>
                <a:endParaRPr lang="it-IT" sz="1600" dirty="0">
                  <a:solidFill>
                    <a:schemeClr val="bg1"/>
                  </a:solidFill>
                  <a:effectLst>
                    <a:outerShdw blurRad="38100" dist="38100" dir="2700000" algn="tl">
                      <a:srgbClr val="000000">
                        <a:alpha val="43137"/>
                      </a:srgbClr>
                    </a:outerShdw>
                  </a:effectLst>
                  <a:latin typeface="Arial Narrow" panose="020B0606020202030204" pitchFamily="34" charset="0"/>
                </a:endParaRPr>
              </a:p>
              <a:p>
                <a:pPr eaLnBrk="0" fontAlgn="base" hangingPunct="0">
                  <a:spcBef>
                    <a:spcPct val="0"/>
                  </a:spcBef>
                  <a:spcAft>
                    <a:spcPct val="0"/>
                  </a:spcAft>
                </a:pPr>
                <a:endParaRPr lang="it-IT" sz="1600" dirty="0">
                  <a:solidFill>
                    <a:schemeClr val="bg1"/>
                  </a:solidFill>
                  <a:effectLst>
                    <a:outerShdw blurRad="38100" dist="38100" dir="2700000" algn="tl">
                      <a:srgbClr val="000000">
                        <a:alpha val="43137"/>
                      </a:srgbClr>
                    </a:outerShdw>
                  </a:effectLst>
                  <a:latin typeface="Arial Narrow" panose="020B0606020202030204" pitchFamily="34" charset="0"/>
                </a:endParaRPr>
              </a:p>
              <a:p>
                <a:pPr eaLnBrk="0" fontAlgn="base" hangingPunct="0">
                  <a:spcBef>
                    <a:spcPct val="0"/>
                  </a:spcBef>
                  <a:spcAft>
                    <a:spcPct val="0"/>
                  </a:spcAft>
                </a:pP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Poiché:</a:t>
                </a:r>
              </a:p>
              <a:p>
                <a:pPr eaLnBrk="0" fontAlgn="base" hangingPunct="0">
                  <a:spcBef>
                    <a:spcPct val="0"/>
                  </a:spcBef>
                  <a:spcAft>
                    <a:spcPct val="0"/>
                  </a:spcAft>
                </a:pPr>
                <a:endParaRPr lang="it-IT" sz="1600" dirty="0">
                  <a:solidFill>
                    <a:schemeClr val="bg1"/>
                  </a:solidFill>
                  <a:effectLst>
                    <a:outerShdw blurRad="38100" dist="38100" dir="2700000" algn="tl">
                      <a:srgbClr val="000000">
                        <a:alpha val="43137"/>
                      </a:srgbClr>
                    </a:outerShdw>
                  </a:effectLst>
                  <a:latin typeface="Arial Narrow" panose="020B0606020202030204" pitchFamily="34" charset="0"/>
                </a:endParaRPr>
              </a:p>
              <a:p>
                <a:pPr eaLnBrk="0" fontAlgn="base" hangingPunct="0">
                  <a:spcBef>
                    <a:spcPct val="0"/>
                  </a:spcBef>
                  <a:spcAft>
                    <a:spcPct val="0"/>
                  </a:spcAft>
                </a:pPr>
                <a:endPar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pPr eaLnBrk="0" fontAlgn="base" hangingPunct="0">
                  <a:spcBef>
                    <a:spcPct val="0"/>
                  </a:spcBef>
                  <a:spcAft>
                    <a:spcPct val="0"/>
                  </a:spcAft>
                </a:pP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Sappiamo che:</a:t>
                </a:r>
              </a:p>
              <a:p>
                <a:pPr eaLnBrk="0" fontAlgn="base" hangingPunct="0">
                  <a:spcBef>
                    <a:spcPct val="0"/>
                  </a:spcBef>
                  <a:spcAft>
                    <a:spcPct val="0"/>
                  </a:spcAft>
                </a:pPr>
                <a:endParaRPr lang="it-IT" sz="1600" dirty="0">
                  <a:solidFill>
                    <a:schemeClr val="bg1"/>
                  </a:solidFill>
                  <a:effectLst>
                    <a:outerShdw blurRad="38100" dist="38100" dir="2700000" algn="tl">
                      <a:srgbClr val="000000">
                        <a:alpha val="43137"/>
                      </a:srgbClr>
                    </a:outerShdw>
                  </a:effectLst>
                  <a:latin typeface="Arial Narrow" panose="020B0606020202030204" pitchFamily="34" charset="0"/>
                </a:endParaRPr>
              </a:p>
              <a:p>
                <a:pPr eaLnBrk="0" fontAlgn="base" hangingPunct="0">
                  <a:spcBef>
                    <a:spcPct val="0"/>
                  </a:spcBef>
                  <a:spcAft>
                    <a:spcPct val="0"/>
                  </a:spcAft>
                </a:pPr>
                <a:endParaRPr lang="it-IT" sz="1600" dirty="0">
                  <a:solidFill>
                    <a:schemeClr val="bg1"/>
                  </a:solidFill>
                  <a:effectLst>
                    <a:outerShdw blurRad="38100" dist="38100" dir="2700000" algn="tl">
                      <a:srgbClr val="000000">
                        <a:alpha val="43137"/>
                      </a:srgbClr>
                    </a:outerShdw>
                  </a:effectLst>
                  <a:latin typeface="Arial Narrow" panose="020B0606020202030204" pitchFamily="34" charset="0"/>
                </a:endParaRPr>
              </a:p>
              <a:p>
                <a:pPr eaLnBrk="0" fontAlgn="base" hangingPunct="0">
                  <a:spcBef>
                    <a:spcPct val="0"/>
                  </a:spcBef>
                  <a:spcAft>
                    <a:spcPct val="0"/>
                  </a:spcAft>
                </a:pP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E quindi:</a:t>
                </a:r>
              </a:p>
              <a:p>
                <a:pPr eaLnBrk="0" fontAlgn="base" hangingPunct="0">
                  <a:spcBef>
                    <a:spcPct val="0"/>
                  </a:spcBef>
                  <a:spcAft>
                    <a:spcPct val="0"/>
                  </a:spcAft>
                </a:pPr>
                <a:endParaRPr lang="it-IT" sz="1600" dirty="0">
                  <a:solidFill>
                    <a:schemeClr val="bg1"/>
                  </a:solidFill>
                  <a:effectLst>
                    <a:outerShdw blurRad="38100" dist="38100" dir="2700000" algn="tl">
                      <a:srgbClr val="000000">
                        <a:alpha val="43137"/>
                      </a:srgbClr>
                    </a:outerShdw>
                  </a:effectLst>
                  <a:latin typeface="Arial Narrow" panose="020B0606020202030204" pitchFamily="34" charset="0"/>
                </a:endParaRPr>
              </a:p>
              <a:p>
                <a:pPr eaLnBrk="0" fontAlgn="base" hangingPunct="0">
                  <a:spcBef>
                    <a:spcPct val="0"/>
                  </a:spcBef>
                  <a:spcAft>
                    <a:spcPct val="0"/>
                  </a:spcAft>
                </a:pP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Grazie a questa formula possiamo calcolare tutte le forze che agiscono sui corpi </a:t>
                </a:r>
              </a:p>
              <a:p>
                <a:pPr eaLnBrk="0" fontAlgn="base" hangingPunct="0">
                  <a:spcBef>
                    <a:spcPct val="0"/>
                  </a:spcBef>
                  <a:spcAft>
                    <a:spcPct val="0"/>
                  </a:spcAft>
                </a:pP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(avendo però i dati opportuni, ovviamente): è anche possibile ottenere la tensione e </a:t>
                </a:r>
              </a:p>
              <a:p>
                <a:pPr eaLnBrk="0" fontAlgn="base" hangingPunct="0">
                  <a:spcBef>
                    <a:spcPct val="0"/>
                  </a:spcBef>
                  <a:spcAft>
                    <a:spcPct val="0"/>
                  </a:spcAft>
                </a:pP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quindi calcolare l’accelerazione semplicemente applicando una sostituzione.</a:t>
                </a:r>
                <a:endParaRPr lang="it-IT" sz="16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mc:Choice>
        <mc:Fallback xmlns="">
          <p:sp>
            <p:nvSpPr>
              <p:cNvPr id="6" name="Rettangolo 5"/>
              <p:cNvSpPr>
                <a:spLocks noRot="1" noChangeAspect="1" noMove="1" noResize="1" noEditPoints="1" noAdjustHandles="1" noChangeArrowheads="1" noChangeShapeType="1" noTextEdit="1"/>
              </p:cNvSpPr>
              <p:nvPr/>
            </p:nvSpPr>
            <p:spPr>
              <a:xfrm>
                <a:off x="212900" y="1348800"/>
                <a:ext cx="11298698" cy="5509200"/>
              </a:xfrm>
              <a:prstGeom prst="rect">
                <a:avLst/>
              </a:prstGeom>
              <a:blipFill>
                <a:blip r:embed="rId2"/>
                <a:stretch>
                  <a:fillRect l="-324" t="-221" r="-863" b="-996"/>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8" name="CasellaDiTesto 7"/>
              <p:cNvSpPr txBox="1"/>
              <p:nvPr/>
            </p:nvSpPr>
            <p:spPr>
              <a:xfrm>
                <a:off x="1001112" y="4054934"/>
                <a:ext cx="4233343" cy="34432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smtClean="0">
                              <a:solidFill>
                                <a:schemeClr val="bg1"/>
                              </a:solidFill>
                              <a:latin typeface="Cambria Math" panose="02040503050406030204" pitchFamily="18" charset="0"/>
                            </a:rPr>
                          </m:ctrlPr>
                        </m:sSubPr>
                        <m:e>
                          <m:acc>
                            <m:accPr>
                              <m:chr m:val="⃗"/>
                              <m:ctrlPr>
                                <a:rPr lang="it-IT" i="1">
                                  <a:solidFill>
                                    <a:schemeClr val="bg1"/>
                                  </a:solidFill>
                                  <a:latin typeface="Cambria Math" panose="02040503050406030204" pitchFamily="18" charset="0"/>
                                </a:rPr>
                              </m:ctrlPr>
                            </m:accPr>
                            <m:e>
                              <m:sSub>
                                <m:sSubPr>
                                  <m:ctrlPr>
                                    <a:rPr lang="it-IT" i="1">
                                      <a:solidFill>
                                        <a:schemeClr val="bg1"/>
                                      </a:solidFill>
                                      <a:latin typeface="Cambria Math" panose="02040503050406030204" pitchFamily="18" charset="0"/>
                                    </a:rPr>
                                  </m:ctrlPr>
                                </m:sSubPr>
                                <m:e>
                                  <m:r>
                                    <a:rPr lang="it-IT" i="1">
                                      <a:solidFill>
                                        <a:schemeClr val="bg1"/>
                                      </a:solidFill>
                                      <a:latin typeface="Cambria Math" panose="02040503050406030204" pitchFamily="18" charset="0"/>
                                    </a:rPr>
                                    <m:t>𝐹</m:t>
                                  </m:r>
                                </m:e>
                                <m:sub>
                                  <m:r>
                                    <a:rPr lang="it-IT" i="1">
                                      <a:solidFill>
                                        <a:schemeClr val="bg1"/>
                                      </a:solidFill>
                                      <a:latin typeface="Cambria Math" panose="02040503050406030204" pitchFamily="18" charset="0"/>
                                    </a:rPr>
                                    <m:t>𝑇𝑂𝑇</m:t>
                                  </m:r>
                                </m:sub>
                              </m:sSub>
                            </m:e>
                          </m:acc>
                        </m:e>
                        <m:sub>
                          <m:r>
                            <a:rPr lang="it-IT" i="0">
                              <a:solidFill>
                                <a:schemeClr val="bg1"/>
                              </a:solidFill>
                              <a:latin typeface="Cambria Math" panose="02040503050406030204" pitchFamily="18" charset="0"/>
                            </a:rPr>
                            <m:t>1</m:t>
                          </m:r>
                        </m:sub>
                      </m:sSub>
                      <m:r>
                        <a:rPr lang="it-IT" i="0">
                          <a:solidFill>
                            <a:schemeClr val="bg1"/>
                          </a:solidFill>
                          <a:latin typeface="Cambria Math" panose="02040503050406030204" pitchFamily="18" charset="0"/>
                        </a:rPr>
                        <m:t>=</m:t>
                      </m:r>
                      <m:r>
                        <a:rPr lang="it-IT" i="1">
                          <a:solidFill>
                            <a:schemeClr val="bg1"/>
                          </a:solidFill>
                          <a:latin typeface="Cambria Math" panose="02040503050406030204" pitchFamily="18" charset="0"/>
                        </a:rPr>
                        <m:t>𝑇</m:t>
                      </m:r>
                      <m:r>
                        <a:rPr lang="it-IT" i="0">
                          <a:solidFill>
                            <a:schemeClr val="bg1"/>
                          </a:solidFill>
                          <a:latin typeface="Cambria Math" panose="02040503050406030204" pitchFamily="18" charset="0"/>
                        </a:rPr>
                        <m:t>−</m:t>
                      </m:r>
                      <m:sSub>
                        <m:sSubPr>
                          <m:ctrlPr>
                            <a:rPr lang="it-IT" i="1" smtClean="0">
                              <a:solidFill>
                                <a:schemeClr val="bg1"/>
                              </a:solidFill>
                              <a:latin typeface="Cambria Math" panose="02040503050406030204" pitchFamily="18" charset="0"/>
                            </a:rPr>
                          </m:ctrlPr>
                        </m:sSubPr>
                        <m:e>
                          <m:acc>
                            <m:accPr>
                              <m:chr m:val="⃗"/>
                              <m:ctrlPr>
                                <a:rPr lang="it-IT" i="1">
                                  <a:solidFill>
                                    <a:schemeClr val="bg1"/>
                                  </a:solidFill>
                                  <a:latin typeface="Cambria Math" panose="02040503050406030204" pitchFamily="18" charset="0"/>
                                </a:rPr>
                              </m:ctrlPr>
                            </m:accPr>
                            <m:e>
                              <m:sSub>
                                <m:sSubPr>
                                  <m:ctrlPr>
                                    <a:rPr lang="it-IT" i="1">
                                      <a:solidFill>
                                        <a:schemeClr val="bg1"/>
                                      </a:solidFill>
                                      <a:latin typeface="Cambria Math" panose="02040503050406030204" pitchFamily="18" charset="0"/>
                                    </a:rPr>
                                  </m:ctrlPr>
                                </m:sSubPr>
                                <m:e>
                                  <m:r>
                                    <a:rPr lang="it-IT" i="1">
                                      <a:solidFill>
                                        <a:schemeClr val="bg1"/>
                                      </a:solidFill>
                                      <a:latin typeface="Cambria Math" panose="02040503050406030204" pitchFamily="18" charset="0"/>
                                    </a:rPr>
                                    <m:t>𝐹</m:t>
                                  </m:r>
                                </m:e>
                                <m:sub>
                                  <m:r>
                                    <a:rPr lang="it-IT" i="1">
                                      <a:solidFill>
                                        <a:schemeClr val="bg1"/>
                                      </a:solidFill>
                                      <a:latin typeface="Cambria Math" panose="02040503050406030204" pitchFamily="18" charset="0"/>
                                    </a:rPr>
                                    <m:t>𝑎</m:t>
                                  </m:r>
                                </m:sub>
                              </m:sSub>
                            </m:e>
                          </m:acc>
                          <m:r>
                            <a:rPr lang="it-IT" b="0" i="1" smtClean="0">
                              <a:solidFill>
                                <a:schemeClr val="bg1"/>
                              </a:solidFill>
                              <a:latin typeface="Cambria Math" panose="02040503050406030204" pitchFamily="18" charset="0"/>
                            </a:rPr>
                            <m:t>     </m:t>
                          </m:r>
                          <m:r>
                            <a:rPr lang="it-IT" i="1">
                              <a:solidFill>
                                <a:schemeClr val="bg1"/>
                              </a:solidFill>
                              <a:latin typeface="Cambria Math" panose="02040503050406030204" pitchFamily="18" charset="0"/>
                            </a:rPr>
                            <m:t>𝑈</m:t>
                          </m:r>
                          <m:r>
                            <a:rPr lang="it-IT" b="0" i="1" smtClean="0">
                              <a:solidFill>
                                <a:schemeClr val="bg1"/>
                              </a:solidFill>
                              <a:latin typeface="Cambria Math" panose="02040503050406030204" pitchFamily="18" charset="0"/>
                            </a:rPr>
                            <m:t>     </m:t>
                          </m:r>
                          <m:sSub>
                            <m:sSubPr>
                              <m:ctrlPr>
                                <a:rPr lang="it-IT" i="1">
                                  <a:solidFill>
                                    <a:schemeClr val="bg1"/>
                                  </a:solidFill>
                                  <a:latin typeface="Cambria Math" panose="02040503050406030204" pitchFamily="18" charset="0"/>
                                </a:rPr>
                              </m:ctrlPr>
                            </m:sSubPr>
                            <m:e>
                              <m:acc>
                                <m:accPr>
                                  <m:chr m:val="⃗"/>
                                  <m:ctrlPr>
                                    <a:rPr lang="it-IT" i="1">
                                      <a:solidFill>
                                        <a:schemeClr val="bg1"/>
                                      </a:solidFill>
                                      <a:latin typeface="Cambria Math" panose="02040503050406030204" pitchFamily="18" charset="0"/>
                                    </a:rPr>
                                  </m:ctrlPr>
                                </m:accPr>
                                <m:e>
                                  <m:sSub>
                                    <m:sSubPr>
                                      <m:ctrlPr>
                                        <a:rPr lang="it-IT" i="1">
                                          <a:solidFill>
                                            <a:schemeClr val="bg1"/>
                                          </a:solidFill>
                                          <a:latin typeface="Cambria Math" panose="02040503050406030204" pitchFamily="18" charset="0"/>
                                        </a:rPr>
                                      </m:ctrlPr>
                                    </m:sSubPr>
                                    <m:e>
                                      <m:r>
                                        <a:rPr lang="it-IT" i="1" smtClean="0">
                                          <a:solidFill>
                                            <a:schemeClr val="bg1"/>
                                          </a:solidFill>
                                          <a:latin typeface="Cambria Math" panose="02040503050406030204" pitchFamily="18" charset="0"/>
                                        </a:rPr>
                                        <m:t>𝐹</m:t>
                                      </m:r>
                                    </m:e>
                                    <m:sub>
                                      <m:r>
                                        <a:rPr lang="it-IT" i="1">
                                          <a:solidFill>
                                            <a:schemeClr val="bg1"/>
                                          </a:solidFill>
                                          <a:latin typeface="Cambria Math" panose="02040503050406030204" pitchFamily="18" charset="0"/>
                                        </a:rPr>
                                        <m:t>𝑇𝑂𝑇</m:t>
                                      </m:r>
                                    </m:sub>
                                  </m:sSub>
                                </m:e>
                              </m:acc>
                            </m:e>
                            <m:sub>
                              <m:r>
                                <a:rPr lang="it-IT" b="0" i="0" smtClean="0">
                                  <a:solidFill>
                                    <a:schemeClr val="bg1"/>
                                  </a:solidFill>
                                  <a:latin typeface="Cambria Math" panose="02040503050406030204" pitchFamily="18" charset="0"/>
                                </a:rPr>
                                <m:t>2</m:t>
                              </m:r>
                            </m:sub>
                          </m:sSub>
                          <m:r>
                            <a:rPr lang="it-IT" i="1">
                              <a:solidFill>
                                <a:schemeClr val="bg1"/>
                              </a:solidFill>
                              <a:latin typeface="Cambria Math" panose="02040503050406030204" pitchFamily="18" charset="0"/>
                            </a:rPr>
                            <m:t>=</m:t>
                          </m:r>
                          <m:r>
                            <a:rPr lang="it-IT" i="1">
                              <a:solidFill>
                                <a:schemeClr val="bg1"/>
                              </a:solidFill>
                              <a:latin typeface="Cambria Math" panose="02040503050406030204" pitchFamily="18" charset="0"/>
                            </a:rPr>
                            <m:t>𝑚</m:t>
                          </m:r>
                          <m:r>
                            <a:rPr lang="it-IT" i="1">
                              <a:solidFill>
                                <a:schemeClr val="bg1"/>
                              </a:solidFill>
                              <a:latin typeface="Cambria Math" panose="02040503050406030204" pitchFamily="18" charset="0"/>
                            </a:rPr>
                            <m:t>⋅</m:t>
                          </m:r>
                          <m:r>
                            <a:rPr lang="it-IT" i="1">
                              <a:solidFill>
                                <a:schemeClr val="bg1"/>
                              </a:solidFill>
                              <a:latin typeface="Cambria Math" panose="02040503050406030204" pitchFamily="18" charset="0"/>
                            </a:rPr>
                            <m:t>𝑔</m:t>
                          </m:r>
                          <m:r>
                            <a:rPr lang="it-IT" i="1">
                              <a:solidFill>
                                <a:schemeClr val="bg1"/>
                              </a:solidFill>
                              <a:latin typeface="Cambria Math" panose="02040503050406030204" pitchFamily="18" charset="0"/>
                            </a:rPr>
                            <m:t>−</m:t>
                          </m:r>
                          <m:r>
                            <a:rPr lang="it-IT" i="1">
                              <a:solidFill>
                                <a:schemeClr val="bg1"/>
                              </a:solidFill>
                              <a:latin typeface="Cambria Math" panose="02040503050406030204" pitchFamily="18" charset="0"/>
                            </a:rPr>
                            <m:t>𝑇</m:t>
                          </m:r>
                        </m:e>
                        <m:sub>
                          <m:r>
                            <a:rPr lang="it-IT" b="0" i="1" smtClean="0">
                              <a:solidFill>
                                <a:schemeClr val="bg1"/>
                              </a:solidFill>
                              <a:latin typeface="Cambria Math" panose="02040503050406030204" pitchFamily="18" charset="0"/>
                            </a:rPr>
                            <m:t> </m:t>
                          </m:r>
                        </m:sub>
                      </m:sSub>
                    </m:oMath>
                  </m:oMathPara>
                </a14:m>
                <a:endParaRPr lang="it-IT" dirty="0">
                  <a:solidFill>
                    <a:schemeClr val="bg1"/>
                  </a:solidFill>
                </a:endParaRPr>
              </a:p>
            </p:txBody>
          </p:sp>
        </mc:Choice>
        <mc:Fallback xmlns="">
          <p:sp>
            <p:nvSpPr>
              <p:cNvPr id="8" name="CasellaDiTesto 7"/>
              <p:cNvSpPr txBox="1">
                <a:spLocks noRot="1" noChangeAspect="1" noMove="1" noResize="1" noEditPoints="1" noAdjustHandles="1" noChangeArrowheads="1" noChangeShapeType="1" noTextEdit="1"/>
              </p:cNvSpPr>
              <p:nvPr/>
            </p:nvSpPr>
            <p:spPr>
              <a:xfrm>
                <a:off x="1001112" y="4054934"/>
                <a:ext cx="4233343" cy="344325"/>
              </a:xfrm>
              <a:prstGeom prst="rect">
                <a:avLst/>
              </a:prstGeom>
              <a:blipFill>
                <a:blip r:embed="rId3"/>
                <a:stretch>
                  <a:fillRect b="-15789"/>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9" name="CasellaDiTesto 8"/>
              <p:cNvSpPr txBox="1"/>
              <p:nvPr/>
            </p:nvSpPr>
            <p:spPr>
              <a:xfrm>
                <a:off x="212899" y="3206440"/>
                <a:ext cx="3604705" cy="6482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smtClean="0">
                              <a:solidFill>
                                <a:schemeClr val="bg1"/>
                              </a:solidFill>
                              <a:latin typeface="Cambria Math" panose="02040503050406030204" pitchFamily="18" charset="0"/>
                            </a:rPr>
                          </m:ctrlPr>
                        </m:sSubPr>
                        <m:e>
                          <m:r>
                            <a:rPr lang="it-IT" i="1">
                              <a:solidFill>
                                <a:schemeClr val="bg1"/>
                              </a:solidFill>
                              <a:latin typeface="Cambria Math" panose="02040503050406030204" pitchFamily="18" charset="0"/>
                            </a:rPr>
                            <m:t>𝑎</m:t>
                          </m:r>
                        </m:e>
                        <m:sub>
                          <m:r>
                            <a:rPr lang="it-IT" i="0">
                              <a:solidFill>
                                <a:schemeClr val="bg1"/>
                              </a:solidFill>
                              <a:latin typeface="Cambria Math" panose="02040503050406030204" pitchFamily="18" charset="0"/>
                            </a:rPr>
                            <m:t>1</m:t>
                          </m:r>
                        </m:sub>
                      </m:sSub>
                      <m:r>
                        <a:rPr lang="it-IT" i="0">
                          <a:solidFill>
                            <a:schemeClr val="bg1"/>
                          </a:solidFill>
                          <a:latin typeface="Cambria Math" panose="02040503050406030204" pitchFamily="18" charset="0"/>
                        </a:rPr>
                        <m:t>=</m:t>
                      </m:r>
                      <m:f>
                        <m:fPr>
                          <m:ctrlPr>
                            <a:rPr lang="it-IT" i="1">
                              <a:solidFill>
                                <a:schemeClr val="bg1"/>
                              </a:solidFill>
                              <a:latin typeface="Cambria Math" panose="02040503050406030204" pitchFamily="18" charset="0"/>
                            </a:rPr>
                          </m:ctrlPr>
                        </m:fPr>
                        <m:num>
                          <m:r>
                            <a:rPr lang="it-IT" i="1">
                              <a:solidFill>
                                <a:schemeClr val="bg1"/>
                              </a:solidFill>
                              <a:latin typeface="Cambria Math" panose="02040503050406030204" pitchFamily="18" charset="0"/>
                            </a:rPr>
                            <m:t>𝑇</m:t>
                          </m:r>
                          <m:r>
                            <a:rPr lang="it-IT" i="0">
                              <a:solidFill>
                                <a:schemeClr val="bg1"/>
                              </a:solidFill>
                              <a:latin typeface="Cambria Math" panose="02040503050406030204" pitchFamily="18" charset="0"/>
                            </a:rPr>
                            <m:t>−</m:t>
                          </m:r>
                          <m:sSub>
                            <m:sSubPr>
                              <m:ctrlPr>
                                <a:rPr lang="it-IT" i="1">
                                  <a:solidFill>
                                    <a:schemeClr val="bg1"/>
                                  </a:solidFill>
                                  <a:latin typeface="Cambria Math" panose="02040503050406030204" pitchFamily="18" charset="0"/>
                                </a:rPr>
                              </m:ctrlPr>
                            </m:sSubPr>
                            <m:e>
                              <m:acc>
                                <m:accPr>
                                  <m:chr m:val="⃗"/>
                                  <m:ctrlPr>
                                    <a:rPr lang="it-IT" i="1">
                                      <a:solidFill>
                                        <a:schemeClr val="bg1"/>
                                      </a:solidFill>
                                      <a:latin typeface="Cambria Math" panose="02040503050406030204" pitchFamily="18" charset="0"/>
                                    </a:rPr>
                                  </m:ctrlPr>
                                </m:accPr>
                                <m:e>
                                  <m:sSub>
                                    <m:sSubPr>
                                      <m:ctrlPr>
                                        <a:rPr lang="it-IT" i="1">
                                          <a:solidFill>
                                            <a:schemeClr val="bg1"/>
                                          </a:solidFill>
                                          <a:latin typeface="Cambria Math" panose="02040503050406030204" pitchFamily="18" charset="0"/>
                                        </a:rPr>
                                      </m:ctrlPr>
                                    </m:sSubPr>
                                    <m:e>
                                      <m:r>
                                        <a:rPr lang="it-IT" i="1">
                                          <a:solidFill>
                                            <a:schemeClr val="bg1"/>
                                          </a:solidFill>
                                          <a:latin typeface="Cambria Math" panose="02040503050406030204" pitchFamily="18" charset="0"/>
                                        </a:rPr>
                                        <m:t>𝐹</m:t>
                                      </m:r>
                                    </m:e>
                                    <m:sub>
                                      <m:r>
                                        <a:rPr lang="it-IT" i="1">
                                          <a:solidFill>
                                            <a:schemeClr val="bg1"/>
                                          </a:solidFill>
                                          <a:latin typeface="Cambria Math" panose="02040503050406030204" pitchFamily="18" charset="0"/>
                                        </a:rPr>
                                        <m:t>𝑎</m:t>
                                      </m:r>
                                    </m:sub>
                                  </m:sSub>
                                </m:e>
                              </m:acc>
                            </m:e>
                            <m:sub>
                              <m:r>
                                <a:rPr lang="it-IT" i="0">
                                  <a:solidFill>
                                    <a:schemeClr val="bg1"/>
                                  </a:solidFill>
                                  <a:latin typeface="Cambria Math" panose="02040503050406030204" pitchFamily="18" charset="0"/>
                                </a:rPr>
                                <m:t>1</m:t>
                              </m:r>
                            </m:sub>
                          </m:sSub>
                          <m:r>
                            <a:rPr lang="it-IT" b="0" i="1">
                              <a:solidFill>
                                <a:schemeClr val="bg1"/>
                              </a:solidFill>
                              <a:latin typeface="Cambria Math" panose="02040503050406030204" pitchFamily="18" charset="0"/>
                            </a:rPr>
                            <m:t> </m:t>
                          </m:r>
                        </m:num>
                        <m:den>
                          <m:sSub>
                            <m:sSubPr>
                              <m:ctrlPr>
                                <a:rPr lang="it-IT" i="1">
                                  <a:solidFill>
                                    <a:schemeClr val="bg1"/>
                                  </a:solidFill>
                                  <a:latin typeface="Cambria Math" panose="02040503050406030204" pitchFamily="18" charset="0"/>
                                </a:rPr>
                              </m:ctrlPr>
                            </m:sSubPr>
                            <m:e>
                              <m:r>
                                <a:rPr lang="it-IT" i="1">
                                  <a:solidFill>
                                    <a:schemeClr val="bg1"/>
                                  </a:solidFill>
                                  <a:latin typeface="Cambria Math" panose="02040503050406030204" pitchFamily="18" charset="0"/>
                                </a:rPr>
                                <m:t>𝑚</m:t>
                              </m:r>
                            </m:e>
                            <m:sub>
                              <m:r>
                                <a:rPr lang="it-IT" i="0">
                                  <a:solidFill>
                                    <a:schemeClr val="bg1"/>
                                  </a:solidFill>
                                  <a:latin typeface="Cambria Math" panose="02040503050406030204" pitchFamily="18" charset="0"/>
                                </a:rPr>
                                <m:t>1</m:t>
                              </m:r>
                            </m:sub>
                          </m:sSub>
                        </m:den>
                      </m:f>
                      <m:r>
                        <a:rPr lang="it-IT" b="0" i="1" smtClean="0">
                          <a:solidFill>
                            <a:schemeClr val="bg1"/>
                          </a:solidFill>
                          <a:latin typeface="Cambria Math" panose="02040503050406030204" pitchFamily="18" charset="0"/>
                        </a:rPr>
                        <m:t>     </m:t>
                      </m:r>
                      <m:r>
                        <a:rPr lang="it-IT" i="1">
                          <a:solidFill>
                            <a:schemeClr val="bg1"/>
                          </a:solidFill>
                          <a:latin typeface="Cambria Math" panose="02040503050406030204" pitchFamily="18" charset="0"/>
                        </a:rPr>
                        <m:t>𝑈</m:t>
                      </m:r>
                      <m:r>
                        <a:rPr lang="it-IT" b="0" i="1" smtClean="0">
                          <a:solidFill>
                            <a:schemeClr val="bg1"/>
                          </a:solidFill>
                          <a:latin typeface="Cambria Math" panose="02040503050406030204" pitchFamily="18" charset="0"/>
                        </a:rPr>
                        <m:t>      </m:t>
                      </m:r>
                      <m:sSub>
                        <m:sSubPr>
                          <m:ctrlPr>
                            <a:rPr lang="it-IT" i="1">
                              <a:solidFill>
                                <a:schemeClr val="bg1"/>
                              </a:solidFill>
                              <a:latin typeface="Cambria Math" panose="02040503050406030204" pitchFamily="18" charset="0"/>
                            </a:rPr>
                          </m:ctrlPr>
                        </m:sSubPr>
                        <m:e>
                          <m:r>
                            <a:rPr lang="it-IT" i="1">
                              <a:solidFill>
                                <a:schemeClr val="bg1"/>
                              </a:solidFill>
                              <a:latin typeface="Cambria Math" panose="02040503050406030204" pitchFamily="18" charset="0"/>
                            </a:rPr>
                            <m:t>𝑎</m:t>
                          </m:r>
                        </m:e>
                        <m:sub>
                          <m:r>
                            <a:rPr lang="it-IT" i="0">
                              <a:solidFill>
                                <a:schemeClr val="bg1"/>
                              </a:solidFill>
                              <a:latin typeface="Cambria Math" panose="02040503050406030204" pitchFamily="18" charset="0"/>
                            </a:rPr>
                            <m:t>2</m:t>
                          </m:r>
                        </m:sub>
                      </m:sSub>
                      <m:r>
                        <a:rPr lang="it-IT" i="0">
                          <a:solidFill>
                            <a:schemeClr val="bg1"/>
                          </a:solidFill>
                          <a:latin typeface="Cambria Math" panose="02040503050406030204" pitchFamily="18" charset="0"/>
                        </a:rPr>
                        <m:t>=</m:t>
                      </m:r>
                      <m:f>
                        <m:fPr>
                          <m:ctrlPr>
                            <a:rPr lang="it-IT" i="1">
                              <a:solidFill>
                                <a:schemeClr val="bg1"/>
                              </a:solidFill>
                              <a:latin typeface="Cambria Math" panose="02040503050406030204" pitchFamily="18" charset="0"/>
                            </a:rPr>
                          </m:ctrlPr>
                        </m:fPr>
                        <m:num>
                          <m:r>
                            <a:rPr lang="it-IT" i="1">
                              <a:solidFill>
                                <a:schemeClr val="bg1"/>
                              </a:solidFill>
                              <a:latin typeface="Cambria Math" panose="02040503050406030204" pitchFamily="18" charset="0"/>
                            </a:rPr>
                            <m:t>𝑚</m:t>
                          </m:r>
                          <m:r>
                            <a:rPr lang="it-IT" i="0">
                              <a:solidFill>
                                <a:schemeClr val="bg1"/>
                              </a:solidFill>
                              <a:latin typeface="Cambria Math" panose="02040503050406030204" pitchFamily="18" charset="0"/>
                            </a:rPr>
                            <m:t>⋅</m:t>
                          </m:r>
                          <m:r>
                            <a:rPr lang="it-IT" i="1">
                              <a:solidFill>
                                <a:schemeClr val="bg1"/>
                              </a:solidFill>
                              <a:latin typeface="Cambria Math" panose="02040503050406030204" pitchFamily="18" charset="0"/>
                            </a:rPr>
                            <m:t>𝑔</m:t>
                          </m:r>
                          <m:r>
                            <a:rPr lang="it-IT" i="0">
                              <a:solidFill>
                                <a:schemeClr val="bg1"/>
                              </a:solidFill>
                              <a:latin typeface="Cambria Math" panose="02040503050406030204" pitchFamily="18" charset="0"/>
                            </a:rPr>
                            <m:t>−</m:t>
                          </m:r>
                          <m:r>
                            <a:rPr lang="it-IT" i="1">
                              <a:solidFill>
                                <a:schemeClr val="bg1"/>
                              </a:solidFill>
                              <a:latin typeface="Cambria Math" panose="02040503050406030204" pitchFamily="18" charset="0"/>
                            </a:rPr>
                            <m:t>𝑇</m:t>
                          </m:r>
                        </m:num>
                        <m:den>
                          <m:sSub>
                            <m:sSubPr>
                              <m:ctrlPr>
                                <a:rPr lang="it-IT" i="1">
                                  <a:solidFill>
                                    <a:schemeClr val="bg1"/>
                                  </a:solidFill>
                                  <a:latin typeface="Cambria Math" panose="02040503050406030204" pitchFamily="18" charset="0"/>
                                </a:rPr>
                              </m:ctrlPr>
                            </m:sSubPr>
                            <m:e>
                              <m:r>
                                <a:rPr lang="it-IT" i="1">
                                  <a:solidFill>
                                    <a:schemeClr val="bg1"/>
                                  </a:solidFill>
                                  <a:latin typeface="Cambria Math" panose="02040503050406030204" pitchFamily="18" charset="0"/>
                                </a:rPr>
                                <m:t>𝑚</m:t>
                              </m:r>
                            </m:e>
                            <m:sub>
                              <m:r>
                                <a:rPr lang="it-IT" i="0">
                                  <a:solidFill>
                                    <a:schemeClr val="bg1"/>
                                  </a:solidFill>
                                  <a:latin typeface="Cambria Math" panose="02040503050406030204" pitchFamily="18" charset="0"/>
                                </a:rPr>
                                <m:t>2</m:t>
                              </m:r>
                            </m:sub>
                          </m:sSub>
                        </m:den>
                      </m:f>
                    </m:oMath>
                  </m:oMathPara>
                </a14:m>
                <a:endParaRPr lang="it-IT" dirty="0">
                  <a:solidFill>
                    <a:schemeClr val="bg1"/>
                  </a:solidFill>
                </a:endParaRPr>
              </a:p>
            </p:txBody>
          </p:sp>
        </mc:Choice>
        <mc:Fallback xmlns="">
          <p:sp>
            <p:nvSpPr>
              <p:cNvPr id="9" name="CasellaDiTesto 8"/>
              <p:cNvSpPr txBox="1">
                <a:spLocks noRot="1" noChangeAspect="1" noMove="1" noResize="1" noEditPoints="1" noAdjustHandles="1" noChangeArrowheads="1" noChangeShapeType="1" noTextEdit="1"/>
              </p:cNvSpPr>
              <p:nvPr/>
            </p:nvSpPr>
            <p:spPr>
              <a:xfrm>
                <a:off x="212899" y="3206440"/>
                <a:ext cx="3604705" cy="648254"/>
              </a:xfrm>
              <a:prstGeom prst="rect">
                <a:avLst/>
              </a:prstGeom>
              <a:blipFill>
                <a:blip r:embed="rId4"/>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0" name="Rettangolo 9"/>
              <p:cNvSpPr/>
              <p:nvPr/>
            </p:nvSpPr>
            <p:spPr>
              <a:xfrm>
                <a:off x="1512871" y="4681997"/>
                <a:ext cx="1004762" cy="369332"/>
              </a:xfrm>
              <a:prstGeom prst="rect">
                <a:avLst/>
              </a:prstGeom>
            </p:spPr>
            <p:txBody>
              <a:bodyPr wrap="none">
                <a:spAutoFit/>
              </a:bodyPr>
              <a:lstStyle/>
              <a:p>
                <a:pP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it-IT" i="1" dirty="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i="1" dirty="0">
                              <a:solidFill>
                                <a:schemeClr val="bg1"/>
                              </a:solidFill>
                              <a:effectLst>
                                <a:outerShdw blurRad="38100" dist="38100" dir="2700000" algn="tl">
                                  <a:srgbClr val="000000">
                                    <a:alpha val="43137"/>
                                  </a:srgbClr>
                                </a:outerShdw>
                              </a:effectLst>
                              <a:latin typeface="Cambria Math" panose="02040503050406030204" pitchFamily="18" charset="0"/>
                            </a:rPr>
                            <m:t>𝑎</m:t>
                          </m:r>
                        </m:e>
                        <m:sub>
                          <m:r>
                            <a:rPr lang="it-IT" dirty="0">
                              <a:solidFill>
                                <a:schemeClr val="bg1"/>
                              </a:solidFill>
                              <a:effectLst>
                                <a:outerShdw blurRad="38100" dist="38100" dir="2700000" algn="tl">
                                  <a:srgbClr val="000000">
                                    <a:alpha val="43137"/>
                                  </a:srgbClr>
                                </a:outerShdw>
                              </a:effectLst>
                              <a:latin typeface="Cambria Math" panose="02040503050406030204" pitchFamily="18" charset="0"/>
                            </a:rPr>
                            <m:t>1</m:t>
                          </m:r>
                        </m:sub>
                      </m:sSub>
                      <m:r>
                        <a:rPr lang="it-IT" dirty="0">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it-IT" i="1" dirty="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i="1" dirty="0">
                              <a:solidFill>
                                <a:schemeClr val="bg1"/>
                              </a:solidFill>
                              <a:effectLst>
                                <a:outerShdw blurRad="38100" dist="38100" dir="2700000" algn="tl">
                                  <a:srgbClr val="000000">
                                    <a:alpha val="43137"/>
                                  </a:srgbClr>
                                </a:outerShdw>
                              </a:effectLst>
                              <a:latin typeface="Cambria Math" panose="02040503050406030204" pitchFamily="18" charset="0"/>
                            </a:rPr>
                            <m:t>𝑎</m:t>
                          </m:r>
                        </m:e>
                        <m:sub>
                          <m:r>
                            <a:rPr lang="it-IT" dirty="0">
                              <a:solidFill>
                                <a:schemeClr val="bg1"/>
                              </a:solidFill>
                              <a:effectLst>
                                <a:outerShdw blurRad="38100" dist="38100" dir="2700000" algn="tl">
                                  <a:srgbClr val="000000">
                                    <a:alpha val="43137"/>
                                  </a:srgbClr>
                                </a:outerShdw>
                              </a:effectLst>
                              <a:latin typeface="Cambria Math" panose="02040503050406030204" pitchFamily="18" charset="0"/>
                            </a:rPr>
                            <m:t>2</m:t>
                          </m:r>
                        </m:sub>
                      </m:sSub>
                    </m:oMath>
                  </m:oMathPara>
                </a14:m>
                <a:endParaRPr lang="it-IT" sz="16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mc:Choice>
        <mc:Fallback xmlns="">
          <p:sp>
            <p:nvSpPr>
              <p:cNvPr id="10" name="Rettangolo 9"/>
              <p:cNvSpPr>
                <a:spLocks noRot="1" noChangeAspect="1" noMove="1" noResize="1" noEditPoints="1" noAdjustHandles="1" noChangeArrowheads="1" noChangeShapeType="1" noTextEdit="1"/>
              </p:cNvSpPr>
              <p:nvPr/>
            </p:nvSpPr>
            <p:spPr>
              <a:xfrm>
                <a:off x="1512871" y="4681997"/>
                <a:ext cx="1004762" cy="369332"/>
              </a:xfrm>
              <a:prstGeom prst="rect">
                <a:avLst/>
              </a:prstGeom>
              <a:blipFill>
                <a:blip r:embed="rId5"/>
                <a:stretch>
                  <a:fillRect b="-819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 name="Rettangolo 1"/>
              <p:cNvSpPr/>
              <p:nvPr/>
            </p:nvSpPr>
            <p:spPr>
              <a:xfrm>
                <a:off x="1001112" y="5247753"/>
                <a:ext cx="2359620" cy="7405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it-IT" i="1">
                              <a:solidFill>
                                <a:schemeClr val="bg1"/>
                              </a:solidFill>
                              <a:latin typeface="Cambria Math" panose="02040503050406030204" pitchFamily="18" charset="0"/>
                            </a:rPr>
                          </m:ctrlPr>
                        </m:fPr>
                        <m:num>
                          <m:r>
                            <a:rPr lang="it-IT" i="1">
                              <a:solidFill>
                                <a:schemeClr val="bg1"/>
                              </a:solidFill>
                              <a:latin typeface="Cambria Math" panose="02040503050406030204" pitchFamily="18" charset="0"/>
                            </a:rPr>
                            <m:t>𝑇</m:t>
                          </m:r>
                          <m:r>
                            <a:rPr lang="it-IT">
                              <a:solidFill>
                                <a:schemeClr val="bg1"/>
                              </a:solidFill>
                              <a:latin typeface="Cambria Math" panose="02040503050406030204" pitchFamily="18" charset="0"/>
                            </a:rPr>
                            <m:t>−</m:t>
                          </m:r>
                          <m:sSub>
                            <m:sSubPr>
                              <m:ctrlPr>
                                <a:rPr lang="it-IT" i="1">
                                  <a:solidFill>
                                    <a:schemeClr val="bg1"/>
                                  </a:solidFill>
                                  <a:latin typeface="Cambria Math" panose="02040503050406030204" pitchFamily="18" charset="0"/>
                                </a:rPr>
                              </m:ctrlPr>
                            </m:sSubPr>
                            <m:e>
                              <m:acc>
                                <m:accPr>
                                  <m:chr m:val="⃗"/>
                                  <m:ctrlPr>
                                    <a:rPr lang="it-IT" i="1">
                                      <a:solidFill>
                                        <a:schemeClr val="bg1"/>
                                      </a:solidFill>
                                      <a:latin typeface="Cambria Math" panose="02040503050406030204" pitchFamily="18" charset="0"/>
                                    </a:rPr>
                                  </m:ctrlPr>
                                </m:accPr>
                                <m:e>
                                  <m:sSub>
                                    <m:sSubPr>
                                      <m:ctrlPr>
                                        <a:rPr lang="it-IT" i="1">
                                          <a:solidFill>
                                            <a:schemeClr val="bg1"/>
                                          </a:solidFill>
                                          <a:latin typeface="Cambria Math" panose="02040503050406030204" pitchFamily="18" charset="0"/>
                                        </a:rPr>
                                      </m:ctrlPr>
                                    </m:sSubPr>
                                    <m:e>
                                      <m:r>
                                        <a:rPr lang="it-IT" i="1">
                                          <a:solidFill>
                                            <a:schemeClr val="bg1"/>
                                          </a:solidFill>
                                          <a:latin typeface="Cambria Math" panose="02040503050406030204" pitchFamily="18" charset="0"/>
                                        </a:rPr>
                                        <m:t>𝐹</m:t>
                                      </m:r>
                                    </m:e>
                                    <m:sub>
                                      <m:r>
                                        <a:rPr lang="it-IT" i="1">
                                          <a:solidFill>
                                            <a:schemeClr val="bg1"/>
                                          </a:solidFill>
                                          <a:latin typeface="Cambria Math" panose="02040503050406030204" pitchFamily="18" charset="0"/>
                                        </a:rPr>
                                        <m:t>𝑎</m:t>
                                      </m:r>
                                    </m:sub>
                                  </m:sSub>
                                </m:e>
                              </m:acc>
                            </m:e>
                            <m:sub>
                              <m:r>
                                <a:rPr lang="it-IT">
                                  <a:solidFill>
                                    <a:schemeClr val="bg1"/>
                                  </a:solidFill>
                                  <a:latin typeface="Cambria Math" panose="02040503050406030204" pitchFamily="18" charset="0"/>
                                </a:rPr>
                                <m:t>1</m:t>
                              </m:r>
                            </m:sub>
                          </m:sSub>
                          <m:r>
                            <a:rPr lang="it-IT" i="1">
                              <a:solidFill>
                                <a:schemeClr val="bg1"/>
                              </a:solidFill>
                              <a:latin typeface="Cambria Math" panose="02040503050406030204" pitchFamily="18" charset="0"/>
                            </a:rPr>
                            <m:t> </m:t>
                          </m:r>
                        </m:num>
                        <m:den>
                          <m:sSub>
                            <m:sSubPr>
                              <m:ctrlPr>
                                <a:rPr lang="it-IT" i="1">
                                  <a:solidFill>
                                    <a:schemeClr val="bg1"/>
                                  </a:solidFill>
                                  <a:latin typeface="Cambria Math" panose="02040503050406030204" pitchFamily="18" charset="0"/>
                                </a:rPr>
                              </m:ctrlPr>
                            </m:sSubPr>
                            <m:e>
                              <m:r>
                                <a:rPr lang="it-IT" i="1">
                                  <a:solidFill>
                                    <a:schemeClr val="bg1"/>
                                  </a:solidFill>
                                  <a:latin typeface="Cambria Math" panose="02040503050406030204" pitchFamily="18" charset="0"/>
                                </a:rPr>
                                <m:t>𝑚</m:t>
                              </m:r>
                            </m:e>
                            <m:sub>
                              <m:r>
                                <a:rPr lang="it-IT">
                                  <a:solidFill>
                                    <a:schemeClr val="bg1"/>
                                  </a:solidFill>
                                  <a:latin typeface="Cambria Math" panose="02040503050406030204" pitchFamily="18" charset="0"/>
                                </a:rPr>
                                <m:t>1</m:t>
                              </m:r>
                            </m:sub>
                          </m:sSub>
                        </m:den>
                      </m:f>
                      <m:r>
                        <a:rPr lang="it-IT">
                          <a:solidFill>
                            <a:schemeClr val="bg1"/>
                          </a:solidFill>
                          <a:latin typeface="Cambria Math" panose="02040503050406030204" pitchFamily="18" charset="0"/>
                        </a:rPr>
                        <m:t>=</m:t>
                      </m:r>
                      <m:f>
                        <m:fPr>
                          <m:ctrlPr>
                            <a:rPr lang="it-IT" i="1">
                              <a:solidFill>
                                <a:schemeClr val="bg1"/>
                              </a:solidFill>
                              <a:latin typeface="Cambria Math" panose="02040503050406030204" pitchFamily="18" charset="0"/>
                            </a:rPr>
                          </m:ctrlPr>
                        </m:fPr>
                        <m:num>
                          <m:sSub>
                            <m:sSubPr>
                              <m:ctrlPr>
                                <a:rPr lang="it-IT" i="1">
                                  <a:solidFill>
                                    <a:schemeClr val="bg1"/>
                                  </a:solidFill>
                                  <a:latin typeface="Cambria Math" panose="02040503050406030204" pitchFamily="18" charset="0"/>
                                </a:rPr>
                              </m:ctrlPr>
                            </m:sSubPr>
                            <m:e>
                              <m:r>
                                <a:rPr lang="it-IT" i="1">
                                  <a:solidFill>
                                    <a:schemeClr val="bg1"/>
                                  </a:solidFill>
                                  <a:latin typeface="Cambria Math" panose="02040503050406030204" pitchFamily="18" charset="0"/>
                                </a:rPr>
                                <m:t>𝑚</m:t>
                              </m:r>
                            </m:e>
                            <m:sub>
                              <m:r>
                                <a:rPr lang="it-IT">
                                  <a:solidFill>
                                    <a:schemeClr val="bg1"/>
                                  </a:solidFill>
                                  <a:latin typeface="Cambria Math" panose="02040503050406030204" pitchFamily="18" charset="0"/>
                                </a:rPr>
                                <m:t>2</m:t>
                              </m:r>
                            </m:sub>
                          </m:sSub>
                          <m:r>
                            <a:rPr lang="it-IT">
                              <a:solidFill>
                                <a:schemeClr val="bg1"/>
                              </a:solidFill>
                              <a:latin typeface="Cambria Math" panose="02040503050406030204" pitchFamily="18" charset="0"/>
                            </a:rPr>
                            <m:t>⋅</m:t>
                          </m:r>
                          <m:r>
                            <a:rPr lang="it-IT" i="1">
                              <a:solidFill>
                                <a:schemeClr val="bg1"/>
                              </a:solidFill>
                              <a:latin typeface="Cambria Math" panose="02040503050406030204" pitchFamily="18" charset="0"/>
                            </a:rPr>
                            <m:t>𝑔</m:t>
                          </m:r>
                          <m:r>
                            <a:rPr lang="it-IT">
                              <a:solidFill>
                                <a:schemeClr val="bg1"/>
                              </a:solidFill>
                              <a:latin typeface="Cambria Math" panose="02040503050406030204" pitchFamily="18" charset="0"/>
                            </a:rPr>
                            <m:t>−</m:t>
                          </m:r>
                          <m:r>
                            <a:rPr lang="it-IT" i="1">
                              <a:solidFill>
                                <a:schemeClr val="bg1"/>
                              </a:solidFill>
                              <a:latin typeface="Cambria Math" panose="02040503050406030204" pitchFamily="18" charset="0"/>
                            </a:rPr>
                            <m:t>𝑇</m:t>
                          </m:r>
                        </m:num>
                        <m:den>
                          <m:sSub>
                            <m:sSubPr>
                              <m:ctrlPr>
                                <a:rPr lang="it-IT" i="1">
                                  <a:solidFill>
                                    <a:schemeClr val="bg1"/>
                                  </a:solidFill>
                                  <a:latin typeface="Cambria Math" panose="02040503050406030204" pitchFamily="18" charset="0"/>
                                </a:rPr>
                              </m:ctrlPr>
                            </m:sSubPr>
                            <m:e>
                              <m:r>
                                <a:rPr lang="it-IT" i="1">
                                  <a:solidFill>
                                    <a:schemeClr val="bg1"/>
                                  </a:solidFill>
                                  <a:latin typeface="Cambria Math" panose="02040503050406030204" pitchFamily="18" charset="0"/>
                                </a:rPr>
                                <m:t>𝑚</m:t>
                              </m:r>
                            </m:e>
                            <m:sub>
                              <m:r>
                                <a:rPr lang="it-IT">
                                  <a:solidFill>
                                    <a:schemeClr val="bg1"/>
                                  </a:solidFill>
                                  <a:latin typeface="Cambria Math" panose="02040503050406030204" pitchFamily="18" charset="0"/>
                                </a:rPr>
                                <m:t>2</m:t>
                              </m:r>
                            </m:sub>
                          </m:sSub>
                        </m:den>
                      </m:f>
                    </m:oMath>
                  </m:oMathPara>
                </a14:m>
                <a:endParaRPr lang="it-IT" dirty="0">
                  <a:solidFill>
                    <a:schemeClr val="bg1"/>
                  </a:solidFill>
                </a:endParaRPr>
              </a:p>
            </p:txBody>
          </p:sp>
        </mc:Choice>
        <mc:Fallback xmlns="">
          <p:sp>
            <p:nvSpPr>
              <p:cNvPr id="2" name="Rettangolo 1"/>
              <p:cNvSpPr>
                <a:spLocks noRot="1" noChangeAspect="1" noMove="1" noResize="1" noEditPoints="1" noAdjustHandles="1" noChangeArrowheads="1" noChangeShapeType="1" noTextEdit="1"/>
              </p:cNvSpPr>
              <p:nvPr/>
            </p:nvSpPr>
            <p:spPr>
              <a:xfrm>
                <a:off x="1001112" y="5247753"/>
                <a:ext cx="2359620" cy="740587"/>
              </a:xfrm>
              <a:prstGeom prst="rect">
                <a:avLst/>
              </a:prstGeom>
              <a:blipFill>
                <a:blip r:embed="rId6"/>
                <a:stretch>
                  <a:fillRect/>
                </a:stretch>
              </a:blipFill>
            </p:spPr>
            <p:txBody>
              <a:bodyPr/>
              <a:lstStyle/>
              <a:p>
                <a:r>
                  <a:rPr lang="it-IT">
                    <a:noFill/>
                  </a:rPr>
                  <a:t> </a:t>
                </a:r>
              </a:p>
            </p:txBody>
          </p:sp>
        </mc:Fallback>
      </mc:AlternateContent>
      <p:sp>
        <p:nvSpPr>
          <p:cNvPr id="41" name="Triangolo rettangolo 40"/>
          <p:cNvSpPr/>
          <p:nvPr/>
        </p:nvSpPr>
        <p:spPr>
          <a:xfrm rot="10800000">
            <a:off x="7715250" y="-2"/>
            <a:ext cx="4476750" cy="730594"/>
          </a:xfrm>
          <a:prstGeom prst="r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3" name="Gruppo 42"/>
          <p:cNvGrpSpPr/>
          <p:nvPr/>
        </p:nvGrpSpPr>
        <p:grpSpPr>
          <a:xfrm rot="10800000">
            <a:off x="6830246" y="-425"/>
            <a:ext cx="2857019" cy="1294465"/>
            <a:chOff x="3304257" y="1200583"/>
            <a:chExt cx="2857019" cy="1294465"/>
          </a:xfrm>
        </p:grpSpPr>
        <p:sp>
          <p:nvSpPr>
            <p:cNvPr id="44" name="Rettangolo 43"/>
            <p:cNvSpPr/>
            <p:nvPr/>
          </p:nvSpPr>
          <p:spPr>
            <a:xfrm rot="2700000">
              <a:off x="3304257" y="1535552"/>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5" name="Rettangolo 44"/>
            <p:cNvSpPr/>
            <p:nvPr/>
          </p:nvSpPr>
          <p:spPr>
            <a:xfrm rot="2700000">
              <a:off x="5168756" y="1770856"/>
              <a:ext cx="288000" cy="288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6" name="Cornice 45"/>
            <p:cNvSpPr/>
            <p:nvPr/>
          </p:nvSpPr>
          <p:spPr>
            <a:xfrm rot="2700000">
              <a:off x="4351638" y="1304947"/>
              <a:ext cx="432000" cy="432000"/>
            </a:xfrm>
            <a:prstGeom prst="frame">
              <a:avLst>
                <a:gd name="adj1" fmla="val 17560"/>
              </a:avLst>
            </a:prstGeom>
            <a:solidFill>
              <a:srgbClr val="4E5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7" name="Rettangolo 46"/>
            <p:cNvSpPr/>
            <p:nvPr/>
          </p:nvSpPr>
          <p:spPr>
            <a:xfrm rot="2700000">
              <a:off x="4728774" y="1365780"/>
              <a:ext cx="216000" cy="21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8" name="Rettangolo 47"/>
            <p:cNvSpPr/>
            <p:nvPr/>
          </p:nvSpPr>
          <p:spPr>
            <a:xfrm rot="2700000">
              <a:off x="4113308" y="1200583"/>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9" name="Rettangolo 48"/>
            <p:cNvSpPr/>
            <p:nvPr/>
          </p:nvSpPr>
          <p:spPr>
            <a:xfrm rot="2700000">
              <a:off x="4728631" y="1887306"/>
              <a:ext cx="234000" cy="234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50" name="Rettangolo 49"/>
            <p:cNvSpPr/>
            <p:nvPr/>
          </p:nvSpPr>
          <p:spPr>
            <a:xfrm rot="2700000">
              <a:off x="5616788" y="1536322"/>
              <a:ext cx="180000" cy="180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51" name="Rettangolo 50"/>
            <p:cNvSpPr/>
            <p:nvPr/>
          </p:nvSpPr>
          <p:spPr>
            <a:xfrm rot="2700000">
              <a:off x="4000229" y="2135048"/>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52" name="Rettangolo 51"/>
            <p:cNvSpPr/>
            <p:nvPr/>
          </p:nvSpPr>
          <p:spPr>
            <a:xfrm rot="2700000">
              <a:off x="3324393" y="2216403"/>
              <a:ext cx="180000" cy="180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53" name="Cornice 52"/>
            <p:cNvSpPr/>
            <p:nvPr/>
          </p:nvSpPr>
          <p:spPr>
            <a:xfrm rot="2700000">
              <a:off x="5729276" y="1931500"/>
              <a:ext cx="432000" cy="432000"/>
            </a:xfrm>
            <a:prstGeom prst="frame">
              <a:avLst>
                <a:gd name="adj1" fmla="val 17560"/>
              </a:avLst>
            </a:prstGeom>
            <a:solidFill>
              <a:srgbClr val="4E5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4" name="Rettangolo 53"/>
            <p:cNvSpPr/>
            <p:nvPr/>
          </p:nvSpPr>
          <p:spPr>
            <a:xfrm rot="2700000">
              <a:off x="3937491" y="1688234"/>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grpSp>
      <p:grpSp>
        <p:nvGrpSpPr>
          <p:cNvPr id="56" name="Gruppo 55"/>
          <p:cNvGrpSpPr/>
          <p:nvPr/>
        </p:nvGrpSpPr>
        <p:grpSpPr>
          <a:xfrm>
            <a:off x="11724498" y="2937279"/>
            <a:ext cx="4958008" cy="3489435"/>
            <a:chOff x="11693164" y="2301996"/>
            <a:chExt cx="4958008" cy="3489435"/>
          </a:xfrm>
        </p:grpSpPr>
        <mc:AlternateContent xmlns:mc="http://schemas.openxmlformats.org/markup-compatibility/2006" xmlns:a14="http://schemas.microsoft.com/office/drawing/2010/main">
          <mc:Choice Requires="a14">
            <p:sp>
              <p:nvSpPr>
                <p:cNvPr id="57" name="Rettangolo 56"/>
                <p:cNvSpPr/>
                <p:nvPr/>
              </p:nvSpPr>
              <p:spPr>
                <a:xfrm>
                  <a:off x="12118386" y="2301996"/>
                  <a:ext cx="4532786" cy="348943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rgbClr val="FF9900"/>
                      </a:solidFill>
                      <a:effectLst>
                        <a:outerShdw blurRad="38100" dist="38100" dir="2700000" algn="tl">
                          <a:srgbClr val="000000">
                            <a:alpha val="43137"/>
                          </a:srgbClr>
                        </a:outerShdw>
                      </a:effectLst>
                      <a:latin typeface="Arial Narrow" panose="020B0606020202030204" pitchFamily="34" charset="0"/>
                    </a:rPr>
                    <a:t>CURIOSITA’</a:t>
                  </a:r>
                </a:p>
                <a:p>
                  <a:pPr lvl="0" eaLnBrk="0" fontAlgn="base" hangingPunct="0">
                    <a:spcBef>
                      <a:spcPct val="0"/>
                    </a:spcBef>
                    <a:spcAft>
                      <a:spcPct val="0"/>
                    </a:spcAft>
                  </a:pPr>
                  <a:r>
                    <a:rPr lang="it-IT" dirty="0">
                      <a:solidFill>
                        <a:schemeClr val="bg1"/>
                      </a:solidFill>
                      <a:effectLst>
                        <a:outerShdw blurRad="38100" dist="38100" dir="2700000" algn="tl">
                          <a:srgbClr val="000000">
                            <a:alpha val="43137"/>
                          </a:srgbClr>
                        </a:outerShdw>
                      </a:effectLst>
                      <a:latin typeface="Arial Narrow" panose="020B0606020202030204" pitchFamily="34" charset="0"/>
                    </a:rPr>
                    <a:t>Nel caso il piano non </a:t>
                  </a:r>
                  <a:r>
                    <a:rPr lang="it-IT" dirty="0" smtClean="0">
                      <a:solidFill>
                        <a:schemeClr val="bg1"/>
                      </a:solidFill>
                      <a:effectLst>
                        <a:outerShdw blurRad="38100" dist="38100" dir="2700000" algn="tl">
                          <a:srgbClr val="000000">
                            <a:alpha val="43137"/>
                          </a:srgbClr>
                        </a:outerShdw>
                      </a:effectLst>
                      <a:latin typeface="Arial Narrow" panose="020B0606020202030204" pitchFamily="34" charset="0"/>
                    </a:rPr>
                    <a:t>sia </a:t>
                  </a:r>
                  <a:r>
                    <a:rPr lang="it-IT" dirty="0">
                      <a:solidFill>
                        <a:schemeClr val="bg1"/>
                      </a:solidFill>
                      <a:effectLst>
                        <a:outerShdw blurRad="38100" dist="38100" dir="2700000" algn="tl">
                          <a:srgbClr val="000000">
                            <a:alpha val="43137"/>
                          </a:srgbClr>
                        </a:outerShdw>
                      </a:effectLst>
                      <a:latin typeface="Arial Narrow" panose="020B0606020202030204" pitchFamily="34" charset="0"/>
                    </a:rPr>
                    <a:t>orizzontale ma bensì inclinato, per calcolare le forze di attrito non basterà moltiplicare la massa per l’accelerazione gravitazionale, ma si dovrà calcolare la forza perpendicolare </a:t>
                  </a:r>
                  <a14:m>
                    <m:oMath xmlns:m="http://schemas.openxmlformats.org/officeDocument/2006/math">
                      <m:sSub>
                        <m:sSubPr>
                          <m:ctrlPr>
                            <a:rPr lang="it-IT" i="1" dirty="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i="1" dirty="0">
                              <a:solidFill>
                                <a:schemeClr val="bg1"/>
                              </a:solidFill>
                              <a:effectLst>
                                <a:outerShdw blurRad="38100" dist="38100" dir="2700000" algn="tl">
                                  <a:srgbClr val="000000">
                                    <a:alpha val="43137"/>
                                  </a:srgbClr>
                                </a:outerShdw>
                              </a:effectLst>
                              <a:latin typeface="Cambria Math" panose="02040503050406030204" pitchFamily="18" charset="0"/>
                            </a:rPr>
                            <m:t>𝐹</m:t>
                          </m:r>
                        </m:e>
                        <m:sub>
                          <m:r>
                            <a:rPr lang="it-IT" dirty="0">
                              <a:solidFill>
                                <a:schemeClr val="bg1"/>
                              </a:solidFill>
                              <a:effectLst>
                                <a:outerShdw blurRad="38100" dist="38100" dir="2700000" algn="tl">
                                  <a:srgbClr val="000000">
                                    <a:alpha val="43137"/>
                                  </a:srgbClr>
                                </a:outerShdw>
                              </a:effectLst>
                              <a:latin typeface="Cambria Math" panose="02040503050406030204" pitchFamily="18" charset="0"/>
                            </a:rPr>
                            <m:t>⊥</m:t>
                          </m:r>
                        </m:sub>
                      </m:sSub>
                    </m:oMath>
                  </a14:m>
                  <a:r>
                    <a:rPr lang="it-IT" dirty="0">
                      <a:solidFill>
                        <a:schemeClr val="bg1"/>
                      </a:solidFill>
                      <a:effectLst>
                        <a:outerShdw blurRad="38100" dist="38100" dir="2700000" algn="tl">
                          <a:srgbClr val="000000">
                            <a:alpha val="43137"/>
                          </a:srgbClr>
                        </a:outerShdw>
                      </a:effectLst>
                      <a:latin typeface="Arial Narrow" panose="020B0606020202030204" pitchFamily="34" charset="0"/>
                    </a:rPr>
                    <a:t> usando le regole della trigonometria; lo stesso procedimento si dovrà applicare per ottenere la forza parallela </a:t>
                  </a:r>
                  <a14:m>
                    <m:oMath xmlns:m="http://schemas.openxmlformats.org/officeDocument/2006/math">
                      <m:sSub>
                        <m:sSubPr>
                          <m:ctrlPr>
                            <a:rPr lang="it-IT" i="1" dirty="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it-IT" i="1" dirty="0">
                              <a:solidFill>
                                <a:schemeClr val="bg1"/>
                              </a:solidFill>
                              <a:effectLst>
                                <a:outerShdw blurRad="38100" dist="38100" dir="2700000" algn="tl">
                                  <a:srgbClr val="000000">
                                    <a:alpha val="43137"/>
                                  </a:srgbClr>
                                </a:outerShdw>
                              </a:effectLst>
                              <a:latin typeface="Cambria Math" panose="02040503050406030204" pitchFamily="18" charset="0"/>
                            </a:rPr>
                            <m:t>𝐹</m:t>
                          </m:r>
                        </m:e>
                        <m:sub>
                          <m:r>
                            <a:rPr lang="it-IT" dirty="0">
                              <a:solidFill>
                                <a:schemeClr val="bg1"/>
                              </a:solidFill>
                              <a:effectLst>
                                <a:outerShdw blurRad="38100" dist="38100" dir="2700000" algn="tl">
                                  <a:srgbClr val="000000">
                                    <a:alpha val="43137"/>
                                  </a:srgbClr>
                                </a:outerShdw>
                              </a:effectLst>
                              <a:latin typeface="Cambria Math" panose="02040503050406030204" pitchFamily="18" charset="0"/>
                            </a:rPr>
                            <m:t>∥</m:t>
                          </m:r>
                        </m:sub>
                      </m:sSub>
                      <m:r>
                        <a:rPr lang="it-IT" dirty="0">
                          <a:solidFill>
                            <a:schemeClr val="bg1"/>
                          </a:solidFill>
                          <a:effectLst>
                            <a:outerShdw blurRad="38100" dist="38100" dir="2700000" algn="tl">
                              <a:srgbClr val="000000">
                                <a:alpha val="43137"/>
                              </a:srgbClr>
                            </a:outerShdw>
                          </a:effectLst>
                          <a:latin typeface="Cambria Math" panose="02040503050406030204" pitchFamily="18" charset="0"/>
                        </a:rPr>
                        <m:t>,</m:t>
                      </m:r>
                    </m:oMath>
                  </a14:m>
                  <a:r>
                    <a:rPr lang="it-IT" dirty="0">
                      <a:solidFill>
                        <a:schemeClr val="bg1"/>
                      </a:solidFill>
                      <a:effectLst>
                        <a:outerShdw blurRad="38100" dist="38100" dir="2700000" algn="tl">
                          <a:srgbClr val="000000">
                            <a:alpha val="43137"/>
                          </a:srgbClr>
                        </a:outerShdw>
                      </a:effectLst>
                      <a:latin typeface="Arial Narrow" panose="020B0606020202030204" pitchFamily="34" charset="0"/>
                    </a:rPr>
                    <a:t> che potrà opporsi o agevolare la forza </a:t>
                  </a:r>
                  <a14:m>
                    <m:oMath xmlns:m="http://schemas.openxmlformats.org/officeDocument/2006/math">
                      <m:r>
                        <a:rPr lang="it-IT" i="1" dirty="0">
                          <a:solidFill>
                            <a:schemeClr val="bg1"/>
                          </a:solidFill>
                          <a:effectLst>
                            <a:outerShdw blurRad="38100" dist="38100" dir="2700000" algn="tl">
                              <a:srgbClr val="000000">
                                <a:alpha val="43137"/>
                              </a:srgbClr>
                            </a:outerShdw>
                          </a:effectLst>
                          <a:latin typeface="Cambria Math" panose="02040503050406030204" pitchFamily="18" charset="0"/>
                        </a:rPr>
                        <m:t>𝐹</m:t>
                      </m:r>
                    </m:oMath>
                  </a14:m>
                  <a:r>
                    <a:rPr lang="it-IT" dirty="0">
                      <a:solidFill>
                        <a:schemeClr val="bg1"/>
                      </a:solidFill>
                      <a:effectLst>
                        <a:outerShdw blurRad="38100" dist="38100" dir="2700000" algn="tl">
                          <a:srgbClr val="000000">
                            <a:alpha val="43137"/>
                          </a:srgbClr>
                        </a:outerShdw>
                      </a:effectLst>
                      <a:latin typeface="Arial Narrow" panose="020B0606020202030204" pitchFamily="34" charset="0"/>
                    </a:rPr>
                    <a:t> (dipende dai casi).</a:t>
                  </a:r>
                </a:p>
              </p:txBody>
            </p:sp>
          </mc:Choice>
          <mc:Fallback xmlns="">
            <p:sp>
              <p:nvSpPr>
                <p:cNvPr id="57" name="Rettangolo 56"/>
                <p:cNvSpPr>
                  <a:spLocks noRot="1" noChangeAspect="1" noMove="1" noResize="1" noEditPoints="1" noAdjustHandles="1" noChangeArrowheads="1" noChangeShapeType="1" noTextEdit="1"/>
                </p:cNvSpPr>
                <p:nvPr/>
              </p:nvSpPr>
              <p:spPr>
                <a:xfrm>
                  <a:off x="12118386" y="2301996"/>
                  <a:ext cx="4532786" cy="3489435"/>
                </a:xfrm>
                <a:prstGeom prst="rect">
                  <a:avLst/>
                </a:prstGeom>
                <a:blipFill>
                  <a:blip r:embed="rId7"/>
                  <a:stretch>
                    <a:fillRect l="-1210" r="-1882"/>
                  </a:stretch>
                </a:blipFill>
                <a:ln>
                  <a:noFill/>
                </a:ln>
              </p:spPr>
              <p:txBody>
                <a:bodyPr/>
                <a:lstStyle/>
                <a:p>
                  <a:r>
                    <a:rPr lang="it-IT">
                      <a:noFill/>
                    </a:rPr>
                    <a:t> </a:t>
                  </a:r>
                </a:p>
              </p:txBody>
            </p:sp>
          </mc:Fallback>
        </mc:AlternateContent>
        <p:sp>
          <p:nvSpPr>
            <p:cNvPr id="58" name="Operazione manuale 57"/>
            <p:cNvSpPr/>
            <p:nvPr/>
          </p:nvSpPr>
          <p:spPr>
            <a:xfrm rot="5400000">
              <a:off x="11103951" y="3849597"/>
              <a:ext cx="1415209" cy="211716"/>
            </a:xfrm>
            <a:prstGeom prst="flowChartManualOperation">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Figura a mano libera 58"/>
            <p:cNvSpPr/>
            <p:nvPr/>
          </p:nvSpPr>
          <p:spPr>
            <a:xfrm>
              <a:off x="11906670" y="2375338"/>
              <a:ext cx="306279" cy="918151"/>
            </a:xfrm>
            <a:custGeom>
              <a:avLst/>
              <a:gdLst>
                <a:gd name="connsiteX0" fmla="*/ 0 w 370935"/>
                <a:gd name="connsiteY0" fmla="*/ 1276710 h 1276710"/>
                <a:gd name="connsiteX1" fmla="*/ 17252 w 370935"/>
                <a:gd name="connsiteY1" fmla="*/ 396815 h 1276710"/>
                <a:gd name="connsiteX2" fmla="*/ 370935 w 370935"/>
                <a:gd name="connsiteY2" fmla="*/ 0 h 1276710"/>
              </a:gdLst>
              <a:ahLst/>
              <a:cxnLst>
                <a:cxn ang="0">
                  <a:pos x="connsiteX0" y="connsiteY0"/>
                </a:cxn>
                <a:cxn ang="0">
                  <a:pos x="connsiteX1" y="connsiteY1"/>
                </a:cxn>
                <a:cxn ang="0">
                  <a:pos x="connsiteX2" y="connsiteY2"/>
                </a:cxn>
              </a:cxnLst>
              <a:rect l="l" t="t" r="r" b="b"/>
              <a:pathLst>
                <a:path w="370935" h="1276710">
                  <a:moveTo>
                    <a:pt x="0" y="1276710"/>
                  </a:moveTo>
                  <a:lnTo>
                    <a:pt x="17252" y="396815"/>
                  </a:lnTo>
                  <a:lnTo>
                    <a:pt x="370935" y="0"/>
                  </a:lnTo>
                </a:path>
              </a:pathLst>
            </a:cu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Figura a mano libera 59"/>
            <p:cNvSpPr/>
            <p:nvPr/>
          </p:nvSpPr>
          <p:spPr>
            <a:xfrm>
              <a:off x="11906670" y="4605247"/>
              <a:ext cx="305976" cy="997229"/>
            </a:xfrm>
            <a:custGeom>
              <a:avLst/>
              <a:gdLst>
                <a:gd name="connsiteX0" fmla="*/ 0 w 512466"/>
                <a:gd name="connsiteY0" fmla="*/ 0 h 1135463"/>
                <a:gd name="connsiteX1" fmla="*/ 20097 w 512466"/>
                <a:gd name="connsiteY1" fmla="*/ 823964 h 1135463"/>
                <a:gd name="connsiteX2" fmla="*/ 512466 w 512466"/>
                <a:gd name="connsiteY2" fmla="*/ 1135463 h 1135463"/>
              </a:gdLst>
              <a:ahLst/>
              <a:cxnLst>
                <a:cxn ang="0">
                  <a:pos x="connsiteX0" y="connsiteY0"/>
                </a:cxn>
                <a:cxn ang="0">
                  <a:pos x="connsiteX1" y="connsiteY1"/>
                </a:cxn>
                <a:cxn ang="0">
                  <a:pos x="connsiteX2" y="connsiteY2"/>
                </a:cxn>
              </a:cxnLst>
              <a:rect l="l" t="t" r="r" b="b"/>
              <a:pathLst>
                <a:path w="512466" h="1135463">
                  <a:moveTo>
                    <a:pt x="0" y="0"/>
                  </a:moveTo>
                  <a:lnTo>
                    <a:pt x="20097" y="823964"/>
                  </a:lnTo>
                  <a:lnTo>
                    <a:pt x="512466" y="1135463"/>
                  </a:lnTo>
                </a:path>
              </a:pathLst>
            </a:cu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Connettore diritto 60"/>
            <p:cNvCxnSpPr/>
            <p:nvPr/>
          </p:nvCxnSpPr>
          <p:spPr>
            <a:xfrm flipV="1">
              <a:off x="12204533" y="2370052"/>
              <a:ext cx="4446639" cy="907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62" name="Connettore diritto 61"/>
            <p:cNvCxnSpPr/>
            <p:nvPr/>
          </p:nvCxnSpPr>
          <p:spPr>
            <a:xfrm>
              <a:off x="12204533" y="5597190"/>
              <a:ext cx="4446639" cy="528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63" name="Operazione manuale 62"/>
            <p:cNvSpPr/>
            <p:nvPr/>
          </p:nvSpPr>
          <p:spPr>
            <a:xfrm rot="5400000">
              <a:off x="11091417" y="3849596"/>
              <a:ext cx="1415209" cy="211716"/>
            </a:xfrm>
            <a:prstGeom prst="flowChartManualOperati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64" name="Operazione manuale 63"/>
          <p:cNvSpPr/>
          <p:nvPr/>
        </p:nvSpPr>
        <p:spPr>
          <a:xfrm rot="5400000">
            <a:off x="11135285" y="4491329"/>
            <a:ext cx="1415209" cy="186648"/>
          </a:xfrm>
          <a:prstGeom prst="flowChartManualOperati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Operazione manuale 64"/>
          <p:cNvSpPr/>
          <p:nvPr/>
        </p:nvSpPr>
        <p:spPr>
          <a:xfrm rot="5400000">
            <a:off x="6723946" y="4533947"/>
            <a:ext cx="1248320" cy="149416"/>
          </a:xfrm>
          <a:prstGeom prst="flowChartManualOperati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Rettangolo 65"/>
          <p:cNvSpPr/>
          <p:nvPr/>
        </p:nvSpPr>
        <p:spPr>
          <a:xfrm>
            <a:off x="7219251" y="3671843"/>
            <a:ext cx="211717" cy="1873623"/>
          </a:xfrm>
          <a:prstGeom prst="rect">
            <a:avLst/>
          </a:pr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1" name="Gruppo 10"/>
          <p:cNvGrpSpPr>
            <a:grpSpLocks noChangeAspect="1"/>
          </p:cNvGrpSpPr>
          <p:nvPr/>
        </p:nvGrpSpPr>
        <p:grpSpPr>
          <a:xfrm>
            <a:off x="7794729" y="2957571"/>
            <a:ext cx="3254165" cy="3254164"/>
            <a:chOff x="86262" y="873017"/>
            <a:chExt cx="5420387" cy="5420387"/>
          </a:xfrm>
        </p:grpSpPr>
        <p:sp>
          <p:nvSpPr>
            <p:cNvPr id="12" name="Rettangolo 11"/>
            <p:cNvSpPr>
              <a:spLocks noChangeAspect="1"/>
            </p:cNvSpPr>
            <p:nvPr/>
          </p:nvSpPr>
          <p:spPr>
            <a:xfrm>
              <a:off x="86264" y="873017"/>
              <a:ext cx="5420385" cy="5420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2 12"/>
            <p:cNvCxnSpPr/>
            <p:nvPr/>
          </p:nvCxnSpPr>
          <p:spPr>
            <a:xfrm flipH="1" flipV="1">
              <a:off x="366075" y="3160880"/>
              <a:ext cx="495695" cy="1404"/>
            </a:xfrm>
            <a:prstGeom prst="straightConnector1">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a:off x="4756974" y="5345220"/>
              <a:ext cx="0" cy="770570"/>
            </a:xfrm>
            <a:prstGeom prst="straightConnector1">
              <a:avLst/>
            </a:prstGeom>
            <a:ln w="38100">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Rettangolo 14"/>
            <p:cNvSpPr/>
            <p:nvPr/>
          </p:nvSpPr>
          <p:spPr>
            <a:xfrm>
              <a:off x="86263" y="3813790"/>
              <a:ext cx="3140015" cy="464912"/>
            </a:xfrm>
            <a:prstGeom prst="rect">
              <a:avLst/>
            </a:prstGeom>
            <a:blipFill dpi="0" rotWithShape="1">
              <a:blip r:embed="rId8"/>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86262" y="3813790"/>
              <a:ext cx="3140015" cy="464912"/>
            </a:xfrm>
            <a:prstGeom prst="rect">
              <a:avLst/>
            </a:prstGeom>
            <a:solidFill>
              <a:srgbClr val="5834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p:cNvSpPr/>
            <p:nvPr/>
          </p:nvSpPr>
          <p:spPr>
            <a:xfrm rot="16200000">
              <a:off x="1474464" y="4971410"/>
              <a:ext cx="2014701" cy="62928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p:cNvSpPr/>
            <p:nvPr/>
          </p:nvSpPr>
          <p:spPr>
            <a:xfrm rot="16200000">
              <a:off x="1474464" y="4971410"/>
              <a:ext cx="2014701" cy="629284"/>
            </a:xfrm>
            <a:prstGeom prst="rect">
              <a:avLst/>
            </a:prstGeom>
            <a:solidFill>
              <a:srgbClr val="5834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p:cNvSpPr/>
            <p:nvPr/>
          </p:nvSpPr>
          <p:spPr>
            <a:xfrm>
              <a:off x="870368" y="2335331"/>
              <a:ext cx="1372103" cy="941186"/>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a:off x="4398796" y="4278701"/>
              <a:ext cx="686232" cy="1066519"/>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1" name="Connettore diritto 20"/>
            <p:cNvCxnSpPr>
              <a:stCxn id="40" idx="0"/>
              <a:endCxn id="40" idx="0"/>
            </p:cNvCxnSpPr>
            <p:nvPr/>
          </p:nvCxnSpPr>
          <p:spPr>
            <a:xfrm>
              <a:off x="4472723" y="262010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diritto 21"/>
            <p:cNvCxnSpPr>
              <a:stCxn id="40" idx="0"/>
            </p:cNvCxnSpPr>
            <p:nvPr/>
          </p:nvCxnSpPr>
          <p:spPr>
            <a:xfrm flipH="1">
              <a:off x="2242471" y="2620108"/>
              <a:ext cx="2230252" cy="0"/>
            </a:xfrm>
            <a:prstGeom prst="line">
              <a:avLst/>
            </a:prstGeom>
            <a:ln w="38100">
              <a:solidFill>
                <a:srgbClr val="583400"/>
              </a:solidFill>
            </a:ln>
          </p:spPr>
          <p:style>
            <a:lnRef idx="1">
              <a:schemeClr val="accent1"/>
            </a:lnRef>
            <a:fillRef idx="0">
              <a:schemeClr val="accent1"/>
            </a:fillRef>
            <a:effectRef idx="0">
              <a:schemeClr val="accent1"/>
            </a:effectRef>
            <a:fontRef idx="minor">
              <a:schemeClr val="tx1"/>
            </a:fontRef>
          </p:style>
        </p:cxnSp>
        <p:sp>
          <p:nvSpPr>
            <p:cNvPr id="23" name="Rettangolo 22"/>
            <p:cNvSpPr/>
            <p:nvPr/>
          </p:nvSpPr>
          <p:spPr>
            <a:xfrm>
              <a:off x="86264" y="3271568"/>
              <a:ext cx="3873261" cy="542222"/>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4" name="Gruppo 23"/>
            <p:cNvGrpSpPr/>
            <p:nvPr/>
          </p:nvGrpSpPr>
          <p:grpSpPr>
            <a:xfrm>
              <a:off x="3719146" y="2620108"/>
              <a:ext cx="1023577" cy="888023"/>
              <a:chOff x="3719146" y="2620108"/>
              <a:chExt cx="1023577" cy="888023"/>
            </a:xfrm>
          </p:grpSpPr>
          <p:grpSp>
            <p:nvGrpSpPr>
              <p:cNvPr id="34" name="Gruppo 33"/>
              <p:cNvGrpSpPr/>
              <p:nvPr/>
            </p:nvGrpSpPr>
            <p:grpSpPr>
              <a:xfrm>
                <a:off x="3719146" y="2620108"/>
                <a:ext cx="1023577" cy="888023"/>
                <a:chOff x="3719146" y="2620108"/>
                <a:chExt cx="1023577" cy="888023"/>
              </a:xfrm>
            </p:grpSpPr>
            <p:sp>
              <p:nvSpPr>
                <p:cNvPr id="39" name="Figura a mano libera 38"/>
                <p:cNvSpPr/>
                <p:nvPr/>
              </p:nvSpPr>
              <p:spPr>
                <a:xfrm>
                  <a:off x="3719146" y="2875085"/>
                  <a:ext cx="712177" cy="633046"/>
                </a:xfrm>
                <a:custGeom>
                  <a:avLst/>
                  <a:gdLst>
                    <a:gd name="connsiteX0" fmla="*/ 474785 w 712177"/>
                    <a:gd name="connsiteY0" fmla="*/ 0 h 633046"/>
                    <a:gd name="connsiteX1" fmla="*/ 712177 w 712177"/>
                    <a:gd name="connsiteY1" fmla="*/ 290146 h 633046"/>
                    <a:gd name="connsiteX2" fmla="*/ 465992 w 712177"/>
                    <a:gd name="connsiteY2" fmla="*/ 290146 h 633046"/>
                    <a:gd name="connsiteX3" fmla="*/ 272562 w 712177"/>
                    <a:gd name="connsiteY3" fmla="*/ 422030 h 633046"/>
                    <a:gd name="connsiteX4" fmla="*/ 281354 w 712177"/>
                    <a:gd name="connsiteY4" fmla="*/ 633046 h 633046"/>
                    <a:gd name="connsiteX5" fmla="*/ 246185 w 712177"/>
                    <a:gd name="connsiteY5" fmla="*/ 633046 h 633046"/>
                    <a:gd name="connsiteX6" fmla="*/ 219808 w 712177"/>
                    <a:gd name="connsiteY6" fmla="*/ 404446 h 633046"/>
                    <a:gd name="connsiteX7" fmla="*/ 0 w 712177"/>
                    <a:gd name="connsiteY7" fmla="*/ 404446 h 633046"/>
                    <a:gd name="connsiteX8" fmla="*/ 17585 w 712177"/>
                    <a:gd name="connsiteY8" fmla="*/ 360484 h 633046"/>
                    <a:gd name="connsiteX9" fmla="*/ 263769 w 712177"/>
                    <a:gd name="connsiteY9" fmla="*/ 360484 h 633046"/>
                    <a:gd name="connsiteX10" fmla="*/ 413239 w 712177"/>
                    <a:gd name="connsiteY10" fmla="*/ 228600 h 633046"/>
                    <a:gd name="connsiteX11" fmla="*/ 474785 w 712177"/>
                    <a:gd name="connsiteY11" fmla="*/ 0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177" h="633046">
                      <a:moveTo>
                        <a:pt x="474785" y="0"/>
                      </a:moveTo>
                      <a:lnTo>
                        <a:pt x="712177" y="290146"/>
                      </a:lnTo>
                      <a:lnTo>
                        <a:pt x="465992" y="290146"/>
                      </a:lnTo>
                      <a:lnTo>
                        <a:pt x="272562" y="422030"/>
                      </a:lnTo>
                      <a:lnTo>
                        <a:pt x="281354" y="633046"/>
                      </a:lnTo>
                      <a:lnTo>
                        <a:pt x="246185" y="633046"/>
                      </a:lnTo>
                      <a:lnTo>
                        <a:pt x="219808" y="404446"/>
                      </a:lnTo>
                      <a:lnTo>
                        <a:pt x="0" y="404446"/>
                      </a:lnTo>
                      <a:lnTo>
                        <a:pt x="17585" y="360484"/>
                      </a:lnTo>
                      <a:lnTo>
                        <a:pt x="263769" y="360484"/>
                      </a:lnTo>
                      <a:lnTo>
                        <a:pt x="413239" y="228600"/>
                      </a:lnTo>
                      <a:lnTo>
                        <a:pt x="474785" y="0"/>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Ovale 39"/>
                <p:cNvSpPr/>
                <p:nvPr/>
              </p:nvSpPr>
              <p:spPr>
                <a:xfrm>
                  <a:off x="4202723" y="2620108"/>
                  <a:ext cx="540000" cy="540000"/>
                </a:xfrm>
                <a:prstGeom prst="ellipse">
                  <a:avLst/>
                </a:prstGeom>
                <a:solidFill>
                  <a:schemeClr val="bg2">
                    <a:lumMod val="50000"/>
                  </a:schemeClr>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5" name="Ovale 34"/>
              <p:cNvSpPr/>
              <p:nvPr/>
            </p:nvSpPr>
            <p:spPr>
              <a:xfrm>
                <a:off x="4532687" y="2769924"/>
                <a:ext cx="72000" cy="72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Ovale 35"/>
              <p:cNvSpPr/>
              <p:nvPr/>
            </p:nvSpPr>
            <p:spPr>
              <a:xfrm>
                <a:off x="4516759" y="2947016"/>
                <a:ext cx="72000" cy="72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Ovale 36"/>
              <p:cNvSpPr/>
              <p:nvPr/>
            </p:nvSpPr>
            <p:spPr>
              <a:xfrm>
                <a:off x="4362796" y="2947016"/>
                <a:ext cx="72000" cy="72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Ovale 37"/>
              <p:cNvSpPr/>
              <p:nvPr/>
            </p:nvSpPr>
            <p:spPr>
              <a:xfrm>
                <a:off x="4362796" y="2769924"/>
                <a:ext cx="72000" cy="72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25" name="Connettore diritto 24"/>
            <p:cNvCxnSpPr>
              <a:stCxn id="40" idx="6"/>
            </p:cNvCxnSpPr>
            <p:nvPr/>
          </p:nvCxnSpPr>
          <p:spPr>
            <a:xfrm>
              <a:off x="4742723" y="2890108"/>
              <a:ext cx="906" cy="1388593"/>
            </a:xfrm>
            <a:prstGeom prst="line">
              <a:avLst/>
            </a:prstGeom>
            <a:ln w="28575">
              <a:solidFill>
                <a:srgbClr val="583400"/>
              </a:solidFill>
            </a:ln>
          </p:spPr>
          <p:style>
            <a:lnRef idx="1">
              <a:schemeClr val="accent1"/>
            </a:lnRef>
            <a:fillRef idx="0">
              <a:schemeClr val="accent1"/>
            </a:fillRef>
            <a:effectRef idx="0">
              <a:schemeClr val="accent1"/>
            </a:effectRef>
            <a:fontRef idx="minor">
              <a:schemeClr val="tx1"/>
            </a:fontRef>
          </p:style>
        </p:cxnSp>
        <p:cxnSp>
          <p:nvCxnSpPr>
            <p:cNvPr id="26" name="Connettore 2 25"/>
            <p:cNvCxnSpPr/>
            <p:nvPr/>
          </p:nvCxnSpPr>
          <p:spPr>
            <a:xfrm flipV="1">
              <a:off x="4741912" y="3714104"/>
              <a:ext cx="0" cy="572940"/>
            </a:xfrm>
            <a:prstGeom prst="straightConnector1">
              <a:avLst/>
            </a:prstGeom>
            <a:ln w="38100">
              <a:solidFill>
                <a:schemeClr val="accent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Connettore 2 26"/>
            <p:cNvCxnSpPr/>
            <p:nvPr/>
          </p:nvCxnSpPr>
          <p:spPr>
            <a:xfrm>
              <a:off x="2248260" y="2626572"/>
              <a:ext cx="694719" cy="3529"/>
            </a:xfrm>
            <a:prstGeom prst="straightConnector1">
              <a:avLst/>
            </a:prstGeom>
            <a:ln w="38100">
              <a:solidFill>
                <a:schemeClr val="accent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Rettangolo 27"/>
                <p:cNvSpPr/>
                <p:nvPr/>
              </p:nvSpPr>
              <p:spPr>
                <a:xfrm>
                  <a:off x="2405374" y="1935269"/>
                  <a:ext cx="380489"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it-IT" i="1" smtClean="0">
                                <a:solidFill>
                                  <a:schemeClr val="accent1">
                                    <a:lumMod val="50000"/>
                                  </a:schemeClr>
                                </a:solidFill>
                                <a:latin typeface="Cambria Math" panose="02040503050406030204" pitchFamily="18" charset="0"/>
                              </a:rPr>
                            </m:ctrlPr>
                          </m:accPr>
                          <m:e>
                            <m:r>
                              <a:rPr lang="it-IT" i="1">
                                <a:solidFill>
                                  <a:schemeClr val="accent1">
                                    <a:lumMod val="50000"/>
                                  </a:schemeClr>
                                </a:solidFill>
                                <a:latin typeface="Cambria Math" panose="02040503050406030204" pitchFamily="18" charset="0"/>
                              </a:rPr>
                              <m:t>𝑇</m:t>
                            </m:r>
                          </m:e>
                        </m:acc>
                      </m:oMath>
                    </m:oMathPara>
                  </a14:m>
                  <a:endParaRPr lang="it-IT" dirty="0">
                    <a:solidFill>
                      <a:schemeClr val="accent1">
                        <a:lumMod val="50000"/>
                      </a:schemeClr>
                    </a:solidFill>
                  </a:endParaRPr>
                </a:p>
              </p:txBody>
            </p:sp>
          </mc:Choice>
          <mc:Fallback xmlns="">
            <p:sp>
              <p:nvSpPr>
                <p:cNvPr id="28" name="Rettangolo 27"/>
                <p:cNvSpPr>
                  <a:spLocks noRot="1" noChangeAspect="1" noMove="1" noResize="1" noEditPoints="1" noAdjustHandles="1" noChangeArrowheads="1" noChangeShapeType="1" noTextEdit="1"/>
                </p:cNvSpPr>
                <p:nvPr/>
              </p:nvSpPr>
              <p:spPr>
                <a:xfrm>
                  <a:off x="2405374" y="1935269"/>
                  <a:ext cx="380489" cy="402931"/>
                </a:xfrm>
                <a:prstGeom prst="rect">
                  <a:avLst/>
                </a:prstGeom>
                <a:blipFill>
                  <a:blip r:embed="rId10"/>
                  <a:stretch>
                    <a:fillRect r="-37838" b="-5500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9" name="Rettangolo 28"/>
                <p:cNvSpPr/>
                <p:nvPr/>
              </p:nvSpPr>
              <p:spPr>
                <a:xfrm>
                  <a:off x="4756973" y="3686934"/>
                  <a:ext cx="380489" cy="4029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it-IT" i="1" smtClean="0">
                                <a:solidFill>
                                  <a:schemeClr val="accent1">
                                    <a:lumMod val="50000"/>
                                  </a:schemeClr>
                                </a:solidFill>
                                <a:latin typeface="Cambria Math" panose="02040503050406030204" pitchFamily="18" charset="0"/>
                              </a:rPr>
                            </m:ctrlPr>
                          </m:accPr>
                          <m:e>
                            <m:r>
                              <a:rPr lang="it-IT" i="1">
                                <a:solidFill>
                                  <a:schemeClr val="accent1">
                                    <a:lumMod val="50000"/>
                                  </a:schemeClr>
                                </a:solidFill>
                                <a:latin typeface="Cambria Math" panose="02040503050406030204" pitchFamily="18" charset="0"/>
                              </a:rPr>
                              <m:t>𝑇</m:t>
                            </m:r>
                          </m:e>
                        </m:acc>
                      </m:oMath>
                    </m:oMathPara>
                  </a14:m>
                  <a:endParaRPr lang="it-IT" dirty="0">
                    <a:solidFill>
                      <a:schemeClr val="accent1">
                        <a:lumMod val="50000"/>
                      </a:schemeClr>
                    </a:solidFill>
                  </a:endParaRPr>
                </a:p>
              </p:txBody>
            </p:sp>
          </mc:Choice>
          <mc:Fallback xmlns="">
            <p:sp>
              <p:nvSpPr>
                <p:cNvPr id="29" name="Rettangolo 28"/>
                <p:cNvSpPr>
                  <a:spLocks noRot="1" noChangeAspect="1" noMove="1" noResize="1" noEditPoints="1" noAdjustHandles="1" noChangeArrowheads="1" noChangeShapeType="1" noTextEdit="1"/>
                </p:cNvSpPr>
                <p:nvPr/>
              </p:nvSpPr>
              <p:spPr>
                <a:xfrm>
                  <a:off x="4756973" y="3686934"/>
                  <a:ext cx="380489" cy="402931"/>
                </a:xfrm>
                <a:prstGeom prst="rect">
                  <a:avLst/>
                </a:prstGeom>
                <a:blipFill>
                  <a:blip r:embed="rId11"/>
                  <a:stretch>
                    <a:fillRect r="-36842" b="-5500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0" name="Rettangolo 29"/>
                <p:cNvSpPr/>
                <p:nvPr/>
              </p:nvSpPr>
              <p:spPr>
                <a:xfrm>
                  <a:off x="4338500" y="4537865"/>
                  <a:ext cx="53886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it-IT" i="1" smtClean="0">
                                <a:solidFill>
                                  <a:schemeClr val="tx1"/>
                                </a:solidFill>
                                <a:latin typeface="Cambria Math" panose="02040503050406030204" pitchFamily="18" charset="0"/>
                              </a:rPr>
                            </m:ctrlPr>
                          </m:sSubPr>
                          <m:e>
                            <m:r>
                              <a:rPr lang="it-IT" i="1">
                                <a:solidFill>
                                  <a:schemeClr val="tx1"/>
                                </a:solidFill>
                                <a:latin typeface="Cambria Math" panose="02040503050406030204" pitchFamily="18" charset="0"/>
                              </a:rPr>
                              <m:t>𝑚</m:t>
                            </m:r>
                          </m:e>
                          <m:sub>
                            <m:r>
                              <a:rPr lang="it-IT" i="1">
                                <a:solidFill>
                                  <a:schemeClr val="tx1"/>
                                </a:solidFill>
                                <a:latin typeface="Cambria Math" panose="02040503050406030204" pitchFamily="18" charset="0"/>
                              </a:rPr>
                              <m:t>2</m:t>
                            </m:r>
                          </m:sub>
                        </m:sSub>
                      </m:oMath>
                    </m:oMathPara>
                  </a14:m>
                  <a:endParaRPr lang="it-IT" dirty="0">
                    <a:solidFill>
                      <a:schemeClr val="tx1"/>
                    </a:solidFill>
                  </a:endParaRPr>
                </a:p>
              </p:txBody>
            </p:sp>
          </mc:Choice>
          <mc:Fallback xmlns="">
            <p:sp>
              <p:nvSpPr>
                <p:cNvPr id="30" name="Rettangolo 29"/>
                <p:cNvSpPr>
                  <a:spLocks noRot="1" noChangeAspect="1" noMove="1" noResize="1" noEditPoints="1" noAdjustHandles="1" noChangeArrowheads="1" noChangeShapeType="1" noTextEdit="1"/>
                </p:cNvSpPr>
                <p:nvPr/>
              </p:nvSpPr>
              <p:spPr>
                <a:xfrm>
                  <a:off x="4338500" y="4537865"/>
                  <a:ext cx="538865" cy="369332"/>
                </a:xfrm>
                <a:prstGeom prst="rect">
                  <a:avLst/>
                </a:prstGeom>
                <a:blipFill>
                  <a:blip r:embed="rId12"/>
                  <a:stretch>
                    <a:fillRect r="-37736" b="-6216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1" name="CasellaDiTesto 30"/>
                <p:cNvSpPr txBox="1"/>
                <p:nvPr/>
              </p:nvSpPr>
              <p:spPr>
                <a:xfrm>
                  <a:off x="1346899" y="2583541"/>
                  <a:ext cx="3488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panose="02040503050406030204" pitchFamily="18" charset="0"/>
                              </a:rPr>
                            </m:ctrlPr>
                          </m:sSubPr>
                          <m:e>
                            <m:r>
                              <a:rPr lang="it-IT" i="1">
                                <a:latin typeface="Cambria Math" panose="02040503050406030204" pitchFamily="18" charset="0"/>
                              </a:rPr>
                              <m:t>𝑚</m:t>
                            </m:r>
                          </m:e>
                          <m:sub>
                            <m:r>
                              <a:rPr lang="it-IT" i="0">
                                <a:latin typeface="Cambria Math" panose="02040503050406030204" pitchFamily="18" charset="0"/>
                              </a:rPr>
                              <m:t>1</m:t>
                            </m:r>
                          </m:sub>
                        </m:sSub>
                      </m:oMath>
                    </m:oMathPara>
                  </a14:m>
                  <a:endParaRPr lang="it-IT" dirty="0"/>
                </a:p>
              </p:txBody>
            </p:sp>
          </mc:Choice>
          <mc:Fallback xmlns="">
            <p:sp>
              <p:nvSpPr>
                <p:cNvPr id="31" name="CasellaDiTesto 30"/>
                <p:cNvSpPr txBox="1">
                  <a:spLocks noRot="1" noChangeAspect="1" noMove="1" noResize="1" noEditPoints="1" noAdjustHandles="1" noChangeArrowheads="1" noChangeShapeType="1" noTextEdit="1"/>
                </p:cNvSpPr>
                <p:nvPr/>
              </p:nvSpPr>
              <p:spPr>
                <a:xfrm>
                  <a:off x="1346899" y="2583541"/>
                  <a:ext cx="348878" cy="276999"/>
                </a:xfrm>
                <a:prstGeom prst="rect">
                  <a:avLst/>
                </a:prstGeom>
                <a:blipFill>
                  <a:blip r:embed="rId13"/>
                  <a:stretch>
                    <a:fillRect l="-29412" r="-64706" b="-92593"/>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2" name="Rettangolo 31"/>
                <p:cNvSpPr/>
                <p:nvPr/>
              </p:nvSpPr>
              <p:spPr>
                <a:xfrm>
                  <a:off x="458664" y="2432219"/>
                  <a:ext cx="453009" cy="402931"/>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acc>
                          <m:accPr>
                            <m:chr m:val="⃗"/>
                            <m:ctrlPr>
                              <a:rPr lang="it-IT" i="1">
                                <a:solidFill>
                                  <a:srgbClr val="FF0000"/>
                                </a:solidFill>
                                <a:latin typeface="Cambria Math" panose="02040503050406030204" pitchFamily="18" charset="0"/>
                              </a:rPr>
                            </m:ctrlPr>
                          </m:accPr>
                          <m:e>
                            <m:sSub>
                              <m:sSubPr>
                                <m:ctrlPr>
                                  <a:rPr lang="it-IT" i="1">
                                    <a:solidFill>
                                      <a:srgbClr val="FF0000"/>
                                    </a:solidFill>
                                    <a:latin typeface="Cambria Math" panose="02040503050406030204" pitchFamily="18" charset="0"/>
                                  </a:rPr>
                                </m:ctrlPr>
                              </m:sSubPr>
                              <m:e>
                                <m:r>
                                  <a:rPr lang="it-IT" i="1">
                                    <a:solidFill>
                                      <a:srgbClr val="FF0000"/>
                                    </a:solidFill>
                                    <a:latin typeface="Cambria Math" panose="02040503050406030204" pitchFamily="18" charset="0"/>
                                  </a:rPr>
                                  <m:t>𝐹</m:t>
                                </m:r>
                              </m:e>
                              <m:sub>
                                <m:r>
                                  <a:rPr lang="it-IT" i="1">
                                    <a:solidFill>
                                      <a:srgbClr val="FF0000"/>
                                    </a:solidFill>
                                    <a:latin typeface="Cambria Math" panose="02040503050406030204" pitchFamily="18" charset="0"/>
                                  </a:rPr>
                                  <m:t>𝑎</m:t>
                                </m:r>
                              </m:sub>
                            </m:sSub>
                          </m:e>
                        </m:acc>
                      </m:oMath>
                    </m:oMathPara>
                  </a14:m>
                  <a:endParaRPr lang="it-IT" dirty="0">
                    <a:solidFill>
                      <a:srgbClr val="FF0000"/>
                    </a:solidFill>
                  </a:endParaRPr>
                </a:p>
              </p:txBody>
            </p:sp>
          </mc:Choice>
          <mc:Fallback xmlns="">
            <p:sp>
              <p:nvSpPr>
                <p:cNvPr id="32" name="Rettangolo 31"/>
                <p:cNvSpPr>
                  <a:spLocks noRot="1" noChangeAspect="1" noMove="1" noResize="1" noEditPoints="1" noAdjustHandles="1" noChangeArrowheads="1" noChangeShapeType="1" noTextEdit="1"/>
                </p:cNvSpPr>
                <p:nvPr/>
              </p:nvSpPr>
              <p:spPr>
                <a:xfrm>
                  <a:off x="458664" y="2432219"/>
                  <a:ext cx="453009" cy="402931"/>
                </a:xfrm>
                <a:prstGeom prst="rect">
                  <a:avLst/>
                </a:prstGeom>
                <a:blipFill>
                  <a:blip r:embed="rId14"/>
                  <a:stretch>
                    <a:fillRect l="-28889" b="-6000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3" name="CasellaDiTesto 32"/>
                <p:cNvSpPr txBox="1"/>
                <p:nvPr/>
              </p:nvSpPr>
              <p:spPr>
                <a:xfrm>
                  <a:off x="4255701" y="5407095"/>
                  <a:ext cx="266292" cy="3383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it-IT" i="1" smtClean="0">
                                <a:solidFill>
                                  <a:srgbClr val="548235"/>
                                </a:solidFill>
                                <a:latin typeface="Cambria Math" panose="02040503050406030204" pitchFamily="18" charset="0"/>
                              </a:rPr>
                            </m:ctrlPr>
                          </m:accPr>
                          <m:e>
                            <m:sSub>
                              <m:sSubPr>
                                <m:ctrlPr>
                                  <a:rPr lang="it-IT" i="1">
                                    <a:solidFill>
                                      <a:srgbClr val="548235"/>
                                    </a:solidFill>
                                    <a:latin typeface="Cambria Math" panose="02040503050406030204" pitchFamily="18" charset="0"/>
                                  </a:rPr>
                                </m:ctrlPr>
                              </m:sSubPr>
                              <m:e>
                                <m:r>
                                  <a:rPr lang="it-IT" i="1">
                                    <a:solidFill>
                                      <a:srgbClr val="548235"/>
                                    </a:solidFill>
                                    <a:latin typeface="Cambria Math" panose="02040503050406030204" pitchFamily="18" charset="0"/>
                                  </a:rPr>
                                  <m:t>𝐹</m:t>
                                </m:r>
                              </m:e>
                              <m:sub>
                                <m:r>
                                  <a:rPr lang="it-IT" i="1">
                                    <a:solidFill>
                                      <a:srgbClr val="548235"/>
                                    </a:solidFill>
                                    <a:latin typeface="Cambria Math" panose="02040503050406030204" pitchFamily="18" charset="0"/>
                                  </a:rPr>
                                  <m:t>𝑝</m:t>
                                </m:r>
                              </m:sub>
                            </m:sSub>
                          </m:e>
                        </m:acc>
                      </m:oMath>
                    </m:oMathPara>
                  </a14:m>
                  <a:endParaRPr lang="it-IT" i="1" dirty="0">
                    <a:solidFill>
                      <a:srgbClr val="548235"/>
                    </a:solidFill>
                  </a:endParaRPr>
                </a:p>
              </p:txBody>
            </p:sp>
          </mc:Choice>
          <mc:Fallback xmlns="">
            <p:sp>
              <p:nvSpPr>
                <p:cNvPr id="33" name="CasellaDiTesto 32"/>
                <p:cNvSpPr txBox="1">
                  <a:spLocks noRot="1" noChangeAspect="1" noMove="1" noResize="1" noEditPoints="1" noAdjustHandles="1" noChangeArrowheads="1" noChangeShapeType="1" noTextEdit="1"/>
                </p:cNvSpPr>
                <p:nvPr/>
              </p:nvSpPr>
              <p:spPr>
                <a:xfrm>
                  <a:off x="4255701" y="5407095"/>
                  <a:ext cx="266292" cy="338362"/>
                </a:xfrm>
                <a:prstGeom prst="rect">
                  <a:avLst/>
                </a:prstGeom>
                <a:blipFill>
                  <a:blip r:embed="rId15"/>
                  <a:stretch>
                    <a:fillRect l="-50000" r="-69231" b="-96970"/>
                  </a:stretch>
                </a:blipFill>
              </p:spPr>
              <p:txBody>
                <a:bodyPr/>
                <a:lstStyle/>
                <a:p>
                  <a:r>
                    <a:rPr lang="it-IT">
                      <a:noFill/>
                    </a:rPr>
                    <a:t> </a:t>
                  </a:r>
                </a:p>
              </p:txBody>
            </p:sp>
          </mc:Fallback>
        </mc:AlternateContent>
      </p:grpSp>
    </p:spTree>
    <p:extLst>
      <p:ext uri="{BB962C8B-B14F-4D97-AF65-F5344CB8AC3E}">
        <p14:creationId xmlns:p14="http://schemas.microsoft.com/office/powerpoint/2010/main" val="2968629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xit" presetSubtype="0" fill="hold" grpId="2" nodeType="withEffect">
                                  <p:stCondLst>
                                    <p:cond delay="0"/>
                                  </p:stCondLst>
                                  <p:childTnLst>
                                    <p:set>
                                      <p:cBhvr>
                                        <p:cTn id="8" dur="1" fill="hold">
                                          <p:stCondLst>
                                            <p:cond delay="0"/>
                                          </p:stCondLst>
                                        </p:cTn>
                                        <p:tgtEl>
                                          <p:spTgt spid="65"/>
                                        </p:tgtEl>
                                        <p:attrNameLst>
                                          <p:attrName>style.visibility</p:attrName>
                                        </p:attrNameLst>
                                      </p:cBhvr>
                                      <p:to>
                                        <p:strVal val="hidden"/>
                                      </p:to>
                                    </p:set>
                                  </p:childTnLst>
                                </p:cTn>
                              </p:par>
                              <p:par>
                                <p:cTn id="9" presetID="1" presetClass="exit" presetSubtype="0" fill="hold" grpId="0" nodeType="withEffect">
                                  <p:stCondLst>
                                    <p:cond delay="1000"/>
                                  </p:stCondLst>
                                  <p:childTnLst>
                                    <p:set>
                                      <p:cBhvr>
                                        <p:cTn id="10" dur="1" fill="hold">
                                          <p:stCondLst>
                                            <p:cond delay="0"/>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5"/>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0.36718 0.00185 L -3.95833E-6 1.11111E-6 " pathEditMode="relative" rAng="0" ptsTypes="AA">
                                      <p:cBhvr>
                                        <p:cTn id="15" dur="2000" fill="hold"/>
                                        <p:tgtEl>
                                          <p:spTgt spid="56"/>
                                        </p:tgtEl>
                                        <p:attrNameLst>
                                          <p:attrName>ppt_x</p:attrName>
                                          <p:attrName>ppt_y</p:attrName>
                                        </p:attrNameLst>
                                      </p:cBhvr>
                                      <p:rCtr x="18359" y="-93"/>
                                    </p:animMotion>
                                  </p:childTnLst>
                                </p:cTn>
                              </p:par>
                              <p:par>
                                <p:cTn id="16" presetID="1" presetClass="exit" presetSubtype="0" fill="hold" grpId="0" nodeType="withEffect">
                                  <p:stCondLst>
                                    <p:cond delay="0"/>
                                  </p:stCondLst>
                                  <p:childTnLst>
                                    <p:set>
                                      <p:cBhvr>
                                        <p:cTn id="17" dur="1" fill="hold">
                                          <p:stCondLst>
                                            <p:cond delay="0"/>
                                          </p:stCondLst>
                                        </p:cTn>
                                        <p:tgtEl>
                                          <p:spTgt spid="65"/>
                                        </p:tgtEl>
                                        <p:attrNameLst>
                                          <p:attrName>style.visibility</p:attrName>
                                        </p:attrNameLst>
                                      </p:cBhvr>
                                      <p:to>
                                        <p:strVal val="hidden"/>
                                      </p:to>
                                    </p:set>
                                  </p:childTnLst>
                                </p:cTn>
                              </p:par>
                              <p:par>
                                <p:cTn id="18" presetID="42" presetClass="path" presetSubtype="0" accel="50000" decel="50000" fill="hold" nodeType="withEffect">
                                  <p:stCondLst>
                                    <p:cond delay="2000"/>
                                  </p:stCondLst>
                                  <p:childTnLst>
                                    <p:animMotion origin="layout" path="M 3.54167E-6 1.48148E-6 L 4.375E-6 0.54143 " pathEditMode="relative" rAng="0" ptsTypes="AA">
                                      <p:cBhvr>
                                        <p:cTn id="19" dur="2000" spd="-100000" fill="hold"/>
                                        <p:tgtEl>
                                          <p:spTgt spid="11"/>
                                        </p:tgtEl>
                                        <p:attrNameLst>
                                          <p:attrName>ppt_x</p:attrName>
                                          <p:attrName>ppt_y</p:attrName>
                                        </p:attrNameLst>
                                      </p:cBhvr>
                                      <p:rCtr x="-26" y="27060"/>
                                    </p:animMotion>
                                  </p:childTnLst>
                                </p:cTn>
                              </p:par>
                              <p:par>
                                <p:cTn id="20" presetID="1" presetClass="entr" presetSubtype="0" fill="hold" grpId="1" nodeType="withEffect">
                                  <p:stCondLst>
                                    <p:cond delay="4000"/>
                                  </p:stCondLst>
                                  <p:childTnLst>
                                    <p:set>
                                      <p:cBhvr>
                                        <p:cTn id="21" dur="1" fill="hold">
                                          <p:stCondLst>
                                            <p:cond delay="0"/>
                                          </p:stCondLst>
                                        </p:cTn>
                                        <p:tgtEl>
                                          <p:spTgt spid="64"/>
                                        </p:tgtEl>
                                        <p:attrNameLst>
                                          <p:attrName>style.visibility</p:attrName>
                                        </p:attrNameLst>
                                      </p:cBhvr>
                                      <p:to>
                                        <p:strVal val="visible"/>
                                      </p:to>
                                    </p:set>
                                  </p:childTnLst>
                                </p:cTn>
                              </p:par>
                            </p:childTnLst>
                          </p:cTn>
                        </p:par>
                      </p:childTnLst>
                    </p:cTn>
                  </p:par>
                </p:childTnLst>
              </p:cTn>
              <p:nextCondLst>
                <p:cond evt="onClick" delay="0">
                  <p:tgtEl>
                    <p:spTgt spid="65"/>
                  </p:tgtEl>
                </p:cond>
              </p:nextCondLst>
            </p:seq>
            <p:seq concurrent="1" nextAc="seek">
              <p:cTn id="22" restart="whenNotActive" fill="hold" evtFilter="cancelBubble" nodeType="interactiveSeq">
                <p:stCondLst>
                  <p:cond evt="onClick" delay="0">
                    <p:tgtEl>
                      <p:spTgt spid="64"/>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1" nodeType="withEffect">
                                  <p:stCondLst>
                                    <p:cond delay="4000"/>
                                  </p:stCondLst>
                                  <p:childTnLst>
                                    <p:set>
                                      <p:cBhvr>
                                        <p:cTn id="26" dur="1" fill="hold">
                                          <p:stCondLst>
                                            <p:cond delay="0"/>
                                          </p:stCondLst>
                                        </p:cTn>
                                        <p:tgtEl>
                                          <p:spTgt spid="65"/>
                                        </p:tgtEl>
                                        <p:attrNameLst>
                                          <p:attrName>style.visibility</p:attrName>
                                        </p:attrNameLst>
                                      </p:cBhvr>
                                      <p:to>
                                        <p:strVal val="visible"/>
                                      </p:to>
                                    </p:set>
                                  </p:childTnLst>
                                </p:cTn>
                              </p:par>
                              <p:par>
                                <p:cTn id="27" presetID="42" presetClass="path" presetSubtype="0" accel="50000" decel="50000" fill="hold" nodeType="withEffect">
                                  <p:stCondLst>
                                    <p:cond delay="2000"/>
                                  </p:stCondLst>
                                  <p:childTnLst>
                                    <p:animMotion origin="layout" path="M -3.95833E-6 1.11111E-6 L -0.36718 0.00185 " pathEditMode="relative" rAng="0" ptsTypes="AA">
                                      <p:cBhvr>
                                        <p:cTn id="28" dur="2000" fill="hold"/>
                                        <p:tgtEl>
                                          <p:spTgt spid="56"/>
                                        </p:tgtEl>
                                        <p:attrNameLst>
                                          <p:attrName>ppt_x</p:attrName>
                                          <p:attrName>ppt_y</p:attrName>
                                        </p:attrNameLst>
                                      </p:cBhvr>
                                      <p:rCtr x="-18359" y="93"/>
                                    </p:animMotion>
                                  </p:childTnLst>
                                </p:cTn>
                              </p:par>
                              <p:par>
                                <p:cTn id="29" presetID="42" presetClass="path" presetSubtype="0" accel="50000" decel="50000" fill="hold" nodeType="withEffect">
                                  <p:stCondLst>
                                    <p:cond delay="0"/>
                                  </p:stCondLst>
                                  <p:childTnLst>
                                    <p:animMotion origin="layout" path="M 3.54167E-6 0.54143 L 3.54167E-6 1.48148E-6 " pathEditMode="relative" rAng="0" ptsTypes="AA">
                                      <p:cBhvr>
                                        <p:cTn id="30" dur="2000" spd="-100000" fill="hold"/>
                                        <p:tgtEl>
                                          <p:spTgt spid="11"/>
                                        </p:tgtEl>
                                        <p:attrNameLst>
                                          <p:attrName>ppt_x</p:attrName>
                                          <p:attrName>ppt_y</p:attrName>
                                        </p:attrNameLst>
                                      </p:cBhvr>
                                      <p:rCtr x="0" y="-27083"/>
                                    </p:animMotion>
                                  </p:childTnLst>
                                </p:cTn>
                              </p:par>
                              <p:par>
                                <p:cTn id="31" presetID="1" presetClass="exit" presetSubtype="0" fill="hold" grpId="0" nodeType="withEffect">
                                  <p:stCondLst>
                                    <p:cond delay="0"/>
                                  </p:stCondLst>
                                  <p:childTnLst>
                                    <p:set>
                                      <p:cBhvr>
                                        <p:cTn id="32"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childTnLst>
        </p:cTn>
      </p:par>
    </p:tnLst>
    <p:bldLst>
      <p:bldP spid="64" grpId="0" animBg="1"/>
      <p:bldP spid="64" grpId="1" animBg="1"/>
      <p:bldP spid="64" grpId="2" animBg="1"/>
      <p:bldP spid="65" grpId="0" animBg="1"/>
      <p:bldP spid="65" grpId="1" animBg="1"/>
      <p:bldP spid="65" grpId="2" animBg="1"/>
      <p:bldP spid="6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dirty="0"/>
          </a:p>
        </p:txBody>
      </p:sp>
      <p:sp>
        <p:nvSpPr>
          <p:cNvPr id="4" name="CasellaDiTesto 3">
            <a:hlinkClick r:id="rId2" action="ppaction://hlinksldjump"/>
          </p:cNvPr>
          <p:cNvSpPr txBox="1"/>
          <p:nvPr/>
        </p:nvSpPr>
        <p:spPr>
          <a:xfrm>
            <a:off x="212900" y="256077"/>
            <a:ext cx="9787134" cy="830997"/>
          </a:xfrm>
          <a:prstGeom prst="rect">
            <a:avLst/>
          </a:prstGeom>
          <a:noFill/>
        </p:spPr>
        <p:txBody>
          <a:bodyPr wrap="square" rtlCol="0">
            <a:spAutoFit/>
          </a:bodyPr>
          <a:lstStyle/>
          <a:p>
            <a:r>
              <a:rPr lang="it-IT" sz="4800" b="1" dirty="0" smtClean="0">
                <a:solidFill>
                  <a:srgbClr val="FF9900"/>
                </a:solidFill>
                <a:effectLst>
                  <a:outerShdw blurRad="38100" dist="38100" dir="2700000" algn="tl">
                    <a:srgbClr val="000000">
                      <a:alpha val="43137"/>
                    </a:srgbClr>
                  </a:outerShdw>
                </a:effectLst>
                <a:latin typeface="SuperFrench" panose="00000400000000000000" pitchFamily="2" charset="2"/>
              </a:rPr>
              <a:t>I PRIMI MARTIRI DELLA CHIESA</a:t>
            </a:r>
            <a:endParaRPr lang="it-IT" sz="4800" b="1" dirty="0">
              <a:solidFill>
                <a:srgbClr val="FF9900"/>
              </a:solidFill>
              <a:effectLst>
                <a:outerShdw blurRad="38100" dist="38100" dir="2700000" algn="tl">
                  <a:srgbClr val="000000">
                    <a:alpha val="43137"/>
                  </a:srgbClr>
                </a:outerShdw>
              </a:effectLst>
              <a:latin typeface="SuperFrench" panose="00000400000000000000" pitchFamily="2" charset="2"/>
            </a:endParaRPr>
          </a:p>
        </p:txBody>
      </p:sp>
      <p:sp>
        <p:nvSpPr>
          <p:cNvPr id="5" name="CasellaDiTesto 4"/>
          <p:cNvSpPr txBox="1"/>
          <p:nvPr/>
        </p:nvSpPr>
        <p:spPr>
          <a:xfrm>
            <a:off x="212900" y="1496209"/>
            <a:ext cx="7841602" cy="400110"/>
          </a:xfrm>
          <a:prstGeom prst="rect">
            <a:avLst/>
          </a:prstGeom>
          <a:noFill/>
        </p:spPr>
        <p:txBody>
          <a:bodyPr wrap="square" rtlCol="0">
            <a:spAutoFit/>
          </a:bodyPr>
          <a:lstStyle/>
          <a:p>
            <a:r>
              <a:rPr lang="it-IT" sz="2000" b="1" dirty="0" smtClean="0">
                <a:solidFill>
                  <a:schemeClr val="bg1"/>
                </a:solidFill>
                <a:effectLst>
                  <a:outerShdw blurRad="38100" dist="38100" dir="2700000" algn="tl">
                    <a:srgbClr val="000000">
                      <a:alpha val="43137"/>
                    </a:srgbClr>
                  </a:outerShdw>
                </a:effectLst>
                <a:latin typeface="Arial Narrow" panose="020B0606020202030204" pitchFamily="34" charset="0"/>
              </a:rPr>
              <a:t>Sant’Agata, Sant’Euplio e </a:t>
            </a:r>
            <a:r>
              <a:rPr lang="it-IT" sz="2000" b="1" dirty="0">
                <a:solidFill>
                  <a:schemeClr val="bg1"/>
                </a:solidFill>
                <a:effectLst>
                  <a:outerShdw blurRad="38100" dist="38100" dir="2700000" algn="tl">
                    <a:srgbClr val="000000">
                      <a:alpha val="43137"/>
                    </a:srgbClr>
                  </a:outerShdw>
                </a:effectLst>
                <a:latin typeface="Arial Narrow" panose="020B0606020202030204" pitchFamily="34" charset="0"/>
              </a:rPr>
              <a:t>S</a:t>
            </a:r>
            <a:r>
              <a:rPr lang="it-IT" sz="2000" b="1" dirty="0" smtClean="0">
                <a:solidFill>
                  <a:schemeClr val="bg1"/>
                </a:solidFill>
                <a:effectLst>
                  <a:outerShdw blurRad="38100" dist="38100" dir="2700000" algn="tl">
                    <a:srgbClr val="000000">
                      <a:alpha val="43137"/>
                    </a:srgbClr>
                  </a:outerShdw>
                </a:effectLst>
                <a:latin typeface="Arial Narrow" panose="020B0606020202030204" pitchFamily="34" charset="0"/>
              </a:rPr>
              <a:t>anta Lucia</a:t>
            </a:r>
            <a:endParaRPr lang="it-IT" sz="20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grpSp>
        <p:nvGrpSpPr>
          <p:cNvPr id="47" name="Gruppo 46"/>
          <p:cNvGrpSpPr/>
          <p:nvPr/>
        </p:nvGrpSpPr>
        <p:grpSpPr>
          <a:xfrm>
            <a:off x="4354901" y="-35842"/>
            <a:ext cx="8613668" cy="6893842"/>
            <a:chOff x="3581817" y="-35842"/>
            <a:chExt cx="8613668" cy="6893842"/>
          </a:xfrm>
        </p:grpSpPr>
        <p:sp>
          <p:nvSpPr>
            <p:cNvPr id="48" name="Rettangolo 47"/>
            <p:cNvSpPr/>
            <p:nvPr/>
          </p:nvSpPr>
          <p:spPr>
            <a:xfrm>
              <a:off x="10408249" y="0"/>
              <a:ext cx="1787236" cy="685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Triangolo rettangolo 48"/>
            <p:cNvSpPr/>
            <p:nvPr/>
          </p:nvSpPr>
          <p:spPr>
            <a:xfrm rot="16200000">
              <a:off x="3548837" y="-2862"/>
              <a:ext cx="6893839" cy="6827880"/>
            </a:xfrm>
            <a:prstGeom prst="r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50" name="Connettore diritto 49"/>
          <p:cNvCxnSpPr/>
          <p:nvPr/>
        </p:nvCxnSpPr>
        <p:spPr>
          <a:xfrm>
            <a:off x="7615731" y="5554329"/>
            <a:ext cx="1499023" cy="1589895"/>
          </a:xfrm>
          <a:prstGeom prst="line">
            <a:avLst/>
          </a:prstGeom>
          <a:blipFill>
            <a:blip r:embed="rId3"/>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51" name="Connettore diritto 50"/>
          <p:cNvCxnSpPr/>
          <p:nvPr/>
        </p:nvCxnSpPr>
        <p:spPr>
          <a:xfrm rot="16200000">
            <a:off x="9592021" y="-62966"/>
            <a:ext cx="2094067" cy="2182917"/>
          </a:xfrm>
          <a:prstGeom prst="line">
            <a:avLst/>
          </a:prstGeom>
          <a:blipFill>
            <a:blip r:embed="rId3"/>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63" name="Connettore diritto 62"/>
          <p:cNvCxnSpPr/>
          <p:nvPr/>
        </p:nvCxnSpPr>
        <p:spPr>
          <a:xfrm flipV="1">
            <a:off x="4849374" y="3865303"/>
            <a:ext cx="2933294" cy="3044583"/>
          </a:xfrm>
          <a:prstGeom prst="line">
            <a:avLst/>
          </a:prstGeom>
          <a:blipFill>
            <a:blip r:embed="rId3"/>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64" name="Connettore diritto 63"/>
          <p:cNvCxnSpPr/>
          <p:nvPr/>
        </p:nvCxnSpPr>
        <p:spPr>
          <a:xfrm flipH="1">
            <a:off x="11273052" y="3762049"/>
            <a:ext cx="1718103" cy="1710115"/>
          </a:xfrm>
          <a:prstGeom prst="line">
            <a:avLst/>
          </a:prstGeom>
          <a:blipFill>
            <a:blip r:embed="rId3"/>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grpSp>
        <p:nvGrpSpPr>
          <p:cNvPr id="65" name="Gruppo 64"/>
          <p:cNvGrpSpPr/>
          <p:nvPr/>
        </p:nvGrpSpPr>
        <p:grpSpPr>
          <a:xfrm>
            <a:off x="4951350" y="1477160"/>
            <a:ext cx="6751696" cy="4954162"/>
            <a:chOff x="4178266" y="1477160"/>
            <a:chExt cx="6751696" cy="4954162"/>
          </a:xfrm>
          <a:blipFill>
            <a:blip r:embed="rId4"/>
            <a:stretch>
              <a:fillRect/>
            </a:stretch>
          </a:blipFill>
        </p:grpSpPr>
        <p:sp>
          <p:nvSpPr>
            <p:cNvPr id="66" name="Rettangolo 65"/>
            <p:cNvSpPr/>
            <p:nvPr/>
          </p:nvSpPr>
          <p:spPr>
            <a:xfrm rot="2700000">
              <a:off x="5293859" y="2384632"/>
              <a:ext cx="3600000" cy="360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Rettangolo 66"/>
            <p:cNvSpPr/>
            <p:nvPr/>
          </p:nvSpPr>
          <p:spPr>
            <a:xfrm rot="2700000">
              <a:off x="5653859" y="2744632"/>
              <a:ext cx="2880000" cy="2880000"/>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Rettangolo 67"/>
            <p:cNvSpPr/>
            <p:nvPr/>
          </p:nvSpPr>
          <p:spPr>
            <a:xfrm rot="2700000">
              <a:off x="8283245" y="1672845"/>
              <a:ext cx="1440000" cy="14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 name="Rettangolo 68"/>
            <p:cNvSpPr/>
            <p:nvPr/>
          </p:nvSpPr>
          <p:spPr>
            <a:xfrm rot="2700000">
              <a:off x="8285626" y="5656746"/>
              <a:ext cx="360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70" name="Rettangolo 69"/>
            <p:cNvSpPr/>
            <p:nvPr/>
          </p:nvSpPr>
          <p:spPr>
            <a:xfrm rot="2700000">
              <a:off x="8901287" y="4592876"/>
              <a:ext cx="1620000" cy="16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Rettangolo 70"/>
            <p:cNvSpPr/>
            <p:nvPr/>
          </p:nvSpPr>
          <p:spPr>
            <a:xfrm rot="2700000">
              <a:off x="5366456" y="5711322"/>
              <a:ext cx="720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Rettangolo 71"/>
            <p:cNvSpPr>
              <a:spLocks noChangeAspect="1"/>
            </p:cNvSpPr>
            <p:nvPr/>
          </p:nvSpPr>
          <p:spPr>
            <a:xfrm rot="2700000">
              <a:off x="9372841" y="2915538"/>
              <a:ext cx="1080000" cy="10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 name="Cornice 72"/>
            <p:cNvSpPr/>
            <p:nvPr/>
          </p:nvSpPr>
          <p:spPr>
            <a:xfrm rot="2700000">
              <a:off x="4178266" y="4767646"/>
              <a:ext cx="1080000" cy="1080000"/>
            </a:xfrm>
            <a:prstGeom prst="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74" name="Rettangolo 73"/>
            <p:cNvSpPr/>
            <p:nvPr/>
          </p:nvSpPr>
          <p:spPr>
            <a:xfrm rot="2700000">
              <a:off x="10526212" y="4693656"/>
              <a:ext cx="360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75" name="Rettangolo 74"/>
            <p:cNvSpPr/>
            <p:nvPr/>
          </p:nvSpPr>
          <p:spPr>
            <a:xfrm rot="2700000">
              <a:off x="6438994" y="1477160"/>
              <a:ext cx="360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76" name="Cornice 75"/>
            <p:cNvSpPr/>
            <p:nvPr/>
          </p:nvSpPr>
          <p:spPr>
            <a:xfrm rot="2700000">
              <a:off x="10209962" y="2255183"/>
              <a:ext cx="720000" cy="720000"/>
            </a:xfrm>
            <a:prstGeom prst="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87" name="Rettangolo 86"/>
            <p:cNvSpPr/>
            <p:nvPr/>
          </p:nvSpPr>
          <p:spPr>
            <a:xfrm rot="2700000">
              <a:off x="10326434" y="5943430"/>
              <a:ext cx="360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grpSp>
      <p:grpSp>
        <p:nvGrpSpPr>
          <p:cNvPr id="77" name="Gruppo 76"/>
          <p:cNvGrpSpPr/>
          <p:nvPr/>
        </p:nvGrpSpPr>
        <p:grpSpPr>
          <a:xfrm rot="10800000">
            <a:off x="7645174" y="1123558"/>
            <a:ext cx="2696083" cy="1062479"/>
            <a:chOff x="3074109" y="1200583"/>
            <a:chExt cx="2696083" cy="1062479"/>
          </a:xfrm>
        </p:grpSpPr>
        <p:sp>
          <p:nvSpPr>
            <p:cNvPr id="78" name="Rettangolo 77"/>
            <p:cNvSpPr/>
            <p:nvPr/>
          </p:nvSpPr>
          <p:spPr>
            <a:xfrm rot="2700000">
              <a:off x="3719441" y="1903062"/>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79" name="Rettangolo 78"/>
            <p:cNvSpPr/>
            <p:nvPr/>
          </p:nvSpPr>
          <p:spPr>
            <a:xfrm rot="2700000">
              <a:off x="5012934" y="1553418"/>
              <a:ext cx="288000" cy="288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80" name="Cornice 79"/>
            <p:cNvSpPr/>
            <p:nvPr/>
          </p:nvSpPr>
          <p:spPr>
            <a:xfrm rot="2700000">
              <a:off x="4351638" y="1304947"/>
              <a:ext cx="432000" cy="432000"/>
            </a:xfrm>
            <a:prstGeom prst="frame">
              <a:avLst>
                <a:gd name="adj1" fmla="val 17560"/>
              </a:avLst>
            </a:prstGeom>
            <a:solidFill>
              <a:srgbClr val="4E5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81" name="Rettangolo 80"/>
            <p:cNvSpPr/>
            <p:nvPr/>
          </p:nvSpPr>
          <p:spPr>
            <a:xfrm rot="2700000">
              <a:off x="4728774" y="1365780"/>
              <a:ext cx="216000" cy="21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82" name="Rettangolo 81"/>
            <p:cNvSpPr/>
            <p:nvPr/>
          </p:nvSpPr>
          <p:spPr>
            <a:xfrm rot="2700000">
              <a:off x="4113308" y="1200583"/>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83" name="Rettangolo 82"/>
            <p:cNvSpPr/>
            <p:nvPr/>
          </p:nvSpPr>
          <p:spPr>
            <a:xfrm rot="2700000">
              <a:off x="4728631" y="1887306"/>
              <a:ext cx="234000" cy="234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84" name="Rettangolo 83"/>
            <p:cNvSpPr/>
            <p:nvPr/>
          </p:nvSpPr>
          <p:spPr>
            <a:xfrm rot="2700000">
              <a:off x="5590192" y="1773397"/>
              <a:ext cx="180000" cy="180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85" name="Cornice 84"/>
            <p:cNvSpPr/>
            <p:nvPr/>
          </p:nvSpPr>
          <p:spPr>
            <a:xfrm rot="2700000">
              <a:off x="3074109" y="1602582"/>
              <a:ext cx="432000" cy="432000"/>
            </a:xfrm>
            <a:prstGeom prst="frame">
              <a:avLst>
                <a:gd name="adj1" fmla="val 17560"/>
              </a:avLst>
            </a:prstGeom>
            <a:solidFill>
              <a:srgbClr val="4E535D">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sp>
        <p:nvSpPr>
          <p:cNvPr id="6" name="CasellaDiTesto 5"/>
          <p:cNvSpPr txBox="1"/>
          <p:nvPr/>
        </p:nvSpPr>
        <p:spPr>
          <a:xfrm>
            <a:off x="257366" y="2114242"/>
            <a:ext cx="6879705" cy="4616648"/>
          </a:xfrm>
          <a:prstGeom prst="rect">
            <a:avLst/>
          </a:prstGeom>
          <a:noFill/>
        </p:spPr>
        <p:txBody>
          <a:bodyPr wrap="square" rtlCol="0">
            <a:spAutoFit/>
          </a:bodyPr>
          <a:lstStyle/>
          <a:p>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Dopo la morte di Cristo, molti Ebrei e pagani si erano convertiti al cristianesimo, ma lo stato romano guardava male alla creazione di questa "setta ebraica"; infatti a differenza degli Ebrei, che erano un popolo che non voleva convertire i pagani, i cristiani volevano portare la buona notizia a tutti </a:t>
            </a:r>
            <a:endPar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gli </a:t>
            </a:r>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uomini del mondo. Il problema era che i cristiani si rifiutavano di partecipare alla vita </a:t>
            </a:r>
            <a:endPar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sociale </a:t>
            </a:r>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romana, perché pagana; quindi iniziarono le prime persecuzioni di cristiani, </a:t>
            </a:r>
            <a:endPar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che </a:t>
            </a:r>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trovarono il loro apice tra il III e il IV secolo d. C. Furono Sant'Agata, Sant'Euplio </a:t>
            </a:r>
            <a:endPar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e </a:t>
            </a:r>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Santa Lucia esempi di persone che si rifiutarono di </a:t>
            </a:r>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abiurare </a:t>
            </a:r>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la loro fede, e per </a:t>
            </a:r>
            <a:endPar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questo </a:t>
            </a:r>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ne pagarono le conseguenze: Sant'Agata </a:t>
            </a:r>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venne inizialmente torturata </a:t>
            </a:r>
          </a:p>
          <a:p>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e in seguito fu condannata </a:t>
            </a:r>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ad essere bruciata </a:t>
            </a:r>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viva, ma, ciò nonostante, morì </a:t>
            </a:r>
          </a:p>
          <a:p>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in carcere nel </a:t>
            </a:r>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251 d. C</a:t>
            </a:r>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S</a:t>
            </a:r>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ant'Euplio </a:t>
            </a:r>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venne processato </a:t>
            </a:r>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poiché in quell’epoca </a:t>
            </a:r>
          </a:p>
          <a:p>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era </a:t>
            </a:r>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proibito il possesso di un vangelo e lui fu scoperto nell'atto di leggerne </a:t>
            </a:r>
            <a:endPar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uno </a:t>
            </a:r>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e fu impiccato </a:t>
            </a:r>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304 </a:t>
            </a:r>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d. C</a:t>
            </a:r>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 Invece </a:t>
            </a:r>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Santa Lucia, dopo aver fatto un </a:t>
            </a:r>
            <a:endPar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pellegrinaggio </a:t>
            </a:r>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con la madre sulla tomba di Sant'Agata, si </a:t>
            </a:r>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addormentò </a:t>
            </a:r>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e </a:t>
            </a:r>
            <a:endPar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vide </a:t>
            </a:r>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in sogno la santa; al </a:t>
            </a:r>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risveglio scoprì che sua madre era guarita </a:t>
            </a:r>
          </a:p>
          <a:p>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dalla </a:t>
            </a:r>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sua malattia e </a:t>
            </a:r>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perciò Lucia </a:t>
            </a:r>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si </a:t>
            </a:r>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consacrò </a:t>
            </a:r>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a </a:t>
            </a:r>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Dio; così rigettò lo </a:t>
            </a:r>
          </a:p>
          <a:p>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sposo </a:t>
            </a:r>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che </a:t>
            </a:r>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a sua volta l’accusò di </a:t>
            </a:r>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essere </a:t>
            </a:r>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cristiana. </a:t>
            </a:r>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Durante il </a:t>
            </a:r>
            <a:endPar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processo</a:t>
            </a:r>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 Lucia affermò la propria fede e il magistrato la fece trascinare </a:t>
            </a:r>
            <a:endPar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endParaRPr>
          </a:p>
          <a:p>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in </a:t>
            </a:r>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un </a:t>
            </a:r>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postribolo: </a:t>
            </a:r>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si decise di condannarla al rogo, ma le fiamme non </a:t>
            </a:r>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la </a:t>
            </a:r>
          </a:p>
          <a:p>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scalfirono; le </a:t>
            </a:r>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furono cavati gli occhi e poi fu </a:t>
            </a:r>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decapitata, </a:t>
            </a:r>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prima di </a:t>
            </a:r>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morire </a:t>
            </a:r>
          </a:p>
          <a:p>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però, </a:t>
            </a:r>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profetizzò la fine di Diocleziano e la pace per la </a:t>
            </a:r>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Chiesa. </a:t>
            </a:r>
          </a:p>
          <a:p>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Morì nel </a:t>
            </a:r>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304 </a:t>
            </a:r>
            <a:r>
              <a:rPr lang="it-IT" sz="1400" dirty="0" smtClean="0">
                <a:solidFill>
                  <a:schemeClr val="bg1"/>
                </a:solidFill>
                <a:effectLst>
                  <a:outerShdw blurRad="38100" dist="38100" dir="2700000" algn="tl">
                    <a:srgbClr val="000000">
                      <a:alpha val="43137"/>
                    </a:srgbClr>
                  </a:outerShdw>
                </a:effectLst>
                <a:latin typeface="Arial Narrow" panose="020B0606020202030204" pitchFamily="34" charset="0"/>
              </a:rPr>
              <a:t>d.C</a:t>
            </a:r>
            <a:r>
              <a:rPr lang="it-IT" sz="1400" dirty="0">
                <a:solidFill>
                  <a:schemeClr val="bg1"/>
                </a:solidFill>
                <a:effectLst>
                  <a:outerShdw blurRad="38100" dist="38100" dir="2700000" algn="tl">
                    <a:srgbClr val="000000">
                      <a:alpha val="43137"/>
                    </a:srgbClr>
                  </a:outerShdw>
                </a:effectLst>
                <a:latin typeface="Arial Narrow" panose="020B0606020202030204" pitchFamily="34" charset="0"/>
              </a:rPr>
              <a:t>.</a:t>
            </a:r>
          </a:p>
        </p:txBody>
      </p:sp>
      <p:grpSp>
        <p:nvGrpSpPr>
          <p:cNvPr id="52" name="Gruppo 51"/>
          <p:cNvGrpSpPr/>
          <p:nvPr/>
        </p:nvGrpSpPr>
        <p:grpSpPr>
          <a:xfrm rot="16013112">
            <a:off x="9729214" y="3948488"/>
            <a:ext cx="2202303" cy="3366971"/>
            <a:chOff x="417047" y="-2291860"/>
            <a:chExt cx="2202303" cy="3366971"/>
          </a:xfrm>
        </p:grpSpPr>
        <p:sp>
          <p:nvSpPr>
            <p:cNvPr id="53" name="Rettangolo 52"/>
            <p:cNvSpPr/>
            <p:nvPr/>
          </p:nvSpPr>
          <p:spPr>
            <a:xfrm rot="13500000">
              <a:off x="2171437" y="318205"/>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54" name="Rettangolo 53"/>
            <p:cNvSpPr/>
            <p:nvPr/>
          </p:nvSpPr>
          <p:spPr>
            <a:xfrm rot="13500000">
              <a:off x="619385" y="164748"/>
              <a:ext cx="540000" cy="54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55" name="Rettangolo 54"/>
            <p:cNvSpPr/>
            <p:nvPr/>
          </p:nvSpPr>
          <p:spPr>
            <a:xfrm rot="13500000">
              <a:off x="417047" y="702781"/>
              <a:ext cx="180000" cy="18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56" name="Rettangolo 55"/>
            <p:cNvSpPr/>
            <p:nvPr/>
          </p:nvSpPr>
          <p:spPr>
            <a:xfrm rot="13500000">
              <a:off x="569993" y="11925"/>
              <a:ext cx="180000" cy="180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57" name="Rettangolo 56"/>
            <p:cNvSpPr/>
            <p:nvPr/>
          </p:nvSpPr>
          <p:spPr>
            <a:xfrm rot="13500000">
              <a:off x="1024899" y="787111"/>
              <a:ext cx="288000" cy="288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58" name="Rettangolo 57"/>
            <p:cNvSpPr/>
            <p:nvPr/>
          </p:nvSpPr>
          <p:spPr>
            <a:xfrm rot="13500000">
              <a:off x="619737" y="-1734248"/>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59" name="Rettangolo 58"/>
            <p:cNvSpPr/>
            <p:nvPr/>
          </p:nvSpPr>
          <p:spPr>
            <a:xfrm rot="13500000">
              <a:off x="1671948" y="605833"/>
              <a:ext cx="216000" cy="21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60" name="Rettangolo 59"/>
            <p:cNvSpPr/>
            <p:nvPr/>
          </p:nvSpPr>
          <p:spPr>
            <a:xfrm rot="13500000">
              <a:off x="637373" y="-2291860"/>
              <a:ext cx="180000" cy="18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61" name="Rettangolo 60"/>
            <p:cNvSpPr/>
            <p:nvPr/>
          </p:nvSpPr>
          <p:spPr>
            <a:xfrm rot="13500000">
              <a:off x="2493350" y="803569"/>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62" name="Rettangolo 61"/>
            <p:cNvSpPr/>
            <p:nvPr/>
          </p:nvSpPr>
          <p:spPr>
            <a:xfrm rot="13500000">
              <a:off x="1398641" y="13530"/>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86" name="Rettangolo 85"/>
            <p:cNvSpPr/>
            <p:nvPr/>
          </p:nvSpPr>
          <p:spPr>
            <a:xfrm rot="13500000">
              <a:off x="1197437" y="308245"/>
              <a:ext cx="288000" cy="288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grpSp>
    </p:spTree>
    <p:extLst>
      <p:ext uri="{BB962C8B-B14F-4D97-AF65-F5344CB8AC3E}">
        <p14:creationId xmlns:p14="http://schemas.microsoft.com/office/powerpoint/2010/main" val="4184717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p:cNvSpPr/>
          <p:nvPr/>
        </p:nvSpPr>
        <p:spPr>
          <a:xfrm>
            <a:off x="0" y="0"/>
            <a:ext cx="12192000" cy="6848053"/>
          </a:xfrm>
          <a:prstGeom prst="rect">
            <a:avLst/>
          </a:prstGeom>
          <a:blipFill dpi="0" rotWithShape="1">
            <a:blip r:embed="rId2">
              <a:alphaModFix amt="70000"/>
            </a:blip>
            <a:srcRect/>
            <a:stretch>
              <a:fillRect/>
            </a:stretch>
          </a:blipFill>
          <a:ln>
            <a:noFill/>
          </a:ln>
          <a:effectLst>
            <a:outerShdw blurRad="50800" dist="50800" dir="5400000" algn="ctr" rotWithShape="0">
              <a:schemeClr val="bg1">
                <a:lumMod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p:cNvSpPr txBox="1"/>
          <p:nvPr/>
        </p:nvSpPr>
        <p:spPr>
          <a:xfrm>
            <a:off x="470594" y="272702"/>
            <a:ext cx="3411450" cy="584775"/>
          </a:xfrm>
          <a:prstGeom prst="rect">
            <a:avLst/>
          </a:prstGeom>
          <a:noFill/>
        </p:spPr>
        <p:txBody>
          <a:bodyPr wrap="square" rtlCol="0">
            <a:spAutoFit/>
          </a:bodyPr>
          <a:lstStyle/>
          <a:p>
            <a:r>
              <a:rPr lang="it-IT" sz="3200" b="1" dirty="0" smtClean="0">
                <a:solidFill>
                  <a:srgbClr val="FF9900"/>
                </a:solidFill>
                <a:effectLst>
                  <a:outerShdw blurRad="38100" dist="38100" dir="2700000" algn="tl">
                    <a:srgbClr val="000000">
                      <a:alpha val="43137"/>
                    </a:srgbClr>
                  </a:outerShdw>
                </a:effectLst>
                <a:latin typeface="SuperFrench" panose="00000400000000000000" pitchFamily="2" charset="2"/>
              </a:rPr>
              <a:t>BIBLIOGRAFIA</a:t>
            </a:r>
            <a:endParaRPr lang="it-IT" sz="3200" b="1" dirty="0">
              <a:solidFill>
                <a:srgbClr val="FF9900"/>
              </a:solidFill>
              <a:effectLst>
                <a:outerShdw blurRad="38100" dist="38100" dir="2700000" algn="tl">
                  <a:srgbClr val="000000">
                    <a:alpha val="43137"/>
                  </a:srgbClr>
                </a:outerShdw>
              </a:effectLst>
              <a:latin typeface="SuperFrench" panose="00000400000000000000" pitchFamily="2" charset="2"/>
            </a:endParaRPr>
          </a:p>
        </p:txBody>
      </p:sp>
      <p:sp>
        <p:nvSpPr>
          <p:cNvPr id="4" name="CasellaDiTesto 3"/>
          <p:cNvSpPr txBox="1"/>
          <p:nvPr/>
        </p:nvSpPr>
        <p:spPr>
          <a:xfrm>
            <a:off x="470593" y="1505414"/>
            <a:ext cx="2662899" cy="2862322"/>
          </a:xfrm>
          <a:prstGeom prst="rect">
            <a:avLst/>
          </a:prstGeom>
          <a:noFill/>
        </p:spPr>
        <p:txBody>
          <a:bodyPr wrap="square" rtlCol="0">
            <a:spAutoFit/>
          </a:bodyPr>
          <a:lstStyle/>
          <a:p>
            <a:r>
              <a:rPr lang="it-IT" sz="2000" b="1" dirty="0" smtClean="0">
                <a:solidFill>
                  <a:srgbClr val="FF9900"/>
                </a:solidFill>
                <a:effectLst>
                  <a:outerShdw blurRad="38100" dist="38100" dir="2700000" algn="tl">
                    <a:srgbClr val="000000">
                      <a:alpha val="43137"/>
                    </a:srgbClr>
                  </a:outerShdw>
                </a:effectLst>
                <a:latin typeface="Arial Narrow" panose="020B0606020202030204" pitchFamily="34" charset="0"/>
              </a:rPr>
              <a:t>Informazioni:</a:t>
            </a:r>
          </a:p>
          <a:p>
            <a:endParaRPr lang="it-IT" sz="2000" b="1" dirty="0">
              <a:solidFill>
                <a:srgbClr val="FF9900"/>
              </a:solidFill>
              <a:effectLst>
                <a:outerShdw blurRad="38100" dist="38100" dir="2700000" algn="tl">
                  <a:srgbClr val="000000">
                    <a:alpha val="43137"/>
                  </a:srgbClr>
                </a:outerShdw>
              </a:effectLst>
              <a:latin typeface="Arial Narrow" panose="020B0606020202030204" pitchFamily="34" charset="0"/>
            </a:endParaRPr>
          </a:p>
          <a:p>
            <a:endParaRPr lang="it-IT" sz="2000" b="1" dirty="0" smtClean="0">
              <a:solidFill>
                <a:srgbClr val="FF9900"/>
              </a:solidFill>
              <a:effectLst>
                <a:outerShdw blurRad="38100" dist="38100" dir="2700000" algn="tl">
                  <a:srgbClr val="000000">
                    <a:alpha val="43137"/>
                  </a:srgbClr>
                </a:outerShdw>
              </a:effectLst>
              <a:latin typeface="Arial Narrow" panose="020B0606020202030204" pitchFamily="34" charset="0"/>
            </a:endParaRPr>
          </a:p>
          <a:p>
            <a:endParaRPr lang="it-IT" sz="2000" b="1" dirty="0">
              <a:solidFill>
                <a:srgbClr val="FF9900"/>
              </a:solidFill>
              <a:effectLst>
                <a:outerShdw blurRad="38100" dist="38100" dir="2700000" algn="tl">
                  <a:srgbClr val="000000">
                    <a:alpha val="43137"/>
                  </a:srgbClr>
                </a:outerShdw>
              </a:effectLst>
              <a:latin typeface="Arial Narrow" panose="020B0606020202030204" pitchFamily="34" charset="0"/>
            </a:endParaRPr>
          </a:p>
          <a:p>
            <a:endParaRPr lang="it-IT" sz="2000" b="1" dirty="0" smtClean="0">
              <a:solidFill>
                <a:srgbClr val="FF9900"/>
              </a:solidFill>
              <a:effectLst>
                <a:outerShdw blurRad="38100" dist="38100" dir="2700000" algn="tl">
                  <a:srgbClr val="000000">
                    <a:alpha val="43137"/>
                  </a:srgbClr>
                </a:outerShdw>
              </a:effectLst>
              <a:latin typeface="Arial Narrow" panose="020B0606020202030204" pitchFamily="34" charset="0"/>
            </a:endParaRPr>
          </a:p>
          <a:p>
            <a:endParaRPr lang="it-IT" sz="2000" b="1" dirty="0">
              <a:solidFill>
                <a:srgbClr val="FF9900"/>
              </a:solidFill>
              <a:effectLst>
                <a:outerShdw blurRad="38100" dist="38100" dir="2700000" algn="tl">
                  <a:srgbClr val="000000">
                    <a:alpha val="43137"/>
                  </a:srgbClr>
                </a:outerShdw>
              </a:effectLst>
              <a:latin typeface="Arial Narrow" panose="020B0606020202030204" pitchFamily="34" charset="0"/>
            </a:endParaRPr>
          </a:p>
          <a:p>
            <a:r>
              <a:rPr lang="it-IT" sz="2000" b="1" dirty="0" smtClean="0">
                <a:solidFill>
                  <a:srgbClr val="FF9900"/>
                </a:solidFill>
                <a:effectLst>
                  <a:outerShdw blurRad="38100" dist="38100" dir="2700000" algn="tl">
                    <a:srgbClr val="000000">
                      <a:alpha val="43137"/>
                    </a:srgbClr>
                  </a:outerShdw>
                </a:effectLst>
                <a:latin typeface="Arial Narrow" panose="020B0606020202030204" pitchFamily="34" charset="0"/>
              </a:rPr>
              <a:t>Musica:</a:t>
            </a:r>
          </a:p>
          <a:p>
            <a:endParaRPr lang="it-IT" sz="2000" b="1" dirty="0">
              <a:solidFill>
                <a:srgbClr val="FF9900"/>
              </a:solidFill>
              <a:effectLst>
                <a:outerShdw blurRad="38100" dist="38100" dir="2700000" algn="tl">
                  <a:srgbClr val="000000">
                    <a:alpha val="43137"/>
                  </a:srgbClr>
                </a:outerShdw>
              </a:effectLst>
              <a:latin typeface="Arial Narrow" panose="020B0606020202030204" pitchFamily="34" charset="0"/>
            </a:endParaRPr>
          </a:p>
          <a:p>
            <a:r>
              <a:rPr lang="it-IT" sz="2000" b="1" dirty="0" smtClean="0">
                <a:solidFill>
                  <a:srgbClr val="FF9900"/>
                </a:solidFill>
                <a:effectLst>
                  <a:outerShdw blurRad="38100" dist="38100" dir="2700000" algn="tl">
                    <a:srgbClr val="000000">
                      <a:alpha val="43137"/>
                    </a:srgbClr>
                  </a:outerShdw>
                </a:effectLst>
                <a:latin typeface="Arial Narrow" panose="020B0606020202030204" pitchFamily="34" charset="0"/>
              </a:rPr>
              <a:t>Programmi Utilizzati:</a:t>
            </a:r>
            <a:endParaRPr lang="it-IT" sz="2000" b="1" dirty="0">
              <a:solidFill>
                <a:srgbClr val="FF9900"/>
              </a:solidFill>
              <a:effectLst>
                <a:outerShdw blurRad="38100" dist="38100" dir="2700000" algn="tl">
                  <a:srgbClr val="000000">
                    <a:alpha val="43137"/>
                  </a:srgbClr>
                </a:outerShdw>
              </a:effectLst>
              <a:latin typeface="Arial Narrow" panose="020B0606020202030204" pitchFamily="34" charset="0"/>
            </a:endParaRPr>
          </a:p>
        </p:txBody>
      </p:sp>
      <p:sp>
        <p:nvSpPr>
          <p:cNvPr id="5" name="Rettangolo 4"/>
          <p:cNvSpPr/>
          <p:nvPr/>
        </p:nvSpPr>
        <p:spPr>
          <a:xfrm>
            <a:off x="2020057" y="1505414"/>
            <a:ext cx="3455192" cy="1200329"/>
          </a:xfrm>
          <a:prstGeom prst="rect">
            <a:avLst/>
          </a:prstGeom>
        </p:spPr>
        <p:txBody>
          <a:bodyPr wrap="square">
            <a:spAutoFit/>
          </a:bodyPr>
          <a:lstStyle/>
          <a:p>
            <a:r>
              <a:rPr lang="it-IT" b="1" dirty="0">
                <a:solidFill>
                  <a:schemeClr val="bg1"/>
                </a:solidFill>
                <a:effectLst>
                  <a:outerShdw blurRad="38100" dist="38100" dir="2700000" algn="tl">
                    <a:srgbClr val="000000">
                      <a:alpha val="43137"/>
                    </a:srgbClr>
                  </a:outerShdw>
                </a:effectLst>
                <a:latin typeface="Arial Narrow" panose="020B0606020202030204" pitchFamily="34" charset="0"/>
              </a:rPr>
              <a:t>Libro di </a:t>
            </a:r>
            <a:r>
              <a:rPr lang="it-IT" b="1" dirty="0" err="1">
                <a:solidFill>
                  <a:schemeClr val="bg1"/>
                </a:solidFill>
                <a:effectLst>
                  <a:outerShdw blurRad="38100" dist="38100" dir="2700000" algn="tl">
                    <a:srgbClr val="000000">
                      <a:alpha val="43137"/>
                    </a:srgbClr>
                  </a:outerShdw>
                </a:effectLst>
                <a:latin typeface="Arial Narrow" panose="020B0606020202030204" pitchFamily="34" charset="0"/>
              </a:rPr>
              <a:t>geostoria</a:t>
            </a:r>
            <a:r>
              <a:rPr lang="it-IT" b="1" dirty="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Mirabilia.</a:t>
            </a:r>
          </a:p>
          <a:p>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Wikipedia: l’enciclopedia libera.</a:t>
            </a:r>
          </a:p>
          <a:p>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Treccani: il portale del sapere.</a:t>
            </a:r>
          </a:p>
          <a:p>
            <a:r>
              <a:rPr lang="it-IT"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Youtube</a:t>
            </a:r>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a:t>
            </a:r>
          </a:p>
        </p:txBody>
      </p:sp>
      <p:sp>
        <p:nvSpPr>
          <p:cNvPr id="7" name="Rettangolo 6"/>
          <p:cNvSpPr/>
          <p:nvPr/>
        </p:nvSpPr>
        <p:spPr>
          <a:xfrm>
            <a:off x="1405896" y="3348000"/>
            <a:ext cx="3455192" cy="369332"/>
          </a:xfrm>
          <a:prstGeom prst="rect">
            <a:avLst/>
          </a:prstGeom>
        </p:spPr>
        <p:txBody>
          <a:bodyPr wrap="square">
            <a:spAutoFit/>
          </a:bodyPr>
          <a:lstStyle/>
          <a:p>
            <a:r>
              <a:rPr lang="it-IT"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Ahrix</a:t>
            </a:r>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 Nova: brano dell’artista </a:t>
            </a:r>
            <a:r>
              <a:rPr lang="it-IT"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Ahrix</a:t>
            </a:r>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a:t>
            </a:r>
          </a:p>
        </p:txBody>
      </p:sp>
      <p:sp>
        <p:nvSpPr>
          <p:cNvPr id="8" name="Rettangolo 7"/>
          <p:cNvSpPr/>
          <p:nvPr/>
        </p:nvSpPr>
        <p:spPr>
          <a:xfrm>
            <a:off x="2709623" y="3946167"/>
            <a:ext cx="3455192" cy="646331"/>
          </a:xfrm>
          <a:prstGeom prst="rect">
            <a:avLst/>
          </a:prstGeom>
        </p:spPr>
        <p:txBody>
          <a:bodyPr wrap="square">
            <a:spAutoFit/>
          </a:bodyPr>
          <a:lstStyle/>
          <a:p>
            <a:r>
              <a:rPr lang="it-IT"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Power</a:t>
            </a:r>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 Point 2016.</a:t>
            </a:r>
          </a:p>
          <a:p>
            <a:r>
              <a:rPr lang="it-IT"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Power</a:t>
            </a:r>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Director</a:t>
            </a:r>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a:t>
            </a:r>
          </a:p>
        </p:txBody>
      </p:sp>
      <p:sp>
        <p:nvSpPr>
          <p:cNvPr id="87" name="CasellaDiTesto 86"/>
          <p:cNvSpPr txBox="1"/>
          <p:nvPr/>
        </p:nvSpPr>
        <p:spPr>
          <a:xfrm>
            <a:off x="5172490" y="5113775"/>
            <a:ext cx="4684943" cy="1569660"/>
          </a:xfrm>
          <a:prstGeom prst="rect">
            <a:avLst/>
          </a:prstGeom>
          <a:noFill/>
        </p:spPr>
        <p:txBody>
          <a:bodyPr wrap="square" rtlCol="0">
            <a:spAutoFit/>
          </a:bodyPr>
          <a:lstStyle/>
          <a:p>
            <a:r>
              <a:rPr lang="it-IT" sz="2400" dirty="0" smtClean="0">
                <a:solidFill>
                  <a:schemeClr val="bg1"/>
                </a:solidFill>
                <a:effectLst>
                  <a:outerShdw blurRad="38100" dist="38100" dir="2700000" algn="tl">
                    <a:srgbClr val="000000">
                      <a:alpha val="43137"/>
                    </a:srgbClr>
                  </a:outerShdw>
                </a:effectLst>
                <a:latin typeface="Gabriola" panose="04040605051002020D02" pitchFamily="82" charset="0"/>
              </a:rPr>
              <a:t>Mi sento d’obbligo di fornire un credito ed un ringraziamento speciale al canale </a:t>
            </a:r>
            <a:r>
              <a:rPr lang="it-IT" sz="2400" dirty="0" err="1" smtClean="0">
                <a:solidFill>
                  <a:schemeClr val="bg1"/>
                </a:solidFill>
                <a:effectLst>
                  <a:outerShdw blurRad="38100" dist="38100" dir="2700000" algn="tl">
                    <a:srgbClr val="000000">
                      <a:alpha val="43137"/>
                    </a:srgbClr>
                  </a:outerShdw>
                </a:effectLst>
                <a:latin typeface="Gabriola" panose="04040605051002020D02" pitchFamily="82" charset="0"/>
              </a:rPr>
              <a:t>youtube</a:t>
            </a:r>
            <a:r>
              <a:rPr lang="it-IT" sz="2400" dirty="0" smtClean="0">
                <a:solidFill>
                  <a:schemeClr val="bg1"/>
                </a:solidFill>
                <a:effectLst>
                  <a:outerShdw blurRad="38100" dist="38100" dir="2700000" algn="tl">
                    <a:srgbClr val="000000">
                      <a:alpha val="43137"/>
                    </a:srgbClr>
                  </a:outerShdw>
                </a:effectLst>
                <a:latin typeface="Gabriola" panose="04040605051002020D02" pitchFamily="82" charset="0"/>
              </a:rPr>
              <a:t> </a:t>
            </a:r>
          </a:p>
          <a:p>
            <a:r>
              <a:rPr lang="it-IT" sz="2400" b="1" dirty="0" smtClean="0">
                <a:solidFill>
                  <a:srgbClr val="FF9900"/>
                </a:solidFill>
                <a:effectLst>
                  <a:outerShdw blurRad="38100" dist="38100" dir="2700000" algn="tl">
                    <a:srgbClr val="000000">
                      <a:alpha val="43137"/>
                    </a:srgbClr>
                  </a:outerShdw>
                </a:effectLst>
                <a:latin typeface="Gabriola" panose="04040605051002020D02" pitchFamily="82" charset="0"/>
              </a:rPr>
              <a:t>C Graphics</a:t>
            </a:r>
            <a:r>
              <a:rPr lang="it-IT" sz="2400" dirty="0" smtClean="0">
                <a:solidFill>
                  <a:schemeClr val="bg1"/>
                </a:solidFill>
                <a:effectLst>
                  <a:outerShdw blurRad="38100" dist="38100" dir="2700000" algn="tl">
                    <a:srgbClr val="000000">
                      <a:alpha val="43137"/>
                    </a:srgbClr>
                  </a:outerShdw>
                </a:effectLst>
                <a:latin typeface="Gabriola" panose="04040605051002020D02" pitchFamily="82" charset="0"/>
              </a:rPr>
              <a:t>, che mi ha ispirato nella realizzazione di questo </a:t>
            </a:r>
            <a:r>
              <a:rPr lang="it-IT" sz="2400" dirty="0" err="1" smtClean="0">
                <a:solidFill>
                  <a:schemeClr val="bg1"/>
                </a:solidFill>
                <a:effectLst>
                  <a:outerShdw blurRad="38100" dist="38100" dir="2700000" algn="tl">
                    <a:srgbClr val="000000">
                      <a:alpha val="43137"/>
                    </a:srgbClr>
                  </a:outerShdw>
                </a:effectLst>
                <a:latin typeface="Gabriola" panose="04040605051002020D02" pitchFamily="82" charset="0"/>
              </a:rPr>
              <a:t>Power</a:t>
            </a:r>
            <a:r>
              <a:rPr lang="it-IT" sz="2400" dirty="0" smtClean="0">
                <a:solidFill>
                  <a:schemeClr val="bg1"/>
                </a:solidFill>
                <a:effectLst>
                  <a:outerShdw blurRad="38100" dist="38100" dir="2700000" algn="tl">
                    <a:srgbClr val="000000">
                      <a:alpha val="43137"/>
                    </a:srgbClr>
                  </a:outerShdw>
                </a:effectLst>
                <a:latin typeface="Gabriola" panose="04040605051002020D02" pitchFamily="82" charset="0"/>
              </a:rPr>
              <a:t> Point.</a:t>
            </a:r>
            <a:endParaRPr lang="it-IT" sz="2400" dirty="0">
              <a:solidFill>
                <a:schemeClr val="bg1"/>
              </a:solidFill>
              <a:effectLst>
                <a:outerShdw blurRad="38100" dist="38100" dir="2700000" algn="tl">
                  <a:srgbClr val="000000">
                    <a:alpha val="43137"/>
                  </a:srgbClr>
                </a:outerShdw>
              </a:effectLst>
              <a:latin typeface="Gabriola" panose="04040605051002020D02" pitchFamily="82" charset="0"/>
            </a:endParaRPr>
          </a:p>
        </p:txBody>
      </p:sp>
    </p:spTree>
    <p:extLst>
      <p:ext uri="{BB962C8B-B14F-4D97-AF65-F5344CB8AC3E}">
        <p14:creationId xmlns:p14="http://schemas.microsoft.com/office/powerpoint/2010/main" val="3952358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sApp Video 2019-05-30 at 07.25.5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8545" y="0"/>
            <a:ext cx="12469091" cy="6858000"/>
          </a:xfrm>
          <a:prstGeom prst="rect">
            <a:avLst/>
          </a:prstGeom>
        </p:spPr>
      </p:pic>
      <p:sp>
        <p:nvSpPr>
          <p:cNvPr id="17" name="Rettangolo 16"/>
          <p:cNvSpPr/>
          <p:nvPr/>
        </p:nvSpPr>
        <p:spPr>
          <a:xfrm>
            <a:off x="-193708" y="0"/>
            <a:ext cx="12469090" cy="6858000"/>
          </a:xfrm>
          <a:prstGeom prst="rect">
            <a:avLst/>
          </a:prstGeom>
          <a:solidFill>
            <a:schemeClr val="bg1">
              <a:lumMod val="95000"/>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1" y="0"/>
            <a:ext cx="12469091"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5" name="Gruppo 14"/>
          <p:cNvGrpSpPr/>
          <p:nvPr/>
        </p:nvGrpSpPr>
        <p:grpSpPr>
          <a:xfrm>
            <a:off x="4203765" y="967365"/>
            <a:ext cx="3784471" cy="3182356"/>
            <a:chOff x="4203765" y="967365"/>
            <a:chExt cx="3784471" cy="3182356"/>
          </a:xfrm>
        </p:grpSpPr>
        <p:sp>
          <p:nvSpPr>
            <p:cNvPr id="14" name="Rettangolo arrotondato 13"/>
            <p:cNvSpPr/>
            <p:nvPr/>
          </p:nvSpPr>
          <p:spPr>
            <a:xfrm>
              <a:off x="4203765" y="991654"/>
              <a:ext cx="3784471" cy="3158067"/>
            </a:xfrm>
            <a:prstGeom prst="roundRect">
              <a:avLst/>
            </a:prstGeom>
            <a:solidFill>
              <a:srgbClr val="FF99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v</a:t>
              </a:r>
              <a:endParaRPr lang="it-IT" dirty="0"/>
            </a:p>
          </p:txBody>
        </p:sp>
        <p:grpSp>
          <p:nvGrpSpPr>
            <p:cNvPr id="7" name="Gruppo 6"/>
            <p:cNvGrpSpPr/>
            <p:nvPr/>
          </p:nvGrpSpPr>
          <p:grpSpPr>
            <a:xfrm>
              <a:off x="5042237" y="967365"/>
              <a:ext cx="2107525" cy="2592493"/>
              <a:chOff x="5042237" y="967365"/>
              <a:chExt cx="2107525" cy="2592493"/>
            </a:xfrm>
          </p:grpSpPr>
          <p:sp>
            <p:nvSpPr>
              <p:cNvPr id="8" name="Ovale 7"/>
              <p:cNvSpPr/>
              <p:nvPr/>
            </p:nvSpPr>
            <p:spPr>
              <a:xfrm>
                <a:off x="5466000" y="1561194"/>
                <a:ext cx="1260000" cy="12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5042237" y="2821194"/>
                <a:ext cx="2107525" cy="738664"/>
              </a:xfrm>
              <a:prstGeom prst="rect">
                <a:avLst/>
              </a:prstGeom>
              <a:noFill/>
            </p:spPr>
            <p:txBody>
              <a:bodyPr wrap="square" rtlCol="0">
                <a:spAutoFit/>
              </a:bodyPr>
              <a:lstStyle/>
              <a:p>
                <a:pPr algn="ctr"/>
                <a:r>
                  <a:rPr lang="it-IT" sz="1400" dirty="0" smtClean="0">
                    <a:effectLst>
                      <a:outerShdw blurRad="38100" dist="38100" dir="2700000" algn="tl">
                        <a:srgbClr val="000000">
                          <a:alpha val="43137"/>
                        </a:srgbClr>
                      </a:outerShdw>
                    </a:effectLst>
                    <a:latin typeface="Arial Narrow" panose="020B0606020202030204" pitchFamily="34" charset="0"/>
                  </a:rPr>
                  <a:t>Sai per tornare alla slide precedente, sei sicuro di voler continuare?</a:t>
                </a:r>
                <a:endParaRPr lang="it-IT" sz="1400" dirty="0">
                  <a:effectLst>
                    <a:outerShdw blurRad="38100" dist="38100" dir="2700000" algn="tl">
                      <a:srgbClr val="000000">
                        <a:alpha val="43137"/>
                      </a:srgbClr>
                    </a:outerShdw>
                  </a:effectLst>
                  <a:latin typeface="Arial Narrow" panose="020B0606020202030204" pitchFamily="34" charset="0"/>
                </a:endParaRPr>
              </a:p>
            </p:txBody>
          </p:sp>
          <p:grpSp>
            <p:nvGrpSpPr>
              <p:cNvPr id="10" name="Gruppo 9"/>
              <p:cNvGrpSpPr/>
              <p:nvPr/>
            </p:nvGrpSpPr>
            <p:grpSpPr>
              <a:xfrm>
                <a:off x="5879026" y="1912356"/>
                <a:ext cx="433948" cy="588516"/>
                <a:chOff x="5377343" y="1912356"/>
                <a:chExt cx="433948" cy="588516"/>
              </a:xfrm>
            </p:grpSpPr>
            <p:sp>
              <p:nvSpPr>
                <p:cNvPr id="12" name="Rettangolo 11"/>
                <p:cNvSpPr/>
                <p:nvPr/>
              </p:nvSpPr>
              <p:spPr>
                <a:xfrm>
                  <a:off x="5377343" y="1912356"/>
                  <a:ext cx="161811" cy="588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5649480" y="1912356"/>
                  <a:ext cx="161811" cy="588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1" name="CasellaDiTesto 10"/>
              <p:cNvSpPr txBox="1"/>
              <p:nvPr/>
            </p:nvSpPr>
            <p:spPr>
              <a:xfrm>
                <a:off x="5344480" y="967365"/>
                <a:ext cx="1503040" cy="523220"/>
              </a:xfrm>
              <a:prstGeom prst="rect">
                <a:avLst/>
              </a:prstGeom>
              <a:noFill/>
            </p:spPr>
            <p:txBody>
              <a:bodyPr wrap="square" rtlCol="0">
                <a:spAutoFit/>
              </a:bodyPr>
              <a:lstStyle/>
              <a:p>
                <a:pPr algn="ctr"/>
                <a:r>
                  <a:rPr lang="it-IT" sz="2800" b="1" dirty="0" smtClean="0">
                    <a:effectLst>
                      <a:outerShdw blurRad="38100" dist="38100" dir="2700000" algn="tl">
                        <a:srgbClr val="000000">
                          <a:alpha val="43137"/>
                        </a:srgbClr>
                      </a:outerShdw>
                    </a:effectLst>
                    <a:latin typeface="Arial Narrow" panose="020B0606020202030204" pitchFamily="34" charset="0"/>
                  </a:rPr>
                  <a:t>PAUSA</a:t>
                </a:r>
                <a:endParaRPr lang="it-IT" sz="2800" b="1" dirty="0">
                  <a:effectLst>
                    <a:outerShdw blurRad="38100" dist="38100" dir="2700000" algn="tl">
                      <a:srgbClr val="000000">
                        <a:alpha val="43137"/>
                      </a:srgbClr>
                    </a:outerShdw>
                  </a:effectLst>
                  <a:latin typeface="Arial Narrow" panose="020B0606020202030204" pitchFamily="34" charset="0"/>
                </a:endParaRPr>
              </a:p>
            </p:txBody>
          </p:sp>
        </p:grpSp>
      </p:grpSp>
      <p:sp>
        <p:nvSpPr>
          <p:cNvPr id="5" name="Rettangolo 4">
            <a:hlinkClick r:id="rId5" action="ppaction://hlinksldjump"/>
          </p:cNvPr>
          <p:cNvSpPr/>
          <p:nvPr/>
        </p:nvSpPr>
        <p:spPr>
          <a:xfrm>
            <a:off x="6969040" y="3611986"/>
            <a:ext cx="474785" cy="334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smtClean="0">
                <a:effectLst>
                  <a:outerShdw blurRad="38100" dist="38100" dir="2700000" algn="tl">
                    <a:srgbClr val="000000">
                      <a:alpha val="43137"/>
                    </a:srgbClr>
                  </a:outerShdw>
                </a:effectLst>
                <a:latin typeface="Arial Narrow" panose="020B0606020202030204" pitchFamily="34" charset="0"/>
              </a:rPr>
              <a:t>SI</a:t>
            </a:r>
            <a:endParaRPr lang="it-IT" sz="1600" dirty="0">
              <a:effectLst>
                <a:outerShdw blurRad="38100" dist="38100" dir="2700000" algn="tl">
                  <a:srgbClr val="000000">
                    <a:alpha val="43137"/>
                  </a:srgbClr>
                </a:outerShdw>
              </a:effectLst>
              <a:latin typeface="Arial Narrow" panose="020B0606020202030204" pitchFamily="34" charset="0"/>
            </a:endParaRPr>
          </a:p>
        </p:txBody>
      </p:sp>
      <p:sp>
        <p:nvSpPr>
          <p:cNvPr id="6" name="Rettangolo 5"/>
          <p:cNvSpPr/>
          <p:nvPr/>
        </p:nvSpPr>
        <p:spPr>
          <a:xfrm>
            <a:off x="4748175" y="3611986"/>
            <a:ext cx="1785221" cy="334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smtClean="0">
                <a:effectLst>
                  <a:outerShdw blurRad="38100" dist="38100" dir="2700000" algn="tl">
                    <a:srgbClr val="000000">
                      <a:alpha val="43137"/>
                    </a:srgbClr>
                  </a:outerShdw>
                </a:effectLst>
                <a:latin typeface="Arial Narrow" panose="020B0606020202030204" pitchFamily="34" charset="0"/>
              </a:rPr>
              <a:t>NO, HO SBAGLIATO</a:t>
            </a:r>
            <a:endParaRPr lang="it-IT" sz="1600" dirty="0">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113961121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video>
              <p:cMediaNode vol="80000">
                <p:cTn id="2" fill="hold" display="0">
                  <p:stCondLst>
                    <p:cond delay="indefinite"/>
                  </p:stCondLst>
                </p:cTn>
                <p:tgtEl>
                  <p:spTgt spid="2"/>
                </p:tgtEl>
              </p:cMediaNode>
            </p:video>
            <p:seq concurrent="1" nextAc="seek">
              <p:cTn id="3" restart="whenNotActive" fill="hold" evtFilter="cancelBubble" nodeType="interactiveSeq">
                <p:stCondLst>
                  <p:cond evt="onClick" delay="0">
                    <p:tgtEl>
                      <p:spTgt spid="17"/>
                    </p:tgtEl>
                  </p:cond>
                </p:stCondLst>
                <p:endSync evt="end" delay="0">
                  <p:rtn val="all"/>
                </p:endSync>
                <p:childTnLst>
                  <p:par>
                    <p:cTn id="4" fill="hold">
                      <p:stCondLst>
                        <p:cond delay="0"/>
                      </p:stCondLst>
                      <p:childTnLst>
                        <p:par>
                          <p:cTn id="5" fill="hold">
                            <p:stCondLst>
                              <p:cond delay="0"/>
                            </p:stCondLst>
                            <p:childTnLst>
                              <p:par>
                                <p:cTn id="6" presetID="10" presetClass="exit" presetSubtype="0" fill="hold" grpId="0" nodeType="clickEffect">
                                  <p:stCondLst>
                                    <p:cond delay="0"/>
                                  </p:stCondLst>
                                  <p:childTnLst>
                                    <p:animEffect transition="out" filter="fade">
                                      <p:cBhvr>
                                        <p:cTn id="7" dur="100"/>
                                        <p:tgtEl>
                                          <p:spTgt spid="17"/>
                                        </p:tgtEl>
                                      </p:cBhvr>
                                    </p:animEffect>
                                    <p:set>
                                      <p:cBhvr>
                                        <p:cTn id="8" dur="1" fill="hold">
                                          <p:stCondLst>
                                            <p:cond delay="99"/>
                                          </p:stCondLst>
                                        </p:cTn>
                                        <p:tgtEl>
                                          <p:spTgt spid="17"/>
                                        </p:tgtEl>
                                        <p:attrNameLst>
                                          <p:attrName>style.visibility</p:attrName>
                                        </p:attrNameLst>
                                      </p:cBhvr>
                                      <p:to>
                                        <p:strVal val="hidden"/>
                                      </p:to>
                                    </p:set>
                                  </p:childTnLst>
                                </p:cTn>
                              </p:par>
                              <p:par>
                                <p:cTn id="9" presetID="1" presetClass="mediacall" presetSubtype="0" fill="hold" nodeType="withEffect">
                                  <p:stCondLst>
                                    <p:cond delay="0"/>
                                  </p:stCondLst>
                                  <p:childTnLst>
                                    <p:cmd type="call" cmd="playFrom(0.0)">
                                      <p:cBhvr>
                                        <p:cTn id="10" dur="171966" fill="hold"/>
                                        <p:tgtEl>
                                          <p:spTgt spid="2"/>
                                        </p:tgtEl>
                                      </p:cBhvr>
                                    </p:cmd>
                                  </p:childTnLst>
                                </p:cTn>
                              </p:par>
                            </p:childTnLst>
                          </p:cTn>
                        </p:par>
                      </p:childTnLst>
                    </p:cTn>
                  </p:par>
                </p:childTnLst>
              </p:cTn>
              <p:nextCondLst>
                <p:cond evt="onClick" delay="0">
                  <p:tgtEl>
                    <p:spTgt spid="17"/>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par>
                                <p:cTn id="16" presetID="42" presetClass="entr" presetSubtype="0" fill="hold" nodeType="withEffect">
                                  <p:stCondLst>
                                    <p:cond delay="10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0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10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42" presetClass="exit" presetSubtype="0" fill="hold" nodeType="clickEffect">
                                  <p:stCondLst>
                                    <p:cond delay="500"/>
                                  </p:stCondLst>
                                  <p:childTnLst>
                                    <p:animEffect transition="out" filter="fade">
                                      <p:cBhvr>
                                        <p:cTn id="35" dur="1000"/>
                                        <p:tgtEl>
                                          <p:spTgt spid="15"/>
                                        </p:tgtEl>
                                      </p:cBhvr>
                                    </p:animEffect>
                                    <p:anim calcmode="lin" valueType="num">
                                      <p:cBhvr>
                                        <p:cTn id="36" dur="1000"/>
                                        <p:tgtEl>
                                          <p:spTgt spid="15"/>
                                        </p:tgtEl>
                                        <p:attrNameLst>
                                          <p:attrName>ppt_x</p:attrName>
                                        </p:attrNameLst>
                                      </p:cBhvr>
                                      <p:tavLst>
                                        <p:tav tm="0">
                                          <p:val>
                                            <p:strVal val="ppt_x"/>
                                          </p:val>
                                        </p:tav>
                                        <p:tav tm="100000">
                                          <p:val>
                                            <p:strVal val="ppt_x"/>
                                          </p:val>
                                        </p:tav>
                                      </p:tavLst>
                                    </p:anim>
                                    <p:anim calcmode="lin" valueType="num">
                                      <p:cBhvr>
                                        <p:cTn id="37" dur="1000"/>
                                        <p:tgtEl>
                                          <p:spTgt spid="15"/>
                                        </p:tgtEl>
                                        <p:attrNameLst>
                                          <p:attrName>ppt_y</p:attrName>
                                        </p:attrNameLst>
                                      </p:cBhvr>
                                      <p:tavLst>
                                        <p:tav tm="0">
                                          <p:val>
                                            <p:strVal val="ppt_y"/>
                                          </p:val>
                                        </p:tav>
                                        <p:tav tm="100000">
                                          <p:val>
                                            <p:strVal val="ppt_y+.1"/>
                                          </p:val>
                                        </p:tav>
                                      </p:tavLst>
                                    </p:anim>
                                    <p:set>
                                      <p:cBhvr>
                                        <p:cTn id="38" dur="1" fill="hold">
                                          <p:stCondLst>
                                            <p:cond delay="999"/>
                                          </p:stCondLst>
                                        </p:cTn>
                                        <p:tgtEl>
                                          <p:spTgt spid="15"/>
                                        </p:tgtEl>
                                        <p:attrNameLst>
                                          <p:attrName>style.visibility</p:attrName>
                                        </p:attrNameLst>
                                      </p:cBhvr>
                                      <p:to>
                                        <p:strVal val="hidden"/>
                                      </p:to>
                                    </p:set>
                                  </p:childTnLst>
                                </p:cTn>
                              </p:par>
                              <p:par>
                                <p:cTn id="39" presetID="42" presetClass="exit" presetSubtype="0" fill="hold" grpId="1" nodeType="withEffect">
                                  <p:stCondLst>
                                    <p:cond delay="500"/>
                                  </p:stCondLst>
                                  <p:childTnLst>
                                    <p:animEffect transition="out" filter="fade">
                                      <p:cBhvr>
                                        <p:cTn id="40" dur="1000"/>
                                        <p:tgtEl>
                                          <p:spTgt spid="6"/>
                                        </p:tgtEl>
                                      </p:cBhvr>
                                    </p:animEffect>
                                    <p:anim calcmode="lin" valueType="num">
                                      <p:cBhvr>
                                        <p:cTn id="41" dur="1000"/>
                                        <p:tgtEl>
                                          <p:spTgt spid="6"/>
                                        </p:tgtEl>
                                        <p:attrNameLst>
                                          <p:attrName>ppt_x</p:attrName>
                                        </p:attrNameLst>
                                      </p:cBhvr>
                                      <p:tavLst>
                                        <p:tav tm="0">
                                          <p:val>
                                            <p:strVal val="ppt_x"/>
                                          </p:val>
                                        </p:tav>
                                        <p:tav tm="100000">
                                          <p:val>
                                            <p:strVal val="ppt_x"/>
                                          </p:val>
                                        </p:tav>
                                      </p:tavLst>
                                    </p:anim>
                                    <p:anim calcmode="lin" valueType="num">
                                      <p:cBhvr>
                                        <p:cTn id="42" dur="1000"/>
                                        <p:tgtEl>
                                          <p:spTgt spid="6"/>
                                        </p:tgtEl>
                                        <p:attrNameLst>
                                          <p:attrName>ppt_y</p:attrName>
                                        </p:attrNameLst>
                                      </p:cBhvr>
                                      <p:tavLst>
                                        <p:tav tm="0">
                                          <p:val>
                                            <p:strVal val="ppt_y"/>
                                          </p:val>
                                        </p:tav>
                                        <p:tav tm="100000">
                                          <p:val>
                                            <p:strVal val="ppt_y+.1"/>
                                          </p:val>
                                        </p:tav>
                                      </p:tavLst>
                                    </p:anim>
                                    <p:set>
                                      <p:cBhvr>
                                        <p:cTn id="43" dur="1" fill="hold">
                                          <p:stCondLst>
                                            <p:cond delay="999"/>
                                          </p:stCondLst>
                                        </p:cTn>
                                        <p:tgtEl>
                                          <p:spTgt spid="6"/>
                                        </p:tgtEl>
                                        <p:attrNameLst>
                                          <p:attrName>style.visibility</p:attrName>
                                        </p:attrNameLst>
                                      </p:cBhvr>
                                      <p:to>
                                        <p:strVal val="hidden"/>
                                      </p:to>
                                    </p:set>
                                  </p:childTnLst>
                                </p:cTn>
                              </p:par>
                              <p:par>
                                <p:cTn id="44" presetID="42" presetClass="exit" presetSubtype="0" fill="hold" grpId="1" nodeType="withEffect">
                                  <p:stCondLst>
                                    <p:cond delay="500"/>
                                  </p:stCondLst>
                                  <p:childTnLst>
                                    <p:animEffect transition="out" filter="fade">
                                      <p:cBhvr>
                                        <p:cTn id="45" dur="1000"/>
                                        <p:tgtEl>
                                          <p:spTgt spid="5"/>
                                        </p:tgtEl>
                                      </p:cBhvr>
                                    </p:animEffect>
                                    <p:anim calcmode="lin" valueType="num">
                                      <p:cBhvr>
                                        <p:cTn id="46" dur="1000"/>
                                        <p:tgtEl>
                                          <p:spTgt spid="5"/>
                                        </p:tgtEl>
                                        <p:attrNameLst>
                                          <p:attrName>ppt_x</p:attrName>
                                        </p:attrNameLst>
                                      </p:cBhvr>
                                      <p:tavLst>
                                        <p:tav tm="0">
                                          <p:val>
                                            <p:strVal val="ppt_x"/>
                                          </p:val>
                                        </p:tav>
                                        <p:tav tm="100000">
                                          <p:val>
                                            <p:strVal val="ppt_x"/>
                                          </p:val>
                                        </p:tav>
                                      </p:tavLst>
                                    </p:anim>
                                    <p:anim calcmode="lin" valueType="num">
                                      <p:cBhvr>
                                        <p:cTn id="47" dur="1000"/>
                                        <p:tgtEl>
                                          <p:spTgt spid="5"/>
                                        </p:tgtEl>
                                        <p:attrNameLst>
                                          <p:attrName>ppt_y</p:attrName>
                                        </p:attrNameLst>
                                      </p:cBhvr>
                                      <p:tavLst>
                                        <p:tav tm="0">
                                          <p:val>
                                            <p:strVal val="ppt_y"/>
                                          </p:val>
                                        </p:tav>
                                        <p:tav tm="100000">
                                          <p:val>
                                            <p:strVal val="ppt_y+.1"/>
                                          </p:val>
                                        </p:tav>
                                      </p:tavLst>
                                    </p:anim>
                                    <p:set>
                                      <p:cBhvr>
                                        <p:cTn id="48" dur="1" fill="hold">
                                          <p:stCondLst>
                                            <p:cond delay="999"/>
                                          </p:stCondLst>
                                        </p:cTn>
                                        <p:tgtEl>
                                          <p:spTgt spid="5"/>
                                        </p:tgtEl>
                                        <p:attrNameLst>
                                          <p:attrName>style.visibility</p:attrName>
                                        </p:attrNameLst>
                                      </p:cBhvr>
                                      <p:to>
                                        <p:strVal val="hidden"/>
                                      </p:to>
                                    </p:set>
                                  </p:childTnLst>
                                </p:cTn>
                              </p:par>
                              <p:par>
                                <p:cTn id="49" presetID="1" presetClass="mediacall" presetSubtype="0" fill="hold" nodeType="withEffect">
                                  <p:stCondLst>
                                    <p:cond delay="2000"/>
                                  </p:stCondLst>
                                  <p:childTnLst>
                                    <p:cmd type="call" cmd="playFrom(0.0)">
                                      <p:cBhvr>
                                        <p:cTn id="50" dur="171966" fill="hold"/>
                                        <p:tgtEl>
                                          <p:spTgt spid="2"/>
                                        </p:tgtEl>
                                      </p:cBhvr>
                                    </p:cmd>
                                  </p:childTnLst>
                                </p:cTn>
                              </p:par>
                            </p:childTnLst>
                          </p:cTn>
                        </p:par>
                      </p:childTnLst>
                    </p:cTn>
                  </p:par>
                </p:childTnLst>
              </p:cTn>
              <p:nextCondLst>
                <p:cond evt="onClick" delay="0">
                  <p:tgtEl>
                    <p:spTgt spid="6"/>
                  </p:tgtEl>
                </p:cond>
              </p:nextCondLst>
            </p:seq>
          </p:childTnLst>
        </p:cTn>
      </p:par>
    </p:tnLst>
    <p:bldLst>
      <p:bldP spid="17" grpId="0" animBg="1"/>
      <p:bldP spid="5" grpId="0" animBg="1"/>
      <p:bldP spid="5" grpId="1" animBg="1"/>
      <p:bldP spid="6" grpId="0" animBg="1"/>
      <p:bldP spid="6"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sApp Video 2019-05-30 at 07.25.5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8545" y="0"/>
            <a:ext cx="12469091" cy="6858000"/>
          </a:xfrm>
          <a:prstGeom prst="rect">
            <a:avLst/>
          </a:prstGeom>
        </p:spPr>
      </p:pic>
      <p:sp>
        <p:nvSpPr>
          <p:cNvPr id="17" name="Rettangolo 16"/>
          <p:cNvSpPr/>
          <p:nvPr/>
        </p:nvSpPr>
        <p:spPr>
          <a:xfrm>
            <a:off x="-193708" y="0"/>
            <a:ext cx="12469090" cy="6858000"/>
          </a:xfrm>
          <a:prstGeom prst="rect">
            <a:avLst/>
          </a:prstGeom>
          <a:solidFill>
            <a:schemeClr val="bg1">
              <a:lumMod val="95000"/>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1" y="0"/>
            <a:ext cx="12469091"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5" name="Gruppo 14"/>
          <p:cNvGrpSpPr/>
          <p:nvPr/>
        </p:nvGrpSpPr>
        <p:grpSpPr>
          <a:xfrm>
            <a:off x="4203765" y="967365"/>
            <a:ext cx="3784471" cy="3182356"/>
            <a:chOff x="4203765" y="967365"/>
            <a:chExt cx="3784471" cy="3182356"/>
          </a:xfrm>
        </p:grpSpPr>
        <p:sp>
          <p:nvSpPr>
            <p:cNvPr id="14" name="Rettangolo arrotondato 13"/>
            <p:cNvSpPr/>
            <p:nvPr/>
          </p:nvSpPr>
          <p:spPr>
            <a:xfrm>
              <a:off x="4203765" y="991654"/>
              <a:ext cx="3784471" cy="3158067"/>
            </a:xfrm>
            <a:prstGeom prst="roundRect">
              <a:avLst/>
            </a:prstGeom>
            <a:solidFill>
              <a:srgbClr val="FF99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v</a:t>
              </a:r>
              <a:endParaRPr lang="it-IT" dirty="0"/>
            </a:p>
          </p:txBody>
        </p:sp>
        <p:grpSp>
          <p:nvGrpSpPr>
            <p:cNvPr id="7" name="Gruppo 6"/>
            <p:cNvGrpSpPr/>
            <p:nvPr/>
          </p:nvGrpSpPr>
          <p:grpSpPr>
            <a:xfrm>
              <a:off x="5042237" y="967365"/>
              <a:ext cx="2107525" cy="2592493"/>
              <a:chOff x="5042237" y="967365"/>
              <a:chExt cx="2107525" cy="2592493"/>
            </a:xfrm>
          </p:grpSpPr>
          <p:sp>
            <p:nvSpPr>
              <p:cNvPr id="8" name="Ovale 7"/>
              <p:cNvSpPr/>
              <p:nvPr/>
            </p:nvSpPr>
            <p:spPr>
              <a:xfrm>
                <a:off x="5466000" y="1561194"/>
                <a:ext cx="1260000" cy="12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5042237" y="2821194"/>
                <a:ext cx="2107525" cy="738664"/>
              </a:xfrm>
              <a:prstGeom prst="rect">
                <a:avLst/>
              </a:prstGeom>
              <a:noFill/>
            </p:spPr>
            <p:txBody>
              <a:bodyPr wrap="square" rtlCol="0">
                <a:spAutoFit/>
              </a:bodyPr>
              <a:lstStyle/>
              <a:p>
                <a:pPr algn="ctr"/>
                <a:r>
                  <a:rPr lang="it-IT" sz="1400" dirty="0" smtClean="0">
                    <a:effectLst>
                      <a:outerShdw blurRad="38100" dist="38100" dir="2700000" algn="tl">
                        <a:srgbClr val="000000">
                          <a:alpha val="43137"/>
                        </a:srgbClr>
                      </a:outerShdw>
                    </a:effectLst>
                    <a:latin typeface="Arial Narrow" panose="020B0606020202030204" pitchFamily="34" charset="0"/>
                  </a:rPr>
                  <a:t>Sai per tornare alla slide precedente, sei sicuro di voler continuare?</a:t>
                </a:r>
                <a:endParaRPr lang="it-IT" sz="1400" dirty="0">
                  <a:effectLst>
                    <a:outerShdw blurRad="38100" dist="38100" dir="2700000" algn="tl">
                      <a:srgbClr val="000000">
                        <a:alpha val="43137"/>
                      </a:srgbClr>
                    </a:outerShdw>
                  </a:effectLst>
                  <a:latin typeface="Arial Narrow" panose="020B0606020202030204" pitchFamily="34" charset="0"/>
                </a:endParaRPr>
              </a:p>
            </p:txBody>
          </p:sp>
          <p:grpSp>
            <p:nvGrpSpPr>
              <p:cNvPr id="10" name="Gruppo 9"/>
              <p:cNvGrpSpPr/>
              <p:nvPr/>
            </p:nvGrpSpPr>
            <p:grpSpPr>
              <a:xfrm>
                <a:off x="5879026" y="1912356"/>
                <a:ext cx="433948" cy="588516"/>
                <a:chOff x="5377343" y="1912356"/>
                <a:chExt cx="433948" cy="588516"/>
              </a:xfrm>
            </p:grpSpPr>
            <p:sp>
              <p:nvSpPr>
                <p:cNvPr id="12" name="Rettangolo 11"/>
                <p:cNvSpPr/>
                <p:nvPr/>
              </p:nvSpPr>
              <p:spPr>
                <a:xfrm>
                  <a:off x="5377343" y="1912356"/>
                  <a:ext cx="161811" cy="588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5649480" y="1912356"/>
                  <a:ext cx="161811" cy="588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1" name="CasellaDiTesto 10"/>
              <p:cNvSpPr txBox="1"/>
              <p:nvPr/>
            </p:nvSpPr>
            <p:spPr>
              <a:xfrm>
                <a:off x="5344480" y="967365"/>
                <a:ext cx="1503040" cy="523220"/>
              </a:xfrm>
              <a:prstGeom prst="rect">
                <a:avLst/>
              </a:prstGeom>
              <a:noFill/>
            </p:spPr>
            <p:txBody>
              <a:bodyPr wrap="square" rtlCol="0">
                <a:spAutoFit/>
              </a:bodyPr>
              <a:lstStyle/>
              <a:p>
                <a:pPr algn="ctr"/>
                <a:r>
                  <a:rPr lang="it-IT" sz="2800" b="1" dirty="0" smtClean="0">
                    <a:effectLst>
                      <a:outerShdw blurRad="38100" dist="38100" dir="2700000" algn="tl">
                        <a:srgbClr val="000000">
                          <a:alpha val="43137"/>
                        </a:srgbClr>
                      </a:outerShdw>
                    </a:effectLst>
                    <a:latin typeface="Arial Narrow" panose="020B0606020202030204" pitchFamily="34" charset="0"/>
                  </a:rPr>
                  <a:t>PAUSA</a:t>
                </a:r>
                <a:endParaRPr lang="it-IT" sz="2800" b="1" dirty="0">
                  <a:effectLst>
                    <a:outerShdw blurRad="38100" dist="38100" dir="2700000" algn="tl">
                      <a:srgbClr val="000000">
                        <a:alpha val="43137"/>
                      </a:srgbClr>
                    </a:outerShdw>
                  </a:effectLst>
                  <a:latin typeface="Arial Narrow" panose="020B0606020202030204" pitchFamily="34" charset="0"/>
                </a:endParaRPr>
              </a:p>
            </p:txBody>
          </p:sp>
        </p:grpSp>
      </p:grpSp>
      <p:sp>
        <p:nvSpPr>
          <p:cNvPr id="5" name="Rettangolo 4">
            <a:hlinkClick r:id="rId5" action="ppaction://hlinksldjump"/>
          </p:cNvPr>
          <p:cNvSpPr/>
          <p:nvPr/>
        </p:nvSpPr>
        <p:spPr>
          <a:xfrm>
            <a:off x="6969040" y="3611986"/>
            <a:ext cx="474785" cy="334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smtClean="0">
                <a:effectLst>
                  <a:outerShdw blurRad="38100" dist="38100" dir="2700000" algn="tl">
                    <a:srgbClr val="000000">
                      <a:alpha val="43137"/>
                    </a:srgbClr>
                  </a:outerShdw>
                </a:effectLst>
                <a:latin typeface="Arial Narrow" panose="020B0606020202030204" pitchFamily="34" charset="0"/>
              </a:rPr>
              <a:t>SI</a:t>
            </a:r>
            <a:endParaRPr lang="it-IT" sz="1600" dirty="0">
              <a:effectLst>
                <a:outerShdw blurRad="38100" dist="38100" dir="2700000" algn="tl">
                  <a:srgbClr val="000000">
                    <a:alpha val="43137"/>
                  </a:srgbClr>
                </a:outerShdw>
              </a:effectLst>
              <a:latin typeface="Arial Narrow" panose="020B0606020202030204" pitchFamily="34" charset="0"/>
            </a:endParaRPr>
          </a:p>
        </p:txBody>
      </p:sp>
      <p:sp>
        <p:nvSpPr>
          <p:cNvPr id="6" name="Rettangolo 5"/>
          <p:cNvSpPr/>
          <p:nvPr/>
        </p:nvSpPr>
        <p:spPr>
          <a:xfrm>
            <a:off x="4748175" y="3611986"/>
            <a:ext cx="1785221" cy="334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smtClean="0">
                <a:effectLst>
                  <a:outerShdw blurRad="38100" dist="38100" dir="2700000" algn="tl">
                    <a:srgbClr val="000000">
                      <a:alpha val="43137"/>
                    </a:srgbClr>
                  </a:outerShdw>
                </a:effectLst>
                <a:latin typeface="Arial Narrow" panose="020B0606020202030204" pitchFamily="34" charset="0"/>
              </a:rPr>
              <a:t>NO, HO SBAGLIATO</a:t>
            </a:r>
            <a:endParaRPr lang="it-IT" sz="1600" dirty="0">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28363966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video>
              <p:cMediaNode vol="80000">
                <p:cTn id="2" fill="hold" display="0">
                  <p:stCondLst>
                    <p:cond delay="indefinite"/>
                  </p:stCondLst>
                </p:cTn>
                <p:tgtEl>
                  <p:spTgt spid="2"/>
                </p:tgtEl>
              </p:cMediaNode>
            </p:video>
            <p:seq concurrent="1" nextAc="seek">
              <p:cTn id="3" restart="whenNotActive" fill="hold" evtFilter="cancelBubble" nodeType="interactiveSeq">
                <p:stCondLst>
                  <p:cond evt="onClick" delay="0">
                    <p:tgtEl>
                      <p:spTgt spid="17"/>
                    </p:tgtEl>
                  </p:cond>
                </p:stCondLst>
                <p:endSync evt="end" delay="0">
                  <p:rtn val="all"/>
                </p:endSync>
                <p:childTnLst>
                  <p:par>
                    <p:cTn id="4" fill="hold">
                      <p:stCondLst>
                        <p:cond delay="0"/>
                      </p:stCondLst>
                      <p:childTnLst>
                        <p:par>
                          <p:cTn id="5" fill="hold">
                            <p:stCondLst>
                              <p:cond delay="0"/>
                            </p:stCondLst>
                            <p:childTnLst>
                              <p:par>
                                <p:cTn id="6" presetID="10" presetClass="exit" presetSubtype="0" fill="hold" grpId="0" nodeType="clickEffect">
                                  <p:stCondLst>
                                    <p:cond delay="0"/>
                                  </p:stCondLst>
                                  <p:childTnLst>
                                    <p:animEffect transition="out" filter="fade">
                                      <p:cBhvr>
                                        <p:cTn id="7" dur="100"/>
                                        <p:tgtEl>
                                          <p:spTgt spid="17"/>
                                        </p:tgtEl>
                                      </p:cBhvr>
                                    </p:animEffect>
                                    <p:set>
                                      <p:cBhvr>
                                        <p:cTn id="8" dur="1" fill="hold">
                                          <p:stCondLst>
                                            <p:cond delay="99"/>
                                          </p:stCondLst>
                                        </p:cTn>
                                        <p:tgtEl>
                                          <p:spTgt spid="17"/>
                                        </p:tgtEl>
                                        <p:attrNameLst>
                                          <p:attrName>style.visibility</p:attrName>
                                        </p:attrNameLst>
                                      </p:cBhvr>
                                      <p:to>
                                        <p:strVal val="hidden"/>
                                      </p:to>
                                    </p:set>
                                  </p:childTnLst>
                                </p:cTn>
                              </p:par>
                              <p:par>
                                <p:cTn id="9" presetID="1" presetClass="mediacall" presetSubtype="0" fill="hold" nodeType="withEffect">
                                  <p:stCondLst>
                                    <p:cond delay="0"/>
                                  </p:stCondLst>
                                  <p:childTnLst>
                                    <p:cmd type="call" cmd="playFrom(0.0)">
                                      <p:cBhvr>
                                        <p:cTn id="10" dur="171966" fill="hold"/>
                                        <p:tgtEl>
                                          <p:spTgt spid="2"/>
                                        </p:tgtEl>
                                      </p:cBhvr>
                                    </p:cmd>
                                  </p:childTnLst>
                                </p:cTn>
                              </p:par>
                            </p:childTnLst>
                          </p:cTn>
                        </p:par>
                      </p:childTnLst>
                    </p:cTn>
                  </p:par>
                </p:childTnLst>
              </p:cTn>
              <p:nextCondLst>
                <p:cond evt="onClick" delay="0">
                  <p:tgtEl>
                    <p:spTgt spid="17"/>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par>
                                <p:cTn id="16" presetID="42" presetClass="entr" presetSubtype="0" fill="hold" nodeType="withEffect">
                                  <p:stCondLst>
                                    <p:cond delay="10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0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10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42" presetClass="exit" presetSubtype="0" fill="hold" nodeType="clickEffect">
                                  <p:stCondLst>
                                    <p:cond delay="500"/>
                                  </p:stCondLst>
                                  <p:childTnLst>
                                    <p:animEffect transition="out" filter="fade">
                                      <p:cBhvr>
                                        <p:cTn id="35" dur="1000"/>
                                        <p:tgtEl>
                                          <p:spTgt spid="15"/>
                                        </p:tgtEl>
                                      </p:cBhvr>
                                    </p:animEffect>
                                    <p:anim calcmode="lin" valueType="num">
                                      <p:cBhvr>
                                        <p:cTn id="36" dur="1000"/>
                                        <p:tgtEl>
                                          <p:spTgt spid="15"/>
                                        </p:tgtEl>
                                        <p:attrNameLst>
                                          <p:attrName>ppt_x</p:attrName>
                                        </p:attrNameLst>
                                      </p:cBhvr>
                                      <p:tavLst>
                                        <p:tav tm="0">
                                          <p:val>
                                            <p:strVal val="ppt_x"/>
                                          </p:val>
                                        </p:tav>
                                        <p:tav tm="100000">
                                          <p:val>
                                            <p:strVal val="ppt_x"/>
                                          </p:val>
                                        </p:tav>
                                      </p:tavLst>
                                    </p:anim>
                                    <p:anim calcmode="lin" valueType="num">
                                      <p:cBhvr>
                                        <p:cTn id="37" dur="1000"/>
                                        <p:tgtEl>
                                          <p:spTgt spid="15"/>
                                        </p:tgtEl>
                                        <p:attrNameLst>
                                          <p:attrName>ppt_y</p:attrName>
                                        </p:attrNameLst>
                                      </p:cBhvr>
                                      <p:tavLst>
                                        <p:tav tm="0">
                                          <p:val>
                                            <p:strVal val="ppt_y"/>
                                          </p:val>
                                        </p:tav>
                                        <p:tav tm="100000">
                                          <p:val>
                                            <p:strVal val="ppt_y+.1"/>
                                          </p:val>
                                        </p:tav>
                                      </p:tavLst>
                                    </p:anim>
                                    <p:set>
                                      <p:cBhvr>
                                        <p:cTn id="38" dur="1" fill="hold">
                                          <p:stCondLst>
                                            <p:cond delay="999"/>
                                          </p:stCondLst>
                                        </p:cTn>
                                        <p:tgtEl>
                                          <p:spTgt spid="15"/>
                                        </p:tgtEl>
                                        <p:attrNameLst>
                                          <p:attrName>style.visibility</p:attrName>
                                        </p:attrNameLst>
                                      </p:cBhvr>
                                      <p:to>
                                        <p:strVal val="hidden"/>
                                      </p:to>
                                    </p:set>
                                  </p:childTnLst>
                                </p:cTn>
                              </p:par>
                              <p:par>
                                <p:cTn id="39" presetID="42" presetClass="exit" presetSubtype="0" fill="hold" grpId="1" nodeType="withEffect">
                                  <p:stCondLst>
                                    <p:cond delay="500"/>
                                  </p:stCondLst>
                                  <p:childTnLst>
                                    <p:animEffect transition="out" filter="fade">
                                      <p:cBhvr>
                                        <p:cTn id="40" dur="1000"/>
                                        <p:tgtEl>
                                          <p:spTgt spid="6"/>
                                        </p:tgtEl>
                                      </p:cBhvr>
                                    </p:animEffect>
                                    <p:anim calcmode="lin" valueType="num">
                                      <p:cBhvr>
                                        <p:cTn id="41" dur="1000"/>
                                        <p:tgtEl>
                                          <p:spTgt spid="6"/>
                                        </p:tgtEl>
                                        <p:attrNameLst>
                                          <p:attrName>ppt_x</p:attrName>
                                        </p:attrNameLst>
                                      </p:cBhvr>
                                      <p:tavLst>
                                        <p:tav tm="0">
                                          <p:val>
                                            <p:strVal val="ppt_x"/>
                                          </p:val>
                                        </p:tav>
                                        <p:tav tm="100000">
                                          <p:val>
                                            <p:strVal val="ppt_x"/>
                                          </p:val>
                                        </p:tav>
                                      </p:tavLst>
                                    </p:anim>
                                    <p:anim calcmode="lin" valueType="num">
                                      <p:cBhvr>
                                        <p:cTn id="42" dur="1000"/>
                                        <p:tgtEl>
                                          <p:spTgt spid="6"/>
                                        </p:tgtEl>
                                        <p:attrNameLst>
                                          <p:attrName>ppt_y</p:attrName>
                                        </p:attrNameLst>
                                      </p:cBhvr>
                                      <p:tavLst>
                                        <p:tav tm="0">
                                          <p:val>
                                            <p:strVal val="ppt_y"/>
                                          </p:val>
                                        </p:tav>
                                        <p:tav tm="100000">
                                          <p:val>
                                            <p:strVal val="ppt_y+.1"/>
                                          </p:val>
                                        </p:tav>
                                      </p:tavLst>
                                    </p:anim>
                                    <p:set>
                                      <p:cBhvr>
                                        <p:cTn id="43" dur="1" fill="hold">
                                          <p:stCondLst>
                                            <p:cond delay="999"/>
                                          </p:stCondLst>
                                        </p:cTn>
                                        <p:tgtEl>
                                          <p:spTgt spid="6"/>
                                        </p:tgtEl>
                                        <p:attrNameLst>
                                          <p:attrName>style.visibility</p:attrName>
                                        </p:attrNameLst>
                                      </p:cBhvr>
                                      <p:to>
                                        <p:strVal val="hidden"/>
                                      </p:to>
                                    </p:set>
                                  </p:childTnLst>
                                </p:cTn>
                              </p:par>
                              <p:par>
                                <p:cTn id="44" presetID="42" presetClass="exit" presetSubtype="0" fill="hold" grpId="1" nodeType="withEffect">
                                  <p:stCondLst>
                                    <p:cond delay="500"/>
                                  </p:stCondLst>
                                  <p:childTnLst>
                                    <p:animEffect transition="out" filter="fade">
                                      <p:cBhvr>
                                        <p:cTn id="45" dur="1000"/>
                                        <p:tgtEl>
                                          <p:spTgt spid="5"/>
                                        </p:tgtEl>
                                      </p:cBhvr>
                                    </p:animEffect>
                                    <p:anim calcmode="lin" valueType="num">
                                      <p:cBhvr>
                                        <p:cTn id="46" dur="1000"/>
                                        <p:tgtEl>
                                          <p:spTgt spid="5"/>
                                        </p:tgtEl>
                                        <p:attrNameLst>
                                          <p:attrName>ppt_x</p:attrName>
                                        </p:attrNameLst>
                                      </p:cBhvr>
                                      <p:tavLst>
                                        <p:tav tm="0">
                                          <p:val>
                                            <p:strVal val="ppt_x"/>
                                          </p:val>
                                        </p:tav>
                                        <p:tav tm="100000">
                                          <p:val>
                                            <p:strVal val="ppt_x"/>
                                          </p:val>
                                        </p:tav>
                                      </p:tavLst>
                                    </p:anim>
                                    <p:anim calcmode="lin" valueType="num">
                                      <p:cBhvr>
                                        <p:cTn id="47" dur="1000"/>
                                        <p:tgtEl>
                                          <p:spTgt spid="5"/>
                                        </p:tgtEl>
                                        <p:attrNameLst>
                                          <p:attrName>ppt_y</p:attrName>
                                        </p:attrNameLst>
                                      </p:cBhvr>
                                      <p:tavLst>
                                        <p:tav tm="0">
                                          <p:val>
                                            <p:strVal val="ppt_y"/>
                                          </p:val>
                                        </p:tav>
                                        <p:tav tm="100000">
                                          <p:val>
                                            <p:strVal val="ppt_y+.1"/>
                                          </p:val>
                                        </p:tav>
                                      </p:tavLst>
                                    </p:anim>
                                    <p:set>
                                      <p:cBhvr>
                                        <p:cTn id="48" dur="1" fill="hold">
                                          <p:stCondLst>
                                            <p:cond delay="999"/>
                                          </p:stCondLst>
                                        </p:cTn>
                                        <p:tgtEl>
                                          <p:spTgt spid="5"/>
                                        </p:tgtEl>
                                        <p:attrNameLst>
                                          <p:attrName>style.visibility</p:attrName>
                                        </p:attrNameLst>
                                      </p:cBhvr>
                                      <p:to>
                                        <p:strVal val="hidden"/>
                                      </p:to>
                                    </p:set>
                                  </p:childTnLst>
                                </p:cTn>
                              </p:par>
                              <p:par>
                                <p:cTn id="49" presetID="1" presetClass="mediacall" presetSubtype="0" fill="hold" nodeType="withEffect">
                                  <p:stCondLst>
                                    <p:cond delay="2000"/>
                                  </p:stCondLst>
                                  <p:childTnLst>
                                    <p:cmd type="call" cmd="playFrom(0.0)">
                                      <p:cBhvr>
                                        <p:cTn id="50" dur="171966" fill="hold"/>
                                        <p:tgtEl>
                                          <p:spTgt spid="2"/>
                                        </p:tgtEl>
                                      </p:cBhvr>
                                    </p:cmd>
                                  </p:childTnLst>
                                </p:cTn>
                              </p:par>
                            </p:childTnLst>
                          </p:cTn>
                        </p:par>
                      </p:childTnLst>
                    </p:cTn>
                  </p:par>
                </p:childTnLst>
              </p:cTn>
              <p:nextCondLst>
                <p:cond evt="onClick" delay="0">
                  <p:tgtEl>
                    <p:spTgt spid="6"/>
                  </p:tgtEl>
                </p:cond>
              </p:nextCondLst>
            </p:seq>
          </p:childTnLst>
        </p:cTn>
      </p:par>
    </p:tnLst>
    <p:bldLst>
      <p:bldP spid="17" grpId="0" animBg="1"/>
      <p:bldP spid="5" grpId="0" animBg="1"/>
      <p:bldP spid="5" grpId="1" animBg="1"/>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ttangolo 39"/>
          <p:cNvSpPr/>
          <p:nvPr/>
        </p:nvSpPr>
        <p:spPr>
          <a:xfrm>
            <a:off x="0" y="0"/>
            <a:ext cx="121920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dirty="0"/>
          </a:p>
        </p:txBody>
      </p:sp>
      <p:cxnSp>
        <p:nvCxnSpPr>
          <p:cNvPr id="2" name="Connettore diritto 1"/>
          <p:cNvCxnSpPr>
            <a:stCxn id="8" idx="5"/>
          </p:cNvCxnSpPr>
          <p:nvPr/>
        </p:nvCxnSpPr>
        <p:spPr>
          <a:xfrm flipH="1" flipV="1">
            <a:off x="8032588" y="0"/>
            <a:ext cx="1" cy="1667152"/>
          </a:xfrm>
          <a:prstGeom prst="line">
            <a:avLst/>
          </a:prstGeom>
          <a:ln w="38100">
            <a:solidFill>
              <a:srgbClr val="FFCC00"/>
            </a:solidFill>
          </a:ln>
        </p:spPr>
        <p:style>
          <a:lnRef idx="1">
            <a:schemeClr val="accent1"/>
          </a:lnRef>
          <a:fillRef idx="0">
            <a:schemeClr val="accent1"/>
          </a:fillRef>
          <a:effectRef idx="0">
            <a:schemeClr val="accent1"/>
          </a:effectRef>
          <a:fontRef idx="minor">
            <a:schemeClr val="tx1"/>
          </a:fontRef>
        </p:style>
      </p:cxnSp>
      <p:grpSp>
        <p:nvGrpSpPr>
          <p:cNvPr id="42" name="Gruppo 41"/>
          <p:cNvGrpSpPr/>
          <p:nvPr/>
        </p:nvGrpSpPr>
        <p:grpSpPr>
          <a:xfrm>
            <a:off x="8977618" y="2420803"/>
            <a:ext cx="3079377" cy="720000"/>
            <a:chOff x="9025129" y="2420803"/>
            <a:chExt cx="3079377" cy="720000"/>
          </a:xfrm>
        </p:grpSpPr>
        <p:grpSp>
          <p:nvGrpSpPr>
            <p:cNvPr id="16" name="Gruppo 15"/>
            <p:cNvGrpSpPr/>
            <p:nvPr/>
          </p:nvGrpSpPr>
          <p:grpSpPr>
            <a:xfrm>
              <a:off x="9025129" y="2420803"/>
              <a:ext cx="3079377" cy="720000"/>
              <a:chOff x="8657191" y="2420803"/>
              <a:chExt cx="3079377" cy="720000"/>
            </a:xfrm>
          </p:grpSpPr>
          <p:cxnSp>
            <p:nvCxnSpPr>
              <p:cNvPr id="17" name="Connettore diritto 16"/>
              <p:cNvCxnSpPr/>
              <p:nvPr/>
            </p:nvCxnSpPr>
            <p:spPr>
              <a:xfrm flipH="1">
                <a:off x="8657191" y="2900484"/>
                <a:ext cx="385816" cy="22445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Ovale 19"/>
              <p:cNvSpPr/>
              <p:nvPr/>
            </p:nvSpPr>
            <p:spPr>
              <a:xfrm>
                <a:off x="8945191" y="2420803"/>
                <a:ext cx="720000" cy="720000"/>
              </a:xfrm>
              <a:prstGeom prst="ellipse">
                <a:avLst/>
              </a:prstGeom>
              <a:solidFill>
                <a:schemeClr val="bg1"/>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d</a:t>
                </a:r>
                <a:endParaRPr lang="it-IT" dirty="0"/>
              </a:p>
            </p:txBody>
          </p:sp>
          <p:sp>
            <p:nvSpPr>
              <p:cNvPr id="19" name="Figura a mano libera 18"/>
              <p:cNvSpPr/>
              <p:nvPr/>
            </p:nvSpPr>
            <p:spPr>
              <a:xfrm>
                <a:off x="9711757" y="2477311"/>
                <a:ext cx="2024811" cy="601200"/>
              </a:xfrm>
              <a:custGeom>
                <a:avLst/>
                <a:gdLst>
                  <a:gd name="connsiteX0" fmla="*/ 150300 w 1877982"/>
                  <a:gd name="connsiteY0" fmla="*/ 0 h 601200"/>
                  <a:gd name="connsiteX1" fmla="*/ 1577382 w 1877982"/>
                  <a:gd name="connsiteY1" fmla="*/ 0 h 601200"/>
                  <a:gd name="connsiteX2" fmla="*/ 1877982 w 1877982"/>
                  <a:gd name="connsiteY2" fmla="*/ 300600 h 601200"/>
                  <a:gd name="connsiteX3" fmla="*/ 1577382 w 1877982"/>
                  <a:gd name="connsiteY3" fmla="*/ 601200 h 601200"/>
                  <a:gd name="connsiteX4" fmla="*/ 150300 w 1877982"/>
                  <a:gd name="connsiteY4" fmla="*/ 601200 h 601200"/>
                  <a:gd name="connsiteX5" fmla="*/ 33293 w 1877982"/>
                  <a:gd name="connsiteY5" fmla="*/ 577578 h 601200"/>
                  <a:gd name="connsiteX6" fmla="*/ 0 w 1877982"/>
                  <a:gd name="connsiteY6" fmla="*/ 559507 h 601200"/>
                  <a:gd name="connsiteX7" fmla="*/ 17769 w 1877982"/>
                  <a:gd name="connsiteY7" fmla="*/ 549862 h 601200"/>
                  <a:gd name="connsiteX8" fmla="*/ 150300 w 1877982"/>
                  <a:gd name="connsiteY8" fmla="*/ 300600 h 601200"/>
                  <a:gd name="connsiteX9" fmla="*/ 17769 w 1877982"/>
                  <a:gd name="connsiteY9" fmla="*/ 51338 h 601200"/>
                  <a:gd name="connsiteX10" fmla="*/ 0 w 1877982"/>
                  <a:gd name="connsiteY10" fmla="*/ 41693 h 601200"/>
                  <a:gd name="connsiteX11" fmla="*/ 33293 w 1877982"/>
                  <a:gd name="connsiteY11" fmla="*/ 23623 h 601200"/>
                  <a:gd name="connsiteX12" fmla="*/ 150300 w 1877982"/>
                  <a:gd name="connsiteY12" fmla="*/ 0 h 6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7982" h="601200">
                    <a:moveTo>
                      <a:pt x="150300" y="0"/>
                    </a:moveTo>
                    <a:lnTo>
                      <a:pt x="1577382" y="0"/>
                    </a:lnTo>
                    <a:cubicBezTo>
                      <a:pt x="1743399" y="0"/>
                      <a:pt x="1877982" y="134583"/>
                      <a:pt x="1877982" y="300600"/>
                    </a:cubicBezTo>
                    <a:cubicBezTo>
                      <a:pt x="1877982" y="466617"/>
                      <a:pt x="1743399" y="601200"/>
                      <a:pt x="1577382" y="601200"/>
                    </a:cubicBezTo>
                    <a:lnTo>
                      <a:pt x="150300" y="601200"/>
                    </a:lnTo>
                    <a:cubicBezTo>
                      <a:pt x="108796" y="601200"/>
                      <a:pt x="69256" y="592789"/>
                      <a:pt x="33293" y="577578"/>
                    </a:cubicBezTo>
                    <a:lnTo>
                      <a:pt x="0" y="559507"/>
                    </a:lnTo>
                    <a:lnTo>
                      <a:pt x="17769" y="549862"/>
                    </a:lnTo>
                    <a:cubicBezTo>
                      <a:pt x="97729" y="495842"/>
                      <a:pt x="150300" y="404361"/>
                      <a:pt x="150300" y="300600"/>
                    </a:cubicBezTo>
                    <a:cubicBezTo>
                      <a:pt x="150300" y="196840"/>
                      <a:pt x="97729" y="105358"/>
                      <a:pt x="17769" y="51338"/>
                    </a:cubicBezTo>
                    <a:lnTo>
                      <a:pt x="0" y="41693"/>
                    </a:lnTo>
                    <a:lnTo>
                      <a:pt x="33293" y="23623"/>
                    </a:lnTo>
                    <a:cubicBezTo>
                      <a:pt x="69256" y="8412"/>
                      <a:pt x="108796" y="0"/>
                      <a:pt x="150300" y="0"/>
                    </a:cubicBez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effectLst>
                      <a:outerShdw blurRad="38100" dist="38100" dir="2700000" algn="tl">
                        <a:srgbClr val="000000">
                          <a:alpha val="43137"/>
                        </a:srgbClr>
                      </a:outerShdw>
                    </a:effectLst>
                    <a:latin typeface="Arial Narrow" panose="020B0606020202030204" pitchFamily="34" charset="0"/>
                  </a:rPr>
                  <a:t>   Alessandro </a:t>
                </a:r>
                <a:r>
                  <a:rPr lang="it-IT" b="1" dirty="0" err="1" smtClean="0">
                    <a:effectLst>
                      <a:outerShdw blurRad="38100" dist="38100" dir="2700000" algn="tl">
                        <a:srgbClr val="000000">
                          <a:alpha val="43137"/>
                        </a:srgbClr>
                      </a:outerShdw>
                    </a:effectLst>
                    <a:latin typeface="Arial Narrow" panose="020B0606020202030204" pitchFamily="34" charset="0"/>
                  </a:rPr>
                  <a:t>Micali</a:t>
                </a:r>
                <a:endParaRPr lang="it-IT" b="1" dirty="0">
                  <a:effectLst>
                    <a:outerShdw blurRad="38100" dist="38100" dir="2700000" algn="tl">
                      <a:srgbClr val="000000">
                        <a:alpha val="43137"/>
                      </a:srgbClr>
                    </a:outerShdw>
                  </a:effectLst>
                  <a:latin typeface="Arial Narrow" panose="020B0606020202030204" pitchFamily="34" charset="0"/>
                </a:endParaRPr>
              </a:p>
            </p:txBody>
          </p:sp>
        </p:grpSp>
        <p:pic>
          <p:nvPicPr>
            <p:cNvPr id="41" name="Immagine 40">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1283" y="2499182"/>
              <a:ext cx="540000" cy="540000"/>
            </a:xfrm>
            <a:prstGeom prst="rect">
              <a:avLst/>
            </a:prstGeom>
          </p:spPr>
        </p:pic>
      </p:grpSp>
      <p:sp>
        <p:nvSpPr>
          <p:cNvPr id="3" name="Ovale 2"/>
          <p:cNvSpPr/>
          <p:nvPr/>
        </p:nvSpPr>
        <p:spPr>
          <a:xfrm>
            <a:off x="6961618" y="2420803"/>
            <a:ext cx="2160000" cy="2160000"/>
          </a:xfrm>
          <a:prstGeom prst="ellipse">
            <a:avLst/>
          </a:prstGeom>
          <a:solidFill>
            <a:srgbClr val="252E3B"/>
          </a:solidFill>
          <a:ln w="1905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 name="Gruppo 3"/>
          <p:cNvGrpSpPr/>
          <p:nvPr/>
        </p:nvGrpSpPr>
        <p:grpSpPr>
          <a:xfrm>
            <a:off x="7105618" y="1554925"/>
            <a:ext cx="1872000" cy="2878520"/>
            <a:chOff x="4056609" y="2727935"/>
            <a:chExt cx="1872000" cy="2878520"/>
          </a:xfrm>
        </p:grpSpPr>
        <p:sp>
          <p:nvSpPr>
            <p:cNvPr id="5" name="Figura a mano libera 4"/>
            <p:cNvSpPr/>
            <p:nvPr/>
          </p:nvSpPr>
          <p:spPr>
            <a:xfrm>
              <a:off x="4056609" y="3094892"/>
              <a:ext cx="1872000" cy="2511563"/>
            </a:xfrm>
            <a:custGeom>
              <a:avLst/>
              <a:gdLst>
                <a:gd name="connsiteX0" fmla="*/ 604090 w 1872000"/>
                <a:gd name="connsiteY0" fmla="*/ 0 h 2511563"/>
                <a:gd name="connsiteX1" fmla="*/ 1267909 w 1872000"/>
                <a:gd name="connsiteY1" fmla="*/ 0 h 2511563"/>
                <a:gd name="connsiteX2" fmla="*/ 1470425 w 1872000"/>
                <a:gd name="connsiteY2" fmla="*/ 810062 h 2511563"/>
                <a:gd name="connsiteX3" fmla="*/ 1597852 w 1872000"/>
                <a:gd name="connsiteY3" fmla="*/ 915108 h 2511563"/>
                <a:gd name="connsiteX4" fmla="*/ 1872000 w 1872000"/>
                <a:gd name="connsiteY4" fmla="*/ 1576381 h 2511563"/>
                <a:gd name="connsiteX5" fmla="*/ 936000 w 1872000"/>
                <a:gd name="connsiteY5" fmla="*/ 2511563 h 2511563"/>
                <a:gd name="connsiteX6" fmla="*/ 0 w 1872000"/>
                <a:gd name="connsiteY6" fmla="*/ 1576381 h 2511563"/>
                <a:gd name="connsiteX7" fmla="*/ 274148 w 1872000"/>
                <a:gd name="connsiteY7" fmla="*/ 915108 h 2511563"/>
                <a:gd name="connsiteX8" fmla="*/ 401574 w 1872000"/>
                <a:gd name="connsiteY8" fmla="*/ 810063 h 25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2511563">
                  <a:moveTo>
                    <a:pt x="604090" y="0"/>
                  </a:moveTo>
                  <a:lnTo>
                    <a:pt x="1267909" y="0"/>
                  </a:lnTo>
                  <a:lnTo>
                    <a:pt x="1470425" y="810062"/>
                  </a:lnTo>
                  <a:lnTo>
                    <a:pt x="1597852" y="915108"/>
                  </a:lnTo>
                  <a:cubicBezTo>
                    <a:pt x="1767235" y="1084342"/>
                    <a:pt x="1872000" y="1318138"/>
                    <a:pt x="1872000" y="1576381"/>
                  </a:cubicBezTo>
                  <a:cubicBezTo>
                    <a:pt x="1872000" y="2092868"/>
                    <a:pt x="1452939" y="2511563"/>
                    <a:pt x="936000" y="2511563"/>
                  </a:cubicBezTo>
                  <a:cubicBezTo>
                    <a:pt x="419061" y="2511563"/>
                    <a:pt x="0" y="2092868"/>
                    <a:pt x="0" y="1576381"/>
                  </a:cubicBezTo>
                  <a:cubicBezTo>
                    <a:pt x="0" y="1318138"/>
                    <a:pt x="104765" y="1084342"/>
                    <a:pt x="274148" y="915108"/>
                  </a:cubicBezTo>
                  <a:lnTo>
                    <a:pt x="401574" y="810063"/>
                  </a:lnTo>
                  <a:close/>
                </a:path>
              </a:pathLst>
            </a:cu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igura a mano libera 5"/>
            <p:cNvSpPr/>
            <p:nvPr/>
          </p:nvSpPr>
          <p:spPr>
            <a:xfrm>
              <a:off x="4662897" y="2896276"/>
              <a:ext cx="663146" cy="288778"/>
            </a:xfrm>
            <a:custGeom>
              <a:avLst/>
              <a:gdLst>
                <a:gd name="connsiteX0" fmla="*/ 193431 w 663146"/>
                <a:gd name="connsiteY0" fmla="*/ 0 h 288778"/>
                <a:gd name="connsiteX1" fmla="*/ 465993 w 663146"/>
                <a:gd name="connsiteY1" fmla="*/ 0 h 288778"/>
                <a:gd name="connsiteX2" fmla="*/ 659424 w 663146"/>
                <a:gd name="connsiteY2" fmla="*/ 193431 h 288778"/>
                <a:gd name="connsiteX3" fmla="*/ 659424 w 663146"/>
                <a:gd name="connsiteY3" fmla="*/ 198307 h 288778"/>
                <a:gd name="connsiteX4" fmla="*/ 663146 w 663146"/>
                <a:gd name="connsiteY4" fmla="*/ 203072 h 288778"/>
                <a:gd name="connsiteX5" fmla="*/ 331573 w 663146"/>
                <a:gd name="connsiteY5" fmla="*/ 288778 h 288778"/>
                <a:gd name="connsiteX6" fmla="*/ 0 w 663146"/>
                <a:gd name="connsiteY6" fmla="*/ 203072 h 288778"/>
                <a:gd name="connsiteX7" fmla="*/ 3481 w 663146"/>
                <a:gd name="connsiteY7" fmla="*/ 198615 h 288778"/>
                <a:gd name="connsiteX8" fmla="*/ 0 w 663146"/>
                <a:gd name="connsiteY8" fmla="*/ 198615 h 288778"/>
                <a:gd name="connsiteX9" fmla="*/ 0 w 663146"/>
                <a:gd name="connsiteY9" fmla="*/ 193431 h 288778"/>
                <a:gd name="connsiteX10" fmla="*/ 193431 w 663146"/>
                <a:gd name="connsiteY10" fmla="*/ 0 h 28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3146" h="288778">
                  <a:moveTo>
                    <a:pt x="193431" y="0"/>
                  </a:moveTo>
                  <a:lnTo>
                    <a:pt x="465993" y="0"/>
                  </a:lnTo>
                  <a:cubicBezTo>
                    <a:pt x="572822" y="0"/>
                    <a:pt x="659424" y="86602"/>
                    <a:pt x="659424" y="193431"/>
                  </a:cubicBezTo>
                  <a:lnTo>
                    <a:pt x="659424" y="198307"/>
                  </a:lnTo>
                  <a:lnTo>
                    <a:pt x="663146" y="203072"/>
                  </a:lnTo>
                  <a:cubicBezTo>
                    <a:pt x="663146" y="250406"/>
                    <a:pt x="514696" y="288778"/>
                    <a:pt x="331573" y="288778"/>
                  </a:cubicBezTo>
                  <a:cubicBezTo>
                    <a:pt x="148450" y="288778"/>
                    <a:pt x="0" y="250406"/>
                    <a:pt x="0" y="203072"/>
                  </a:cubicBezTo>
                  <a:lnTo>
                    <a:pt x="3481" y="198615"/>
                  </a:lnTo>
                  <a:lnTo>
                    <a:pt x="0" y="198615"/>
                  </a:lnTo>
                  <a:lnTo>
                    <a:pt x="0" y="193431"/>
                  </a:lnTo>
                  <a:cubicBezTo>
                    <a:pt x="0" y="86602"/>
                    <a:pt x="86602" y="0"/>
                    <a:pt x="193431" y="0"/>
                  </a:cubicBezTo>
                  <a:close/>
                </a:path>
              </a:pathLst>
            </a:custGeom>
            <a:solidFill>
              <a:srgbClr val="595959"/>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igura a mano libera 6"/>
            <p:cNvSpPr/>
            <p:nvPr/>
          </p:nvSpPr>
          <p:spPr>
            <a:xfrm>
              <a:off x="4755206" y="2784049"/>
              <a:ext cx="479940" cy="224454"/>
            </a:xfrm>
            <a:custGeom>
              <a:avLst/>
              <a:gdLst>
                <a:gd name="connsiteX0" fmla="*/ 193431 w 663146"/>
                <a:gd name="connsiteY0" fmla="*/ 0 h 288778"/>
                <a:gd name="connsiteX1" fmla="*/ 465993 w 663146"/>
                <a:gd name="connsiteY1" fmla="*/ 0 h 288778"/>
                <a:gd name="connsiteX2" fmla="*/ 659424 w 663146"/>
                <a:gd name="connsiteY2" fmla="*/ 193431 h 288778"/>
                <a:gd name="connsiteX3" fmla="*/ 659424 w 663146"/>
                <a:gd name="connsiteY3" fmla="*/ 198307 h 288778"/>
                <a:gd name="connsiteX4" fmla="*/ 663146 w 663146"/>
                <a:gd name="connsiteY4" fmla="*/ 203072 h 288778"/>
                <a:gd name="connsiteX5" fmla="*/ 331573 w 663146"/>
                <a:gd name="connsiteY5" fmla="*/ 288778 h 288778"/>
                <a:gd name="connsiteX6" fmla="*/ 0 w 663146"/>
                <a:gd name="connsiteY6" fmla="*/ 203072 h 288778"/>
                <a:gd name="connsiteX7" fmla="*/ 3481 w 663146"/>
                <a:gd name="connsiteY7" fmla="*/ 198615 h 288778"/>
                <a:gd name="connsiteX8" fmla="*/ 0 w 663146"/>
                <a:gd name="connsiteY8" fmla="*/ 198615 h 288778"/>
                <a:gd name="connsiteX9" fmla="*/ 0 w 663146"/>
                <a:gd name="connsiteY9" fmla="*/ 193431 h 288778"/>
                <a:gd name="connsiteX10" fmla="*/ 193431 w 663146"/>
                <a:gd name="connsiteY10" fmla="*/ 0 h 28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3146" h="288778">
                  <a:moveTo>
                    <a:pt x="193431" y="0"/>
                  </a:moveTo>
                  <a:lnTo>
                    <a:pt x="465993" y="0"/>
                  </a:lnTo>
                  <a:cubicBezTo>
                    <a:pt x="572822" y="0"/>
                    <a:pt x="659424" y="86602"/>
                    <a:pt x="659424" y="193431"/>
                  </a:cubicBezTo>
                  <a:lnTo>
                    <a:pt x="659424" y="198307"/>
                  </a:lnTo>
                  <a:lnTo>
                    <a:pt x="663146" y="203072"/>
                  </a:lnTo>
                  <a:cubicBezTo>
                    <a:pt x="663146" y="250406"/>
                    <a:pt x="514696" y="288778"/>
                    <a:pt x="331573" y="288778"/>
                  </a:cubicBezTo>
                  <a:cubicBezTo>
                    <a:pt x="148450" y="288778"/>
                    <a:pt x="0" y="250406"/>
                    <a:pt x="0" y="203072"/>
                  </a:cubicBezTo>
                  <a:lnTo>
                    <a:pt x="3481" y="198615"/>
                  </a:lnTo>
                  <a:lnTo>
                    <a:pt x="0" y="198615"/>
                  </a:lnTo>
                  <a:lnTo>
                    <a:pt x="0" y="193431"/>
                  </a:lnTo>
                  <a:cubicBezTo>
                    <a:pt x="0" y="86602"/>
                    <a:pt x="86602" y="0"/>
                    <a:pt x="193431" y="0"/>
                  </a:cubicBezTo>
                  <a:close/>
                </a:path>
              </a:pathLst>
            </a:custGeom>
            <a:solidFill>
              <a:srgbClr val="595959"/>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igura a mano libera 7"/>
            <p:cNvSpPr/>
            <p:nvPr/>
          </p:nvSpPr>
          <p:spPr>
            <a:xfrm>
              <a:off x="4835072" y="2727935"/>
              <a:ext cx="297015" cy="112227"/>
            </a:xfrm>
            <a:custGeom>
              <a:avLst/>
              <a:gdLst>
                <a:gd name="connsiteX0" fmla="*/ 193431 w 663146"/>
                <a:gd name="connsiteY0" fmla="*/ 0 h 288778"/>
                <a:gd name="connsiteX1" fmla="*/ 465993 w 663146"/>
                <a:gd name="connsiteY1" fmla="*/ 0 h 288778"/>
                <a:gd name="connsiteX2" fmla="*/ 659424 w 663146"/>
                <a:gd name="connsiteY2" fmla="*/ 193431 h 288778"/>
                <a:gd name="connsiteX3" fmla="*/ 659424 w 663146"/>
                <a:gd name="connsiteY3" fmla="*/ 198307 h 288778"/>
                <a:gd name="connsiteX4" fmla="*/ 663146 w 663146"/>
                <a:gd name="connsiteY4" fmla="*/ 203072 h 288778"/>
                <a:gd name="connsiteX5" fmla="*/ 331573 w 663146"/>
                <a:gd name="connsiteY5" fmla="*/ 288778 h 288778"/>
                <a:gd name="connsiteX6" fmla="*/ 0 w 663146"/>
                <a:gd name="connsiteY6" fmla="*/ 203072 h 288778"/>
                <a:gd name="connsiteX7" fmla="*/ 3481 w 663146"/>
                <a:gd name="connsiteY7" fmla="*/ 198615 h 288778"/>
                <a:gd name="connsiteX8" fmla="*/ 0 w 663146"/>
                <a:gd name="connsiteY8" fmla="*/ 198615 h 288778"/>
                <a:gd name="connsiteX9" fmla="*/ 0 w 663146"/>
                <a:gd name="connsiteY9" fmla="*/ 193431 h 288778"/>
                <a:gd name="connsiteX10" fmla="*/ 193431 w 663146"/>
                <a:gd name="connsiteY10" fmla="*/ 0 h 28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3146" h="288778">
                  <a:moveTo>
                    <a:pt x="193431" y="0"/>
                  </a:moveTo>
                  <a:lnTo>
                    <a:pt x="465993" y="0"/>
                  </a:lnTo>
                  <a:cubicBezTo>
                    <a:pt x="572822" y="0"/>
                    <a:pt x="659424" y="86602"/>
                    <a:pt x="659424" y="193431"/>
                  </a:cubicBezTo>
                  <a:lnTo>
                    <a:pt x="659424" y="198307"/>
                  </a:lnTo>
                  <a:lnTo>
                    <a:pt x="663146" y="203072"/>
                  </a:lnTo>
                  <a:cubicBezTo>
                    <a:pt x="663146" y="250406"/>
                    <a:pt x="514696" y="288778"/>
                    <a:pt x="331573" y="288778"/>
                  </a:cubicBezTo>
                  <a:cubicBezTo>
                    <a:pt x="148450" y="288778"/>
                    <a:pt x="0" y="250406"/>
                    <a:pt x="0" y="203072"/>
                  </a:cubicBezTo>
                  <a:lnTo>
                    <a:pt x="3481" y="198615"/>
                  </a:lnTo>
                  <a:lnTo>
                    <a:pt x="0" y="198615"/>
                  </a:lnTo>
                  <a:lnTo>
                    <a:pt x="0" y="193431"/>
                  </a:lnTo>
                  <a:cubicBezTo>
                    <a:pt x="0" y="86602"/>
                    <a:pt x="86602" y="0"/>
                    <a:pt x="193431" y="0"/>
                  </a:cubicBezTo>
                  <a:close/>
                </a:path>
              </a:pathLst>
            </a:custGeom>
            <a:solidFill>
              <a:srgbClr val="595959"/>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9" name="Ovale 8"/>
          <p:cNvSpPr/>
          <p:nvPr/>
        </p:nvSpPr>
        <p:spPr>
          <a:xfrm>
            <a:off x="7321618" y="2780803"/>
            <a:ext cx="1440000" cy="144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4" name="Gruppo 43"/>
          <p:cNvGrpSpPr/>
          <p:nvPr/>
        </p:nvGrpSpPr>
        <p:grpSpPr>
          <a:xfrm>
            <a:off x="4135133" y="2420803"/>
            <a:ext cx="2879206" cy="720000"/>
            <a:chOff x="4182644" y="2420803"/>
            <a:chExt cx="2879206" cy="720000"/>
          </a:xfrm>
        </p:grpSpPr>
        <p:grpSp>
          <p:nvGrpSpPr>
            <p:cNvPr id="10" name="Gruppo 9"/>
            <p:cNvGrpSpPr/>
            <p:nvPr/>
          </p:nvGrpSpPr>
          <p:grpSpPr>
            <a:xfrm>
              <a:off x="4182644" y="2420803"/>
              <a:ext cx="2879206" cy="720000"/>
              <a:chOff x="3814706" y="2420803"/>
              <a:chExt cx="2879206" cy="720000"/>
            </a:xfrm>
          </p:grpSpPr>
          <p:sp>
            <p:nvSpPr>
              <p:cNvPr id="14" name="Ovale 13"/>
              <p:cNvSpPr/>
              <p:nvPr/>
            </p:nvSpPr>
            <p:spPr>
              <a:xfrm>
                <a:off x="5777191" y="2420803"/>
                <a:ext cx="720000" cy="720000"/>
              </a:xfrm>
              <a:prstGeom prst="ellipse">
                <a:avLst/>
              </a:prstGeom>
              <a:solidFill>
                <a:schemeClr val="bg1"/>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d</a:t>
                </a:r>
                <a:endParaRPr lang="it-IT" dirty="0"/>
              </a:p>
            </p:txBody>
          </p:sp>
          <p:cxnSp>
            <p:nvCxnSpPr>
              <p:cNvPr id="12" name="Connettore diritto 11"/>
              <p:cNvCxnSpPr/>
              <p:nvPr/>
            </p:nvCxnSpPr>
            <p:spPr>
              <a:xfrm>
                <a:off x="6444470" y="2982638"/>
                <a:ext cx="249442" cy="14230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igura a mano libera 12"/>
              <p:cNvSpPr/>
              <p:nvPr/>
            </p:nvSpPr>
            <p:spPr>
              <a:xfrm>
                <a:off x="3814706" y="2477311"/>
                <a:ext cx="1914203" cy="601200"/>
              </a:xfrm>
              <a:custGeom>
                <a:avLst/>
                <a:gdLst>
                  <a:gd name="connsiteX0" fmla="*/ 300600 w 1914203"/>
                  <a:gd name="connsiteY0" fmla="*/ 0 h 601200"/>
                  <a:gd name="connsiteX1" fmla="*/ 1727682 w 1914203"/>
                  <a:gd name="connsiteY1" fmla="*/ 0 h 601200"/>
                  <a:gd name="connsiteX2" fmla="*/ 1895751 w 1914203"/>
                  <a:gd name="connsiteY2" fmla="*/ 51338 h 601200"/>
                  <a:gd name="connsiteX3" fmla="*/ 1914202 w 1914203"/>
                  <a:gd name="connsiteY3" fmla="*/ 66562 h 601200"/>
                  <a:gd name="connsiteX4" fmla="*/ 1888167 w 1914203"/>
                  <a:gd name="connsiteY4" fmla="*/ 88043 h 601200"/>
                  <a:gd name="connsiteX5" fmla="*/ 1800123 w 1914203"/>
                  <a:gd name="connsiteY5" fmla="*/ 300599 h 601200"/>
                  <a:gd name="connsiteX6" fmla="*/ 1888167 w 1914203"/>
                  <a:gd name="connsiteY6" fmla="*/ 513156 h 601200"/>
                  <a:gd name="connsiteX7" fmla="*/ 1914203 w 1914203"/>
                  <a:gd name="connsiteY7" fmla="*/ 534638 h 601200"/>
                  <a:gd name="connsiteX8" fmla="*/ 1895751 w 1914203"/>
                  <a:gd name="connsiteY8" fmla="*/ 549862 h 601200"/>
                  <a:gd name="connsiteX9" fmla="*/ 1727682 w 1914203"/>
                  <a:gd name="connsiteY9" fmla="*/ 601200 h 601200"/>
                  <a:gd name="connsiteX10" fmla="*/ 300600 w 1914203"/>
                  <a:gd name="connsiteY10" fmla="*/ 601200 h 601200"/>
                  <a:gd name="connsiteX11" fmla="*/ 0 w 1914203"/>
                  <a:gd name="connsiteY11" fmla="*/ 300600 h 601200"/>
                  <a:gd name="connsiteX12" fmla="*/ 300600 w 1914203"/>
                  <a:gd name="connsiteY12" fmla="*/ 0 h 6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4203" h="601200">
                    <a:moveTo>
                      <a:pt x="300600" y="0"/>
                    </a:moveTo>
                    <a:lnTo>
                      <a:pt x="1727682" y="0"/>
                    </a:lnTo>
                    <a:cubicBezTo>
                      <a:pt x="1789939" y="0"/>
                      <a:pt x="1847775" y="18926"/>
                      <a:pt x="1895751" y="51338"/>
                    </a:cubicBezTo>
                    <a:lnTo>
                      <a:pt x="1914202" y="66562"/>
                    </a:lnTo>
                    <a:lnTo>
                      <a:pt x="1888167" y="88043"/>
                    </a:lnTo>
                    <a:cubicBezTo>
                      <a:pt x="1833769" y="142441"/>
                      <a:pt x="1800123" y="217591"/>
                      <a:pt x="1800123" y="300599"/>
                    </a:cubicBezTo>
                    <a:cubicBezTo>
                      <a:pt x="1800123" y="383608"/>
                      <a:pt x="1833769" y="458758"/>
                      <a:pt x="1888167" y="513156"/>
                    </a:cubicBezTo>
                    <a:lnTo>
                      <a:pt x="1914203" y="534638"/>
                    </a:lnTo>
                    <a:lnTo>
                      <a:pt x="1895751" y="549862"/>
                    </a:lnTo>
                    <a:cubicBezTo>
                      <a:pt x="1847775" y="582274"/>
                      <a:pt x="1789939" y="601200"/>
                      <a:pt x="1727682" y="601200"/>
                    </a:cubicBezTo>
                    <a:lnTo>
                      <a:pt x="300600" y="601200"/>
                    </a:lnTo>
                    <a:cubicBezTo>
                      <a:pt x="134583" y="601200"/>
                      <a:pt x="0" y="466617"/>
                      <a:pt x="0" y="300600"/>
                    </a:cubicBezTo>
                    <a:cubicBezTo>
                      <a:pt x="0" y="134583"/>
                      <a:pt x="134583" y="0"/>
                      <a:pt x="300600" y="0"/>
                    </a:cubicBez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effectLst>
                      <a:outerShdw blurRad="38100" dist="38100" dir="2700000" algn="tl">
                        <a:srgbClr val="000000">
                          <a:alpha val="43137"/>
                        </a:srgbClr>
                      </a:outerShdw>
                    </a:effectLst>
                    <a:latin typeface="Arial Narrow" panose="020B0606020202030204" pitchFamily="34" charset="0"/>
                  </a:rPr>
                  <a:t>Daniele Barbaro</a:t>
                </a:r>
                <a:endParaRPr lang="it-IT" b="1" dirty="0">
                  <a:effectLst>
                    <a:outerShdw blurRad="38100" dist="38100" dir="2700000" algn="tl">
                      <a:srgbClr val="000000">
                        <a:alpha val="43137"/>
                      </a:srgbClr>
                    </a:outerShdw>
                  </a:effectLst>
                  <a:latin typeface="Arial Narrow" panose="020B0606020202030204" pitchFamily="34" charset="0"/>
                </a:endParaRPr>
              </a:p>
            </p:txBody>
          </p:sp>
        </p:grpSp>
        <p:pic>
          <p:nvPicPr>
            <p:cNvPr id="43" name="Immagine 42">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8046" y="2452589"/>
              <a:ext cx="601200" cy="601200"/>
            </a:xfrm>
            <a:prstGeom prst="rect">
              <a:avLst/>
            </a:prstGeom>
          </p:spPr>
        </p:pic>
      </p:grpSp>
      <p:grpSp>
        <p:nvGrpSpPr>
          <p:cNvPr id="50" name="Gruppo 49"/>
          <p:cNvGrpSpPr/>
          <p:nvPr/>
        </p:nvGrpSpPr>
        <p:grpSpPr>
          <a:xfrm>
            <a:off x="4243133" y="4111420"/>
            <a:ext cx="2891868" cy="775736"/>
            <a:chOff x="4290644" y="4111420"/>
            <a:chExt cx="2891868" cy="775736"/>
          </a:xfrm>
        </p:grpSpPr>
        <p:grpSp>
          <p:nvGrpSpPr>
            <p:cNvPr id="34" name="Gruppo 33"/>
            <p:cNvGrpSpPr/>
            <p:nvPr/>
          </p:nvGrpSpPr>
          <p:grpSpPr>
            <a:xfrm>
              <a:off x="4290644" y="4111420"/>
              <a:ext cx="2891868" cy="775736"/>
              <a:chOff x="3922706" y="4111420"/>
              <a:chExt cx="2891868" cy="775736"/>
            </a:xfrm>
          </p:grpSpPr>
          <p:sp>
            <p:nvSpPr>
              <p:cNvPr id="38" name="Ovale 37"/>
              <p:cNvSpPr/>
              <p:nvPr/>
            </p:nvSpPr>
            <p:spPr>
              <a:xfrm>
                <a:off x="5921191" y="4167156"/>
                <a:ext cx="720000" cy="720000"/>
              </a:xfrm>
              <a:prstGeom prst="ellipse">
                <a:avLst/>
              </a:prstGeom>
              <a:solidFill>
                <a:schemeClr val="bg1"/>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d</a:t>
                </a:r>
                <a:endParaRPr lang="it-IT" dirty="0"/>
              </a:p>
            </p:txBody>
          </p:sp>
          <p:cxnSp>
            <p:nvCxnSpPr>
              <p:cNvPr id="36" name="Connettore diritto 35"/>
              <p:cNvCxnSpPr/>
              <p:nvPr/>
            </p:nvCxnSpPr>
            <p:spPr>
              <a:xfrm flipV="1">
                <a:off x="6569191" y="4111420"/>
                <a:ext cx="245383" cy="1999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Figura a mano libera 36"/>
              <p:cNvSpPr/>
              <p:nvPr/>
            </p:nvSpPr>
            <p:spPr>
              <a:xfrm>
                <a:off x="3922706" y="4241057"/>
                <a:ext cx="1914203" cy="601200"/>
              </a:xfrm>
              <a:custGeom>
                <a:avLst/>
                <a:gdLst>
                  <a:gd name="connsiteX0" fmla="*/ 300600 w 1914203"/>
                  <a:gd name="connsiteY0" fmla="*/ 0 h 601200"/>
                  <a:gd name="connsiteX1" fmla="*/ 1727682 w 1914203"/>
                  <a:gd name="connsiteY1" fmla="*/ 0 h 601200"/>
                  <a:gd name="connsiteX2" fmla="*/ 1895751 w 1914203"/>
                  <a:gd name="connsiteY2" fmla="*/ 51338 h 601200"/>
                  <a:gd name="connsiteX3" fmla="*/ 1914202 w 1914203"/>
                  <a:gd name="connsiteY3" fmla="*/ 66562 h 601200"/>
                  <a:gd name="connsiteX4" fmla="*/ 1888167 w 1914203"/>
                  <a:gd name="connsiteY4" fmla="*/ 88043 h 601200"/>
                  <a:gd name="connsiteX5" fmla="*/ 1800123 w 1914203"/>
                  <a:gd name="connsiteY5" fmla="*/ 300599 h 601200"/>
                  <a:gd name="connsiteX6" fmla="*/ 1888167 w 1914203"/>
                  <a:gd name="connsiteY6" fmla="*/ 513156 h 601200"/>
                  <a:gd name="connsiteX7" fmla="*/ 1914203 w 1914203"/>
                  <a:gd name="connsiteY7" fmla="*/ 534638 h 601200"/>
                  <a:gd name="connsiteX8" fmla="*/ 1895751 w 1914203"/>
                  <a:gd name="connsiteY8" fmla="*/ 549862 h 601200"/>
                  <a:gd name="connsiteX9" fmla="*/ 1727682 w 1914203"/>
                  <a:gd name="connsiteY9" fmla="*/ 601200 h 601200"/>
                  <a:gd name="connsiteX10" fmla="*/ 300600 w 1914203"/>
                  <a:gd name="connsiteY10" fmla="*/ 601200 h 601200"/>
                  <a:gd name="connsiteX11" fmla="*/ 0 w 1914203"/>
                  <a:gd name="connsiteY11" fmla="*/ 300600 h 601200"/>
                  <a:gd name="connsiteX12" fmla="*/ 300600 w 1914203"/>
                  <a:gd name="connsiteY12" fmla="*/ 0 h 6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4203" h="601200">
                    <a:moveTo>
                      <a:pt x="300600" y="0"/>
                    </a:moveTo>
                    <a:lnTo>
                      <a:pt x="1727682" y="0"/>
                    </a:lnTo>
                    <a:cubicBezTo>
                      <a:pt x="1789939" y="0"/>
                      <a:pt x="1847775" y="18926"/>
                      <a:pt x="1895751" y="51338"/>
                    </a:cubicBezTo>
                    <a:lnTo>
                      <a:pt x="1914202" y="66562"/>
                    </a:lnTo>
                    <a:lnTo>
                      <a:pt x="1888167" y="88043"/>
                    </a:lnTo>
                    <a:cubicBezTo>
                      <a:pt x="1833769" y="142441"/>
                      <a:pt x="1800123" y="217591"/>
                      <a:pt x="1800123" y="300599"/>
                    </a:cubicBezTo>
                    <a:cubicBezTo>
                      <a:pt x="1800123" y="383608"/>
                      <a:pt x="1833769" y="458758"/>
                      <a:pt x="1888167" y="513156"/>
                    </a:cubicBezTo>
                    <a:lnTo>
                      <a:pt x="1914203" y="534638"/>
                    </a:lnTo>
                    <a:lnTo>
                      <a:pt x="1895751" y="549862"/>
                    </a:lnTo>
                    <a:cubicBezTo>
                      <a:pt x="1847775" y="582274"/>
                      <a:pt x="1789939" y="601200"/>
                      <a:pt x="1727682" y="601200"/>
                    </a:cubicBezTo>
                    <a:lnTo>
                      <a:pt x="300600" y="601200"/>
                    </a:lnTo>
                    <a:cubicBezTo>
                      <a:pt x="134583" y="601200"/>
                      <a:pt x="0" y="466617"/>
                      <a:pt x="0" y="300600"/>
                    </a:cubicBezTo>
                    <a:cubicBezTo>
                      <a:pt x="0" y="134583"/>
                      <a:pt x="134583" y="0"/>
                      <a:pt x="300600" y="0"/>
                    </a:cubicBez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effectLst>
                      <a:outerShdw blurRad="38100" dist="38100" dir="2700000" algn="tl">
                        <a:srgbClr val="000000">
                          <a:alpha val="43137"/>
                        </a:srgbClr>
                      </a:outerShdw>
                    </a:effectLst>
                    <a:latin typeface="Arial Narrow" panose="020B0606020202030204" pitchFamily="34" charset="0"/>
                  </a:rPr>
                  <a:t>Dario </a:t>
                </a:r>
                <a:r>
                  <a:rPr lang="it-IT" b="1" dirty="0" err="1" smtClean="0">
                    <a:effectLst>
                      <a:outerShdw blurRad="38100" dist="38100" dir="2700000" algn="tl">
                        <a:srgbClr val="000000">
                          <a:alpha val="43137"/>
                        </a:srgbClr>
                      </a:outerShdw>
                    </a:effectLst>
                    <a:latin typeface="Arial Narrow" panose="020B0606020202030204" pitchFamily="34" charset="0"/>
                  </a:rPr>
                  <a:t>Maimone</a:t>
                </a:r>
                <a:endParaRPr lang="it-IT" b="1" dirty="0">
                  <a:effectLst>
                    <a:outerShdw blurRad="38100" dist="38100" dir="2700000" algn="tl">
                      <a:srgbClr val="000000">
                        <a:alpha val="43137"/>
                      </a:srgbClr>
                    </a:outerShdw>
                  </a:effectLst>
                  <a:latin typeface="Arial Narrow" panose="020B0606020202030204" pitchFamily="34" charset="0"/>
                </a:endParaRPr>
              </a:p>
            </p:txBody>
          </p:sp>
        </p:grpSp>
        <p:pic>
          <p:nvPicPr>
            <p:cNvPr id="45" name="Immagine 4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8319" y="4257156"/>
              <a:ext cx="540000" cy="540000"/>
            </a:xfrm>
            <a:prstGeom prst="rect">
              <a:avLst/>
            </a:prstGeom>
          </p:spPr>
        </p:pic>
      </p:grpSp>
      <p:grpSp>
        <p:nvGrpSpPr>
          <p:cNvPr id="48" name="Gruppo 47"/>
          <p:cNvGrpSpPr/>
          <p:nvPr/>
        </p:nvGrpSpPr>
        <p:grpSpPr>
          <a:xfrm>
            <a:off x="8927707" y="4110489"/>
            <a:ext cx="2957972" cy="776667"/>
            <a:chOff x="8975218" y="4110489"/>
            <a:chExt cx="2957972" cy="776667"/>
          </a:xfrm>
        </p:grpSpPr>
        <p:grpSp>
          <p:nvGrpSpPr>
            <p:cNvPr id="22" name="Gruppo 21"/>
            <p:cNvGrpSpPr/>
            <p:nvPr/>
          </p:nvGrpSpPr>
          <p:grpSpPr>
            <a:xfrm>
              <a:off x="8975218" y="4110489"/>
              <a:ext cx="2957972" cy="776667"/>
              <a:chOff x="8607280" y="4110489"/>
              <a:chExt cx="2957972" cy="776667"/>
            </a:xfrm>
          </p:grpSpPr>
          <p:sp>
            <p:nvSpPr>
              <p:cNvPr id="26" name="Ovale 25"/>
              <p:cNvSpPr/>
              <p:nvPr/>
            </p:nvSpPr>
            <p:spPr>
              <a:xfrm>
                <a:off x="8801191" y="4167156"/>
                <a:ext cx="720000" cy="720000"/>
              </a:xfrm>
              <a:prstGeom prst="ellipse">
                <a:avLst/>
              </a:prstGeom>
              <a:solidFill>
                <a:schemeClr val="bg1"/>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d</a:t>
                </a:r>
                <a:endParaRPr lang="it-IT" dirty="0"/>
              </a:p>
            </p:txBody>
          </p:sp>
          <p:cxnSp>
            <p:nvCxnSpPr>
              <p:cNvPr id="24" name="Connettore diritto 23"/>
              <p:cNvCxnSpPr/>
              <p:nvPr/>
            </p:nvCxnSpPr>
            <p:spPr>
              <a:xfrm flipH="1" flipV="1">
                <a:off x="8607280" y="4110489"/>
                <a:ext cx="277014" cy="22940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Figura a mano libera 24"/>
              <p:cNvSpPr/>
              <p:nvPr/>
            </p:nvSpPr>
            <p:spPr>
              <a:xfrm>
                <a:off x="9540441" y="4211395"/>
                <a:ext cx="2024811" cy="601200"/>
              </a:xfrm>
              <a:custGeom>
                <a:avLst/>
                <a:gdLst>
                  <a:gd name="connsiteX0" fmla="*/ 150300 w 1877982"/>
                  <a:gd name="connsiteY0" fmla="*/ 0 h 601200"/>
                  <a:gd name="connsiteX1" fmla="*/ 1577382 w 1877982"/>
                  <a:gd name="connsiteY1" fmla="*/ 0 h 601200"/>
                  <a:gd name="connsiteX2" fmla="*/ 1877982 w 1877982"/>
                  <a:gd name="connsiteY2" fmla="*/ 300600 h 601200"/>
                  <a:gd name="connsiteX3" fmla="*/ 1577382 w 1877982"/>
                  <a:gd name="connsiteY3" fmla="*/ 601200 h 601200"/>
                  <a:gd name="connsiteX4" fmla="*/ 150300 w 1877982"/>
                  <a:gd name="connsiteY4" fmla="*/ 601200 h 601200"/>
                  <a:gd name="connsiteX5" fmla="*/ 33293 w 1877982"/>
                  <a:gd name="connsiteY5" fmla="*/ 577578 h 601200"/>
                  <a:gd name="connsiteX6" fmla="*/ 0 w 1877982"/>
                  <a:gd name="connsiteY6" fmla="*/ 559507 h 601200"/>
                  <a:gd name="connsiteX7" fmla="*/ 17769 w 1877982"/>
                  <a:gd name="connsiteY7" fmla="*/ 549862 h 601200"/>
                  <a:gd name="connsiteX8" fmla="*/ 150300 w 1877982"/>
                  <a:gd name="connsiteY8" fmla="*/ 300600 h 601200"/>
                  <a:gd name="connsiteX9" fmla="*/ 17769 w 1877982"/>
                  <a:gd name="connsiteY9" fmla="*/ 51338 h 601200"/>
                  <a:gd name="connsiteX10" fmla="*/ 0 w 1877982"/>
                  <a:gd name="connsiteY10" fmla="*/ 41693 h 601200"/>
                  <a:gd name="connsiteX11" fmla="*/ 33293 w 1877982"/>
                  <a:gd name="connsiteY11" fmla="*/ 23623 h 601200"/>
                  <a:gd name="connsiteX12" fmla="*/ 150300 w 1877982"/>
                  <a:gd name="connsiteY12" fmla="*/ 0 h 6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7982" h="601200">
                    <a:moveTo>
                      <a:pt x="150300" y="0"/>
                    </a:moveTo>
                    <a:lnTo>
                      <a:pt x="1577382" y="0"/>
                    </a:lnTo>
                    <a:cubicBezTo>
                      <a:pt x="1743399" y="0"/>
                      <a:pt x="1877982" y="134583"/>
                      <a:pt x="1877982" y="300600"/>
                    </a:cubicBezTo>
                    <a:cubicBezTo>
                      <a:pt x="1877982" y="466617"/>
                      <a:pt x="1743399" y="601200"/>
                      <a:pt x="1577382" y="601200"/>
                    </a:cubicBezTo>
                    <a:lnTo>
                      <a:pt x="150300" y="601200"/>
                    </a:lnTo>
                    <a:cubicBezTo>
                      <a:pt x="108796" y="601200"/>
                      <a:pt x="69256" y="592789"/>
                      <a:pt x="33293" y="577578"/>
                    </a:cubicBezTo>
                    <a:lnTo>
                      <a:pt x="0" y="559507"/>
                    </a:lnTo>
                    <a:lnTo>
                      <a:pt x="17769" y="549862"/>
                    </a:lnTo>
                    <a:cubicBezTo>
                      <a:pt x="97729" y="495842"/>
                      <a:pt x="150300" y="404361"/>
                      <a:pt x="150300" y="300600"/>
                    </a:cubicBezTo>
                    <a:cubicBezTo>
                      <a:pt x="150300" y="196840"/>
                      <a:pt x="97729" y="105358"/>
                      <a:pt x="17769" y="51338"/>
                    </a:cubicBezTo>
                    <a:lnTo>
                      <a:pt x="0" y="41693"/>
                    </a:lnTo>
                    <a:lnTo>
                      <a:pt x="33293" y="23623"/>
                    </a:lnTo>
                    <a:cubicBezTo>
                      <a:pt x="69256" y="8412"/>
                      <a:pt x="108796" y="0"/>
                      <a:pt x="150300" y="0"/>
                    </a:cubicBez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effectLst>
                      <a:outerShdw blurRad="38100" dist="38100" dir="2700000" algn="tl">
                        <a:srgbClr val="000000">
                          <a:alpha val="43137"/>
                        </a:srgbClr>
                      </a:outerShdw>
                    </a:effectLst>
                    <a:latin typeface="Arial Narrow" panose="020B0606020202030204" pitchFamily="34" charset="0"/>
                  </a:rPr>
                  <a:t>Daniele Barbaro</a:t>
                </a:r>
                <a:endParaRPr lang="it-IT" b="1" dirty="0">
                  <a:effectLst>
                    <a:outerShdw blurRad="38100" dist="38100" dir="2700000" algn="tl">
                      <a:srgbClr val="000000">
                        <a:alpha val="43137"/>
                      </a:srgbClr>
                    </a:outerShdw>
                  </a:effectLst>
                  <a:latin typeface="Arial Narrow" panose="020B0606020202030204" pitchFamily="34" charset="0"/>
                </a:endParaRPr>
              </a:p>
            </p:txBody>
          </p:sp>
        </p:grpSp>
        <p:pic>
          <p:nvPicPr>
            <p:cNvPr id="47" name="Immagine 46">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59129" y="4257156"/>
              <a:ext cx="540000" cy="540000"/>
            </a:xfrm>
            <a:prstGeom prst="rect">
              <a:avLst/>
            </a:prstGeom>
          </p:spPr>
        </p:pic>
      </p:grpSp>
      <p:sp>
        <p:nvSpPr>
          <p:cNvPr id="57" name="CasellaDiTesto 56"/>
          <p:cNvSpPr txBox="1"/>
          <p:nvPr/>
        </p:nvSpPr>
        <p:spPr>
          <a:xfrm>
            <a:off x="171655" y="1180082"/>
            <a:ext cx="5290125" cy="5355312"/>
          </a:xfrm>
          <a:prstGeom prst="rect">
            <a:avLst/>
          </a:prstGeom>
          <a:noFill/>
        </p:spPr>
        <p:txBody>
          <a:bodyPr wrap="square" rtlCol="0">
            <a:spAutoFit/>
          </a:bodyPr>
          <a:lstStyle/>
          <a:p>
            <a:pPr marL="285750" indent="-285750">
              <a:buFont typeface="Arial" panose="020B0604020202020204" pitchFamily="34" charset="0"/>
              <a:buChar char="•"/>
            </a:pPr>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La </a:t>
            </a:r>
            <a:r>
              <a:rPr lang="it-IT" b="1" dirty="0">
                <a:solidFill>
                  <a:schemeClr val="bg1"/>
                </a:solidFill>
                <a:effectLst>
                  <a:outerShdw blurRad="38100" dist="38100" dir="2700000" algn="tl">
                    <a:srgbClr val="000000">
                      <a:alpha val="43137"/>
                    </a:srgbClr>
                  </a:outerShdw>
                </a:effectLst>
                <a:latin typeface="Arial Narrow" panose="020B0606020202030204" pitchFamily="34" charset="0"/>
              </a:rPr>
              <a:t>s</a:t>
            </a:r>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econda colonizzazione - STORIA</a:t>
            </a:r>
          </a:p>
          <a:p>
            <a:pPr marL="285750" indent="-285750">
              <a:buFont typeface="Arial" panose="020B0604020202020204" pitchFamily="34" charset="0"/>
              <a:buChar char="•"/>
            </a:pPr>
            <a:endParaRPr lang="it-IT" b="1" dirty="0">
              <a:solidFill>
                <a:schemeClr val="bg1"/>
              </a:solidFill>
              <a:effectLst>
                <a:outerShdw blurRad="38100" dist="38100" dir="2700000" algn="tl">
                  <a:srgbClr val="000000">
                    <a:alpha val="43137"/>
                  </a:srgbClr>
                </a:outerShdw>
              </a:effectLst>
              <a:latin typeface="Arial Narrow" panose="020B0606020202030204" pitchFamily="34" charset="0"/>
            </a:endParaRPr>
          </a:p>
          <a:p>
            <a:pPr marL="285750" indent="-285750">
              <a:buFont typeface="Arial" panose="020B0604020202020204" pitchFamily="34" charset="0"/>
              <a:buChar char="•"/>
            </a:pPr>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La geografia della Grecia Classica – GEOGRAFIA</a:t>
            </a:r>
          </a:p>
          <a:p>
            <a:pPr marL="285750" indent="-285750">
              <a:buFont typeface="Arial" panose="020B0604020202020204" pitchFamily="34" charset="0"/>
              <a:buChar char="•"/>
            </a:pPr>
            <a:endParaRPr lang="it-IT" b="1" dirty="0">
              <a:solidFill>
                <a:schemeClr val="bg1"/>
              </a:solidFill>
              <a:effectLst>
                <a:outerShdw blurRad="38100" dist="38100" dir="2700000" algn="tl">
                  <a:srgbClr val="000000">
                    <a:alpha val="43137"/>
                  </a:srgbClr>
                </a:outerShdw>
              </a:effectLst>
              <a:latin typeface="Arial Narrow" panose="020B0606020202030204" pitchFamily="34" charset="0"/>
            </a:endParaRPr>
          </a:p>
          <a:p>
            <a:pPr marL="285750" indent="-285750">
              <a:buFont typeface="Arial" panose="020B0604020202020204" pitchFamily="34" charset="0"/>
              <a:buChar char="•"/>
            </a:pPr>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The Magna </a:t>
            </a:r>
            <a:r>
              <a:rPr lang="it-IT"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Graecia</a:t>
            </a:r>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 – INGLESE</a:t>
            </a:r>
          </a:p>
          <a:p>
            <a:pPr marL="285750" indent="-285750">
              <a:buFont typeface="Arial" panose="020B0604020202020204" pitchFamily="34" charset="0"/>
              <a:buChar char="•"/>
            </a:pPr>
            <a:endParaRPr lang="it-IT" b="1" dirty="0">
              <a:solidFill>
                <a:schemeClr val="bg1"/>
              </a:solidFill>
              <a:effectLst>
                <a:outerShdw blurRad="38100" dist="38100" dir="2700000" algn="tl">
                  <a:srgbClr val="000000">
                    <a:alpha val="43137"/>
                  </a:srgbClr>
                </a:outerShdw>
              </a:effectLst>
              <a:latin typeface="Arial Narrow" panose="020B0606020202030204" pitchFamily="34" charset="0"/>
            </a:endParaRPr>
          </a:p>
          <a:p>
            <a:pPr marL="285750" indent="-285750">
              <a:buFont typeface="Arial" panose="020B0604020202020204" pitchFamily="34" charset="0"/>
              <a:buChar char="•"/>
            </a:pPr>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Le olimpiadi - EDUCAZIONE FISICA</a:t>
            </a:r>
          </a:p>
          <a:p>
            <a:pPr marL="285750" indent="-285750">
              <a:buFont typeface="Arial" panose="020B0604020202020204" pitchFamily="34" charset="0"/>
              <a:buChar char="•"/>
            </a:pPr>
            <a:endParaRPr lang="it-IT" b="1" dirty="0">
              <a:solidFill>
                <a:schemeClr val="bg1"/>
              </a:solidFill>
              <a:effectLst>
                <a:outerShdw blurRad="38100" dist="38100" dir="2700000" algn="tl">
                  <a:srgbClr val="000000">
                    <a:alpha val="43137"/>
                  </a:srgbClr>
                </a:outerShdw>
              </a:effectLst>
              <a:latin typeface="Arial Narrow" panose="020B0606020202030204" pitchFamily="34" charset="0"/>
            </a:endParaRPr>
          </a:p>
          <a:p>
            <a:pPr marL="285750" indent="-285750">
              <a:buFont typeface="Arial" panose="020B0604020202020204" pitchFamily="34" charset="0"/>
              <a:buChar char="•"/>
            </a:pPr>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Il teatro – ARTE</a:t>
            </a:r>
          </a:p>
          <a:p>
            <a:pPr marL="285750" indent="-285750">
              <a:buFont typeface="Arial" panose="020B0604020202020204" pitchFamily="34" charset="0"/>
              <a:buChar char="•"/>
            </a:pPr>
            <a:endParaRPr lang="it-IT" b="1" dirty="0">
              <a:solidFill>
                <a:schemeClr val="bg1"/>
              </a:solidFill>
              <a:effectLst>
                <a:outerShdw blurRad="38100" dist="38100" dir="2700000" algn="tl">
                  <a:srgbClr val="000000">
                    <a:alpha val="43137"/>
                  </a:srgbClr>
                </a:outerShdw>
              </a:effectLst>
              <a:latin typeface="Arial Narrow" panose="020B0606020202030204" pitchFamily="34" charset="0"/>
            </a:endParaRPr>
          </a:p>
          <a:p>
            <a:pPr marL="285750" indent="-285750">
              <a:buFont typeface="Arial" panose="020B0604020202020204" pitchFamily="34" charset="0"/>
              <a:buChar char="•"/>
            </a:pPr>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Il teatro romano - LATINO</a:t>
            </a:r>
          </a:p>
          <a:p>
            <a:pPr marL="285750" indent="-285750">
              <a:buFont typeface="Arial" panose="020B0604020202020204" pitchFamily="34" charset="0"/>
              <a:buChar char="•"/>
            </a:pPr>
            <a:endParaRPr lang="it-IT" b="1" dirty="0">
              <a:solidFill>
                <a:schemeClr val="bg1"/>
              </a:solidFill>
              <a:effectLst>
                <a:outerShdw blurRad="38100" dist="38100" dir="2700000" algn="tl">
                  <a:srgbClr val="000000">
                    <a:alpha val="43137"/>
                  </a:srgbClr>
                </a:outerShdw>
              </a:effectLst>
              <a:latin typeface="Arial Narrow" panose="020B0606020202030204" pitchFamily="34" charset="0"/>
            </a:endParaRPr>
          </a:p>
          <a:p>
            <a:pPr marL="285750" indent="-285750">
              <a:buFont typeface="Arial" panose="020B0604020202020204" pitchFamily="34" charset="0"/>
              <a:buChar char="•"/>
            </a:pPr>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L’acanto - SCIENZE</a:t>
            </a:r>
          </a:p>
          <a:p>
            <a:pPr marL="285750" indent="-285750">
              <a:buFont typeface="Arial" panose="020B0604020202020204" pitchFamily="34" charset="0"/>
              <a:buChar char="•"/>
            </a:pPr>
            <a:endParaRPr lang="it-IT" b="1" dirty="0">
              <a:solidFill>
                <a:schemeClr val="bg1"/>
              </a:solidFill>
              <a:effectLst>
                <a:outerShdw blurRad="38100" dist="38100" dir="2700000" algn="tl">
                  <a:srgbClr val="000000">
                    <a:alpha val="43137"/>
                  </a:srgbClr>
                </a:outerShdw>
              </a:effectLst>
              <a:latin typeface="Arial Narrow" panose="020B0606020202030204" pitchFamily="34" charset="0"/>
            </a:endParaRPr>
          </a:p>
          <a:p>
            <a:pPr marL="285750" indent="-285750">
              <a:buFont typeface="Arial" panose="020B0604020202020204" pitchFamily="34" charset="0"/>
              <a:buChar char="•"/>
            </a:pPr>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La sezione aurea nella scultura – MATEMATICA</a:t>
            </a:r>
          </a:p>
          <a:p>
            <a:pPr marL="285750" indent="-285750">
              <a:buFont typeface="Arial" panose="020B0604020202020204" pitchFamily="34" charset="0"/>
              <a:buChar char="•"/>
            </a:pPr>
            <a:endParaRPr lang="it-IT" b="1" dirty="0">
              <a:solidFill>
                <a:schemeClr val="bg1"/>
              </a:solidFill>
              <a:effectLst>
                <a:outerShdw blurRad="38100" dist="38100" dir="2700000" algn="tl">
                  <a:srgbClr val="000000">
                    <a:alpha val="43137"/>
                  </a:srgbClr>
                </a:outerShdw>
              </a:effectLst>
              <a:latin typeface="Arial Narrow" panose="020B0606020202030204" pitchFamily="34" charset="0"/>
            </a:endParaRPr>
          </a:p>
          <a:p>
            <a:pPr marL="285750" indent="-285750">
              <a:buFont typeface="Arial" panose="020B0604020202020204" pitchFamily="34" charset="0"/>
              <a:buChar char="•"/>
            </a:pPr>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La tensione delle corde – FISICA</a:t>
            </a:r>
          </a:p>
          <a:p>
            <a:pPr marL="285750" indent="-285750">
              <a:buFont typeface="Arial" panose="020B0604020202020204" pitchFamily="34" charset="0"/>
              <a:buChar char="•"/>
            </a:pPr>
            <a:endParaRPr lang="it-IT" b="1" dirty="0">
              <a:solidFill>
                <a:schemeClr val="bg1"/>
              </a:solidFill>
              <a:effectLst>
                <a:outerShdw blurRad="38100" dist="38100" dir="2700000" algn="tl">
                  <a:srgbClr val="000000">
                    <a:alpha val="43137"/>
                  </a:srgbClr>
                </a:outerShdw>
              </a:effectLst>
              <a:latin typeface="Arial Narrow" panose="020B0606020202030204" pitchFamily="34" charset="0"/>
            </a:endParaRPr>
          </a:p>
          <a:p>
            <a:pPr marL="285750" indent="-285750">
              <a:buFont typeface="Arial" panose="020B0604020202020204" pitchFamily="34" charset="0"/>
              <a:buChar char="•"/>
            </a:pPr>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I primi martiri della chiesa - RELIGIONE</a:t>
            </a:r>
            <a:endParaRPr lang="it-IT"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grpSp>
        <p:nvGrpSpPr>
          <p:cNvPr id="52" name="Gruppo 51"/>
          <p:cNvGrpSpPr/>
          <p:nvPr/>
        </p:nvGrpSpPr>
        <p:grpSpPr>
          <a:xfrm>
            <a:off x="11175284" y="5718259"/>
            <a:ext cx="1015194" cy="972000"/>
            <a:chOff x="10943387" y="112033"/>
            <a:chExt cx="1015194" cy="972000"/>
          </a:xfrm>
        </p:grpSpPr>
        <p:sp>
          <p:nvSpPr>
            <p:cNvPr id="58" name="Ovale 57">
              <a:hlinkClick r:id="" action="ppaction://hlinkshowjump?jump=firstslide"/>
            </p:cNvPr>
            <p:cNvSpPr/>
            <p:nvPr/>
          </p:nvSpPr>
          <p:spPr>
            <a:xfrm>
              <a:off x="10943387" y="112033"/>
              <a:ext cx="1015194" cy="972000"/>
            </a:xfrm>
            <a:prstGeom prst="ellipse">
              <a:avLst/>
            </a:prstGeom>
            <a:gradFill>
              <a:gsLst>
                <a:gs pos="13000">
                  <a:srgbClr val="FFCE6D"/>
                </a:gs>
                <a:gs pos="100000">
                  <a:srgbClr val="A86400"/>
                </a:gs>
                <a:gs pos="53000">
                  <a:srgbClr val="FF9900"/>
                </a:gs>
                <a:gs pos="0">
                  <a:schemeClr val="accent4">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Rettangolo 58"/>
            <p:cNvSpPr/>
            <p:nvPr/>
          </p:nvSpPr>
          <p:spPr>
            <a:xfrm rot="19800000">
              <a:off x="11366919" y="380128"/>
              <a:ext cx="34789" cy="102694"/>
            </a:xfrm>
            <a:prstGeom prst="rect">
              <a:avLst/>
            </a:prstGeom>
            <a:solidFill>
              <a:srgbClr val="595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Rettangolo 59"/>
            <p:cNvSpPr/>
            <p:nvPr/>
          </p:nvSpPr>
          <p:spPr>
            <a:xfrm rot="1800000">
              <a:off x="11191828" y="379444"/>
              <a:ext cx="34789" cy="102694"/>
            </a:xfrm>
            <a:prstGeom prst="rect">
              <a:avLst/>
            </a:prstGeom>
            <a:solidFill>
              <a:srgbClr val="595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Rettangolo arrotondato 60"/>
            <p:cNvSpPr/>
            <p:nvPr/>
          </p:nvSpPr>
          <p:spPr>
            <a:xfrm>
              <a:off x="11081885" y="451328"/>
              <a:ext cx="766067" cy="433753"/>
            </a:xfrm>
            <a:prstGeom prst="roundRect">
              <a:avLst>
                <a:gd name="adj" fmla="val 18940"/>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Rettangolo 61"/>
            <p:cNvSpPr/>
            <p:nvPr/>
          </p:nvSpPr>
          <p:spPr>
            <a:xfrm>
              <a:off x="11082527" y="541806"/>
              <a:ext cx="765727" cy="25293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Figura a mano libera 62"/>
            <p:cNvSpPr/>
            <p:nvPr/>
          </p:nvSpPr>
          <p:spPr>
            <a:xfrm>
              <a:off x="11464919" y="451327"/>
              <a:ext cx="382882" cy="433753"/>
            </a:xfrm>
            <a:custGeom>
              <a:avLst/>
              <a:gdLst>
                <a:gd name="connsiteX0" fmla="*/ 0 w 1720819"/>
                <a:gd name="connsiteY0" fmla="*/ 0 h 2052735"/>
                <a:gd name="connsiteX1" fmla="*/ 1330674 w 1720819"/>
                <a:gd name="connsiteY1" fmla="*/ 0 h 2052735"/>
                <a:gd name="connsiteX2" fmla="*/ 1719462 w 1720819"/>
                <a:gd name="connsiteY2" fmla="*/ 388788 h 2052735"/>
                <a:gd name="connsiteX3" fmla="*/ 1719462 w 1720819"/>
                <a:gd name="connsiteY3" fmla="*/ 428191 h 2052735"/>
                <a:gd name="connsiteX4" fmla="*/ 1720819 w 1720819"/>
                <a:gd name="connsiteY4" fmla="*/ 428191 h 2052735"/>
                <a:gd name="connsiteX5" fmla="*/ 1720819 w 1720819"/>
                <a:gd name="connsiteY5" fmla="*/ 1625224 h 2052735"/>
                <a:gd name="connsiteX6" fmla="*/ 1719462 w 1720819"/>
                <a:gd name="connsiteY6" fmla="*/ 1625224 h 2052735"/>
                <a:gd name="connsiteX7" fmla="*/ 1719462 w 1720819"/>
                <a:gd name="connsiteY7" fmla="*/ 1663947 h 2052735"/>
                <a:gd name="connsiteX8" fmla="*/ 1330674 w 1720819"/>
                <a:gd name="connsiteY8" fmla="*/ 2052735 h 2052735"/>
                <a:gd name="connsiteX9" fmla="*/ 0 w 1720819"/>
                <a:gd name="connsiteY9" fmla="*/ 2052735 h 205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0819" h="2052735">
                  <a:moveTo>
                    <a:pt x="0" y="0"/>
                  </a:moveTo>
                  <a:lnTo>
                    <a:pt x="1330674" y="0"/>
                  </a:lnTo>
                  <a:cubicBezTo>
                    <a:pt x="1545396" y="0"/>
                    <a:pt x="1719462" y="174066"/>
                    <a:pt x="1719462" y="388788"/>
                  </a:cubicBezTo>
                  <a:lnTo>
                    <a:pt x="1719462" y="428191"/>
                  </a:lnTo>
                  <a:lnTo>
                    <a:pt x="1720819" y="428191"/>
                  </a:lnTo>
                  <a:lnTo>
                    <a:pt x="1720819" y="1625224"/>
                  </a:lnTo>
                  <a:lnTo>
                    <a:pt x="1719462" y="1625224"/>
                  </a:lnTo>
                  <a:lnTo>
                    <a:pt x="1719462" y="1663947"/>
                  </a:lnTo>
                  <a:cubicBezTo>
                    <a:pt x="1719462" y="1878669"/>
                    <a:pt x="1545396" y="2052735"/>
                    <a:pt x="1330674" y="2052735"/>
                  </a:cubicBezTo>
                  <a:lnTo>
                    <a:pt x="0" y="2052735"/>
                  </a:lnTo>
                  <a:close/>
                </a:path>
              </a:pathLst>
            </a:custGeom>
            <a:solidFill>
              <a:srgbClr val="333F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64" name="Gruppo 63"/>
            <p:cNvGrpSpPr/>
            <p:nvPr/>
          </p:nvGrpSpPr>
          <p:grpSpPr>
            <a:xfrm>
              <a:off x="11118802" y="476958"/>
              <a:ext cx="386147" cy="382491"/>
              <a:chOff x="3334084" y="4450701"/>
              <a:chExt cx="1735494" cy="1810140"/>
            </a:xfrm>
          </p:grpSpPr>
          <p:sp>
            <p:nvSpPr>
              <p:cNvPr id="71" name="Ovale 70"/>
              <p:cNvSpPr/>
              <p:nvPr/>
            </p:nvSpPr>
            <p:spPr>
              <a:xfrm>
                <a:off x="3334084" y="4450702"/>
                <a:ext cx="1735494" cy="1810139"/>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Ovale 71"/>
              <p:cNvSpPr/>
              <p:nvPr/>
            </p:nvSpPr>
            <p:spPr>
              <a:xfrm>
                <a:off x="3555303" y="4732197"/>
                <a:ext cx="1248443" cy="1302139"/>
              </a:xfrm>
              <a:prstGeom prst="ellipse">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 name="Figura a mano libera 72"/>
              <p:cNvSpPr/>
              <p:nvPr/>
            </p:nvSpPr>
            <p:spPr>
              <a:xfrm>
                <a:off x="4201831" y="4450701"/>
                <a:ext cx="867747" cy="1810140"/>
              </a:xfrm>
              <a:custGeom>
                <a:avLst/>
                <a:gdLst>
                  <a:gd name="connsiteX0" fmla="*/ 0 w 867747"/>
                  <a:gd name="connsiteY0" fmla="*/ 0 h 1810140"/>
                  <a:gd name="connsiteX1" fmla="*/ 867747 w 867747"/>
                  <a:gd name="connsiteY1" fmla="*/ 905070 h 1810140"/>
                  <a:gd name="connsiteX2" fmla="*/ 0 w 867747"/>
                  <a:gd name="connsiteY2" fmla="*/ 1810140 h 1810140"/>
                </a:gdLst>
                <a:ahLst/>
                <a:cxnLst>
                  <a:cxn ang="0">
                    <a:pos x="connsiteX0" y="connsiteY0"/>
                  </a:cxn>
                  <a:cxn ang="0">
                    <a:pos x="connsiteX1" y="connsiteY1"/>
                  </a:cxn>
                  <a:cxn ang="0">
                    <a:pos x="connsiteX2" y="connsiteY2"/>
                  </a:cxn>
                </a:cxnLst>
                <a:rect l="l" t="t" r="r" b="b"/>
                <a:pathLst>
                  <a:path w="867747" h="1810140">
                    <a:moveTo>
                      <a:pt x="0" y="0"/>
                    </a:moveTo>
                    <a:cubicBezTo>
                      <a:pt x="479243" y="0"/>
                      <a:pt x="867747" y="405214"/>
                      <a:pt x="867747" y="905070"/>
                    </a:cubicBezTo>
                    <a:cubicBezTo>
                      <a:pt x="867747" y="1404926"/>
                      <a:pt x="479243" y="1810140"/>
                      <a:pt x="0" y="1810140"/>
                    </a:cubicBezTo>
                    <a:close/>
                  </a:path>
                </a:pathLst>
              </a:custGeom>
              <a:solidFill>
                <a:srgbClr val="333F5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65" name="Rettangolo 64"/>
            <p:cNvSpPr/>
            <p:nvPr/>
          </p:nvSpPr>
          <p:spPr>
            <a:xfrm>
              <a:off x="11781367" y="607977"/>
              <a:ext cx="66434" cy="1301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Rettangolo 65"/>
            <p:cNvSpPr/>
            <p:nvPr/>
          </p:nvSpPr>
          <p:spPr>
            <a:xfrm rot="5400000">
              <a:off x="11636555" y="363012"/>
              <a:ext cx="39610" cy="137020"/>
            </a:xfrm>
            <a:prstGeom prst="rect">
              <a:avLst/>
            </a:prstGeom>
            <a:solidFill>
              <a:srgbClr val="595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Rettangolo 66"/>
            <p:cNvSpPr/>
            <p:nvPr/>
          </p:nvSpPr>
          <p:spPr>
            <a:xfrm rot="5400000">
              <a:off x="11280512" y="322323"/>
              <a:ext cx="35309" cy="152168"/>
            </a:xfrm>
            <a:prstGeom prst="rect">
              <a:avLst/>
            </a:prstGeom>
            <a:solidFill>
              <a:srgbClr val="595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68" name="Gruppo 67"/>
            <p:cNvGrpSpPr/>
            <p:nvPr/>
          </p:nvGrpSpPr>
          <p:grpSpPr>
            <a:xfrm>
              <a:off x="11241935" y="387470"/>
              <a:ext cx="109665" cy="20956"/>
              <a:chOff x="1956053" y="2347770"/>
              <a:chExt cx="492878" cy="99173"/>
            </a:xfrm>
          </p:grpSpPr>
          <p:sp>
            <p:nvSpPr>
              <p:cNvPr id="69" name="Rettangolo arrotondato 68"/>
              <p:cNvSpPr/>
              <p:nvPr/>
            </p:nvSpPr>
            <p:spPr>
              <a:xfrm>
                <a:off x="1956053" y="2348177"/>
                <a:ext cx="492878" cy="98766"/>
              </a:xfrm>
              <a:prstGeom prst="roundRect">
                <a:avLst>
                  <a:gd name="adj" fmla="val 44600"/>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 name="Figura a mano libera 69"/>
              <p:cNvSpPr/>
              <p:nvPr/>
            </p:nvSpPr>
            <p:spPr>
              <a:xfrm>
                <a:off x="2202492" y="2347770"/>
                <a:ext cx="237575" cy="98766"/>
              </a:xfrm>
              <a:custGeom>
                <a:avLst/>
                <a:gdLst>
                  <a:gd name="connsiteX0" fmla="*/ 0 w 237575"/>
                  <a:gd name="connsiteY0" fmla="*/ 0 h 98766"/>
                  <a:gd name="connsiteX1" fmla="*/ 193525 w 237575"/>
                  <a:gd name="connsiteY1" fmla="*/ 0 h 98766"/>
                  <a:gd name="connsiteX2" fmla="*/ 237575 w 237575"/>
                  <a:gd name="connsiteY2" fmla="*/ 44050 h 98766"/>
                  <a:gd name="connsiteX3" fmla="*/ 237575 w 237575"/>
                  <a:gd name="connsiteY3" fmla="*/ 54716 h 98766"/>
                  <a:gd name="connsiteX4" fmla="*/ 193525 w 237575"/>
                  <a:gd name="connsiteY4" fmla="*/ 98766 h 98766"/>
                  <a:gd name="connsiteX5" fmla="*/ 0 w 237575"/>
                  <a:gd name="connsiteY5" fmla="*/ 98766 h 9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75" h="98766">
                    <a:moveTo>
                      <a:pt x="0" y="0"/>
                    </a:moveTo>
                    <a:lnTo>
                      <a:pt x="193525" y="0"/>
                    </a:lnTo>
                    <a:cubicBezTo>
                      <a:pt x="217853" y="0"/>
                      <a:pt x="237575" y="19722"/>
                      <a:pt x="237575" y="44050"/>
                    </a:cubicBezTo>
                    <a:lnTo>
                      <a:pt x="237575" y="54716"/>
                    </a:lnTo>
                    <a:cubicBezTo>
                      <a:pt x="237575" y="79044"/>
                      <a:pt x="217853" y="98766"/>
                      <a:pt x="193525" y="98766"/>
                    </a:cubicBezTo>
                    <a:lnTo>
                      <a:pt x="0" y="98766"/>
                    </a:lnTo>
                    <a:close/>
                  </a:path>
                </a:pathLst>
              </a:custGeom>
              <a:solidFill>
                <a:srgbClr val="A4C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
        <p:nvSpPr>
          <p:cNvPr id="74" name="Rettangolo 73">
            <a:hlinkClick r:id="rId10" action="ppaction://hlinksldjump"/>
          </p:cNvPr>
          <p:cNvSpPr>
            <a:spLocks noChangeAspect="1"/>
          </p:cNvSpPr>
          <p:nvPr/>
        </p:nvSpPr>
        <p:spPr>
          <a:xfrm>
            <a:off x="11175284" y="5694383"/>
            <a:ext cx="1015194" cy="9819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 name="CasellaDiTesto 74"/>
          <p:cNvSpPr txBox="1"/>
          <p:nvPr/>
        </p:nvSpPr>
        <p:spPr>
          <a:xfrm>
            <a:off x="8031067" y="5975721"/>
            <a:ext cx="2486122" cy="584775"/>
          </a:xfrm>
          <a:prstGeom prst="rect">
            <a:avLst/>
          </a:prstGeom>
          <a:noFill/>
          <a:ln w="19050">
            <a:solidFill>
              <a:srgbClr val="FF9900"/>
            </a:solidFill>
            <a:prstDash val="lgDashDotDot"/>
          </a:ln>
        </p:spPr>
        <p:txBody>
          <a:bodyPr wrap="square" rtlCol="0">
            <a:spAutoFit/>
          </a:bodyPr>
          <a:lstStyle/>
          <a:p>
            <a:pPr algn="ctr"/>
            <a:r>
              <a:rPr lang="it-IT" sz="1600" dirty="0" smtClean="0">
                <a:solidFill>
                  <a:srgbClr val="FF9900"/>
                </a:solidFill>
              </a:rPr>
              <a:t>Click destro per visualizzare il video sul plastico.</a:t>
            </a:r>
            <a:endParaRPr lang="it-IT" sz="1600" dirty="0">
              <a:solidFill>
                <a:srgbClr val="FF9900"/>
              </a:solidFill>
            </a:endParaRPr>
          </a:p>
        </p:txBody>
      </p:sp>
      <p:sp>
        <p:nvSpPr>
          <p:cNvPr id="76" name="CasellaDiTesto 75"/>
          <p:cNvSpPr txBox="1"/>
          <p:nvPr/>
        </p:nvSpPr>
        <p:spPr>
          <a:xfrm>
            <a:off x="10603819" y="6076057"/>
            <a:ext cx="616349" cy="369332"/>
          </a:xfrm>
          <a:prstGeom prst="rect">
            <a:avLst/>
          </a:prstGeom>
          <a:noFill/>
        </p:spPr>
        <p:txBody>
          <a:bodyPr wrap="square" rtlCol="0">
            <a:spAutoFit/>
          </a:bodyPr>
          <a:lstStyle/>
          <a:p>
            <a:r>
              <a:rPr lang="it-IT" dirty="0" smtClean="0">
                <a:solidFill>
                  <a:srgbClr val="FF9900"/>
                </a:solidFill>
              </a:rPr>
              <a:t>&gt;&gt;&gt;</a:t>
            </a:r>
            <a:endParaRPr lang="it-IT" dirty="0">
              <a:solidFill>
                <a:srgbClr val="FF9900"/>
              </a:solidFill>
            </a:endParaRPr>
          </a:p>
        </p:txBody>
      </p:sp>
      <p:sp>
        <p:nvSpPr>
          <p:cNvPr id="77" name="CasellaDiTesto 76"/>
          <p:cNvSpPr txBox="1"/>
          <p:nvPr/>
        </p:nvSpPr>
        <p:spPr>
          <a:xfrm>
            <a:off x="470593" y="272702"/>
            <a:ext cx="5281814" cy="584775"/>
          </a:xfrm>
          <a:prstGeom prst="rect">
            <a:avLst/>
          </a:prstGeom>
          <a:noFill/>
        </p:spPr>
        <p:txBody>
          <a:bodyPr wrap="square" rtlCol="0">
            <a:spAutoFit/>
          </a:bodyPr>
          <a:lstStyle/>
          <a:p>
            <a:r>
              <a:rPr lang="it-IT" sz="3200" b="1" dirty="0" smtClean="0">
                <a:solidFill>
                  <a:srgbClr val="FF9900"/>
                </a:solidFill>
                <a:effectLst>
                  <a:outerShdw blurRad="38100" dist="38100" dir="2700000" algn="tl">
                    <a:srgbClr val="000000">
                      <a:alpha val="43137"/>
                    </a:srgbClr>
                  </a:outerShdw>
                </a:effectLst>
                <a:latin typeface="SuperFrench" panose="00000400000000000000" pitchFamily="2" charset="2"/>
              </a:rPr>
              <a:t>MATERIE APPROFONDITE</a:t>
            </a:r>
            <a:r>
              <a:rPr lang="it-IT" sz="3200" b="1" dirty="0" smtClean="0">
                <a:solidFill>
                  <a:srgbClr val="FF9900"/>
                </a:solidFill>
                <a:effectLst>
                  <a:outerShdw blurRad="38100" dist="38100" dir="2700000" algn="tl">
                    <a:srgbClr val="000000">
                      <a:alpha val="43137"/>
                    </a:srgbClr>
                  </a:outerShdw>
                </a:effectLst>
                <a:latin typeface="Arial Narrow" panose="020B0606020202030204" pitchFamily="34" charset="0"/>
              </a:rPr>
              <a:t>:</a:t>
            </a:r>
            <a:endParaRPr lang="it-IT" sz="3200" b="1" dirty="0">
              <a:solidFill>
                <a:srgbClr val="FF9900"/>
              </a:solidFill>
              <a:effectLst>
                <a:outerShdw blurRad="38100" dist="38100" dir="2700000" algn="tl">
                  <a:srgbClr val="000000">
                    <a:alpha val="43137"/>
                  </a:srgbClr>
                </a:outerShdw>
              </a:effectLst>
              <a:latin typeface="SuperFrench" panose="00000400000000000000" pitchFamily="2" charset="2"/>
            </a:endParaRPr>
          </a:p>
        </p:txBody>
      </p:sp>
      <p:grpSp>
        <p:nvGrpSpPr>
          <p:cNvPr id="15" name="Gruppo 14"/>
          <p:cNvGrpSpPr/>
          <p:nvPr/>
        </p:nvGrpSpPr>
        <p:grpSpPr>
          <a:xfrm>
            <a:off x="5745033" y="4580803"/>
            <a:ext cx="2687845" cy="1085639"/>
            <a:chOff x="5745033" y="4580803"/>
            <a:chExt cx="2687845" cy="1085639"/>
          </a:xfrm>
        </p:grpSpPr>
        <p:grpSp>
          <p:nvGrpSpPr>
            <p:cNvPr id="49" name="Gruppo 48"/>
            <p:cNvGrpSpPr/>
            <p:nvPr/>
          </p:nvGrpSpPr>
          <p:grpSpPr>
            <a:xfrm>
              <a:off x="7712878" y="4580803"/>
              <a:ext cx="720000" cy="1085639"/>
              <a:chOff x="7729129" y="4491195"/>
              <a:chExt cx="720000" cy="1085639"/>
            </a:xfrm>
          </p:grpSpPr>
          <p:grpSp>
            <p:nvGrpSpPr>
              <p:cNvPr id="28" name="Gruppo 27"/>
              <p:cNvGrpSpPr/>
              <p:nvPr/>
            </p:nvGrpSpPr>
            <p:grpSpPr>
              <a:xfrm>
                <a:off x="7729129" y="4491195"/>
                <a:ext cx="720000" cy="1085639"/>
                <a:chOff x="7361191" y="4491195"/>
                <a:chExt cx="720000" cy="1085639"/>
              </a:xfrm>
            </p:grpSpPr>
            <p:cxnSp>
              <p:nvCxnSpPr>
                <p:cNvPr id="30" name="Connettore diritto 29"/>
                <p:cNvCxnSpPr/>
                <p:nvPr/>
              </p:nvCxnSpPr>
              <p:spPr>
                <a:xfrm flipV="1">
                  <a:off x="7721191" y="4491195"/>
                  <a:ext cx="0" cy="396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Ovale 31"/>
                <p:cNvSpPr/>
                <p:nvPr/>
              </p:nvSpPr>
              <p:spPr>
                <a:xfrm>
                  <a:off x="7361191" y="4856834"/>
                  <a:ext cx="720000" cy="720000"/>
                </a:xfrm>
                <a:prstGeom prst="ellipse">
                  <a:avLst/>
                </a:prstGeom>
                <a:solidFill>
                  <a:schemeClr val="bg1"/>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46" name="Immagine 45">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19129" y="4951386"/>
                <a:ext cx="540000" cy="540000"/>
              </a:xfrm>
              <a:prstGeom prst="rect">
                <a:avLst/>
              </a:prstGeom>
            </p:spPr>
          </p:pic>
        </p:grpSp>
        <p:sp>
          <p:nvSpPr>
            <p:cNvPr id="79" name="Figura a mano libera 78"/>
            <p:cNvSpPr/>
            <p:nvPr/>
          </p:nvSpPr>
          <p:spPr>
            <a:xfrm>
              <a:off x="5745033" y="5008475"/>
              <a:ext cx="1914203" cy="601200"/>
            </a:xfrm>
            <a:custGeom>
              <a:avLst/>
              <a:gdLst>
                <a:gd name="connsiteX0" fmla="*/ 300600 w 1914203"/>
                <a:gd name="connsiteY0" fmla="*/ 0 h 601200"/>
                <a:gd name="connsiteX1" fmla="*/ 1727682 w 1914203"/>
                <a:gd name="connsiteY1" fmla="*/ 0 h 601200"/>
                <a:gd name="connsiteX2" fmla="*/ 1895751 w 1914203"/>
                <a:gd name="connsiteY2" fmla="*/ 51338 h 601200"/>
                <a:gd name="connsiteX3" fmla="*/ 1914202 w 1914203"/>
                <a:gd name="connsiteY3" fmla="*/ 66562 h 601200"/>
                <a:gd name="connsiteX4" fmla="*/ 1888167 w 1914203"/>
                <a:gd name="connsiteY4" fmla="*/ 88043 h 601200"/>
                <a:gd name="connsiteX5" fmla="*/ 1800123 w 1914203"/>
                <a:gd name="connsiteY5" fmla="*/ 300599 h 601200"/>
                <a:gd name="connsiteX6" fmla="*/ 1888167 w 1914203"/>
                <a:gd name="connsiteY6" fmla="*/ 513156 h 601200"/>
                <a:gd name="connsiteX7" fmla="*/ 1914203 w 1914203"/>
                <a:gd name="connsiteY7" fmla="*/ 534638 h 601200"/>
                <a:gd name="connsiteX8" fmla="*/ 1895751 w 1914203"/>
                <a:gd name="connsiteY8" fmla="*/ 549862 h 601200"/>
                <a:gd name="connsiteX9" fmla="*/ 1727682 w 1914203"/>
                <a:gd name="connsiteY9" fmla="*/ 601200 h 601200"/>
                <a:gd name="connsiteX10" fmla="*/ 300600 w 1914203"/>
                <a:gd name="connsiteY10" fmla="*/ 601200 h 601200"/>
                <a:gd name="connsiteX11" fmla="*/ 0 w 1914203"/>
                <a:gd name="connsiteY11" fmla="*/ 300600 h 601200"/>
                <a:gd name="connsiteX12" fmla="*/ 300600 w 1914203"/>
                <a:gd name="connsiteY12" fmla="*/ 0 h 6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4203" h="601200">
                  <a:moveTo>
                    <a:pt x="300600" y="0"/>
                  </a:moveTo>
                  <a:lnTo>
                    <a:pt x="1727682" y="0"/>
                  </a:lnTo>
                  <a:cubicBezTo>
                    <a:pt x="1789939" y="0"/>
                    <a:pt x="1847775" y="18926"/>
                    <a:pt x="1895751" y="51338"/>
                  </a:cubicBezTo>
                  <a:lnTo>
                    <a:pt x="1914202" y="66562"/>
                  </a:lnTo>
                  <a:lnTo>
                    <a:pt x="1888167" y="88043"/>
                  </a:lnTo>
                  <a:cubicBezTo>
                    <a:pt x="1833769" y="142441"/>
                    <a:pt x="1800123" y="217591"/>
                    <a:pt x="1800123" y="300599"/>
                  </a:cubicBezTo>
                  <a:cubicBezTo>
                    <a:pt x="1800123" y="383608"/>
                    <a:pt x="1833769" y="458758"/>
                    <a:pt x="1888167" y="513156"/>
                  </a:cubicBezTo>
                  <a:lnTo>
                    <a:pt x="1914203" y="534638"/>
                  </a:lnTo>
                  <a:lnTo>
                    <a:pt x="1895751" y="549862"/>
                  </a:lnTo>
                  <a:cubicBezTo>
                    <a:pt x="1847775" y="582274"/>
                    <a:pt x="1789939" y="601200"/>
                    <a:pt x="1727682" y="601200"/>
                  </a:cubicBezTo>
                  <a:lnTo>
                    <a:pt x="300600" y="601200"/>
                  </a:lnTo>
                  <a:cubicBezTo>
                    <a:pt x="134583" y="601200"/>
                    <a:pt x="0" y="466617"/>
                    <a:pt x="0" y="300600"/>
                  </a:cubicBezTo>
                  <a:cubicBezTo>
                    <a:pt x="0" y="134583"/>
                    <a:pt x="134583" y="0"/>
                    <a:pt x="300600" y="0"/>
                  </a:cubicBez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effectLst>
                    <a:outerShdw blurRad="38100" dist="38100" dir="2700000" algn="tl">
                      <a:srgbClr val="000000">
                        <a:alpha val="43137"/>
                      </a:srgbClr>
                    </a:outerShdw>
                  </a:effectLst>
                  <a:latin typeface="Arial Narrow" panose="020B0606020202030204" pitchFamily="34" charset="0"/>
                </a:rPr>
                <a:t>Dario </a:t>
              </a:r>
              <a:r>
                <a:rPr lang="it-IT" b="1" dirty="0" err="1" smtClean="0">
                  <a:effectLst>
                    <a:outerShdw blurRad="38100" dist="38100" dir="2700000" algn="tl">
                      <a:srgbClr val="000000">
                        <a:alpha val="43137"/>
                      </a:srgbClr>
                    </a:outerShdw>
                  </a:effectLst>
                  <a:latin typeface="Arial Narrow" panose="020B0606020202030204" pitchFamily="34" charset="0"/>
                </a:rPr>
                <a:t>Maimone</a:t>
              </a:r>
              <a:endParaRPr lang="it-IT" b="1" dirty="0">
                <a:effectLst>
                  <a:outerShdw blurRad="38100" dist="38100" dir="2700000" algn="tl">
                    <a:srgbClr val="000000">
                      <a:alpha val="43137"/>
                    </a:srgbClr>
                  </a:outerShdw>
                </a:effectLst>
                <a:latin typeface="Arial Narrow" panose="020B0606020202030204" pitchFamily="34" charset="0"/>
              </a:endParaRPr>
            </a:p>
          </p:txBody>
        </p:sp>
      </p:grpSp>
      <p:sp>
        <p:nvSpPr>
          <p:cNvPr id="21" name="Freccia circolare a sinistra 20">
            <a:hlinkClick r:id="" action="ppaction://hlinkshowjump?jump=previousslide"/>
          </p:cNvPr>
          <p:cNvSpPr/>
          <p:nvPr/>
        </p:nvSpPr>
        <p:spPr>
          <a:xfrm>
            <a:off x="11606148" y="272702"/>
            <a:ext cx="407116" cy="320151"/>
          </a:xfrm>
          <a:prstGeom prst="curvedLeftArrow">
            <a:avLst/>
          </a:prstGeom>
          <a:solidFill>
            <a:srgbClr val="FF9900"/>
          </a:solidFill>
          <a:ln>
            <a:noFill/>
          </a:ln>
          <a:effectLst>
            <a:outerShdw blurRad="50800" dist="50800" dir="5400000" sx="23000" sy="23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1412416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100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1000"/>
                                        <p:tgtEl>
                                          <p:spTgt spid="42"/>
                                        </p:tgtEl>
                                      </p:cBhvr>
                                    </p:animEffect>
                                  </p:childTnLst>
                                </p:cTn>
                              </p:par>
                            </p:childTnLst>
                          </p:cTn>
                        </p:par>
                        <p:par>
                          <p:cTn id="8" fill="hold">
                            <p:stCondLst>
                              <p:cond delay="2000"/>
                            </p:stCondLst>
                            <p:childTnLst>
                              <p:par>
                                <p:cTn id="9" presetID="22" presetClass="entr" presetSubtype="8" fill="hold" nodeType="afterEffect">
                                  <p:stCondLst>
                                    <p:cond delay="100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1000"/>
                                        <p:tgtEl>
                                          <p:spTgt spid="48"/>
                                        </p:tgtEl>
                                      </p:cBhvr>
                                    </p:animEffect>
                                  </p:childTnLst>
                                </p:cTn>
                              </p:par>
                            </p:childTnLst>
                          </p:cTn>
                        </p:par>
                        <p:par>
                          <p:cTn id="12" fill="hold">
                            <p:stCondLst>
                              <p:cond delay="4000"/>
                            </p:stCondLst>
                            <p:childTnLst>
                              <p:par>
                                <p:cTn id="13" presetID="22" presetClass="entr" presetSubtype="1" fill="hold" nodeType="afterEffect">
                                  <p:stCondLst>
                                    <p:cond delay="100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1000"/>
                                        <p:tgtEl>
                                          <p:spTgt spid="15"/>
                                        </p:tgtEl>
                                      </p:cBhvr>
                                    </p:animEffect>
                                  </p:childTnLst>
                                </p:cTn>
                              </p:par>
                            </p:childTnLst>
                          </p:cTn>
                        </p:par>
                        <p:par>
                          <p:cTn id="16" fill="hold">
                            <p:stCondLst>
                              <p:cond delay="6000"/>
                            </p:stCondLst>
                            <p:childTnLst>
                              <p:par>
                                <p:cTn id="17" presetID="22" presetClass="entr" presetSubtype="2" fill="hold" nodeType="afterEffect">
                                  <p:stCondLst>
                                    <p:cond delay="1000"/>
                                  </p:stCondLst>
                                  <p:childTnLst>
                                    <p:set>
                                      <p:cBhvr>
                                        <p:cTn id="18" dur="1" fill="hold">
                                          <p:stCondLst>
                                            <p:cond delay="0"/>
                                          </p:stCondLst>
                                        </p:cTn>
                                        <p:tgtEl>
                                          <p:spTgt spid="50"/>
                                        </p:tgtEl>
                                        <p:attrNameLst>
                                          <p:attrName>style.visibility</p:attrName>
                                        </p:attrNameLst>
                                      </p:cBhvr>
                                      <p:to>
                                        <p:strVal val="visible"/>
                                      </p:to>
                                    </p:set>
                                    <p:animEffect transition="in" filter="wipe(right)">
                                      <p:cBhvr>
                                        <p:cTn id="19" dur="1000"/>
                                        <p:tgtEl>
                                          <p:spTgt spid="50"/>
                                        </p:tgtEl>
                                      </p:cBhvr>
                                    </p:animEffect>
                                  </p:childTnLst>
                                </p:cTn>
                              </p:par>
                            </p:childTnLst>
                          </p:cTn>
                        </p:par>
                        <p:par>
                          <p:cTn id="20" fill="hold">
                            <p:stCondLst>
                              <p:cond delay="8000"/>
                            </p:stCondLst>
                            <p:childTnLst>
                              <p:par>
                                <p:cTn id="21" presetID="22" presetClass="entr" presetSubtype="2" fill="hold" nodeType="afterEffect">
                                  <p:stCondLst>
                                    <p:cond delay="1000"/>
                                  </p:stCondLst>
                                  <p:childTnLst>
                                    <p:set>
                                      <p:cBhvr>
                                        <p:cTn id="22" dur="1" fill="hold">
                                          <p:stCondLst>
                                            <p:cond delay="0"/>
                                          </p:stCondLst>
                                        </p:cTn>
                                        <p:tgtEl>
                                          <p:spTgt spid="44"/>
                                        </p:tgtEl>
                                        <p:attrNameLst>
                                          <p:attrName>style.visibility</p:attrName>
                                        </p:attrNameLst>
                                      </p:cBhvr>
                                      <p:to>
                                        <p:strVal val="visible"/>
                                      </p:to>
                                    </p:set>
                                    <p:animEffect transition="in" filter="wipe(right)">
                                      <p:cBhvr>
                                        <p:cTn id="23" dur="1000"/>
                                        <p:tgtEl>
                                          <p:spTgt spid="44"/>
                                        </p:tgtEl>
                                      </p:cBhvr>
                                    </p:animEffect>
                                  </p:childTnLst>
                                </p:cTn>
                              </p:par>
                            </p:childTnLst>
                          </p:cTn>
                        </p:par>
                      </p:childTnLst>
                    </p:cTn>
                  </p:par>
                </p:childTnLst>
              </p:cTn>
              <p:nextCondLst>
                <p:cond evt="onClick" delay="0">
                  <p:tgtEl>
                    <p:spTgt spid="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0"/>
            <a:ext cx="121920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dirty="0"/>
          </a:p>
        </p:txBody>
      </p:sp>
      <p:sp>
        <p:nvSpPr>
          <p:cNvPr id="8" name="Rettangolo 7"/>
          <p:cNvSpPr/>
          <p:nvPr/>
        </p:nvSpPr>
        <p:spPr>
          <a:xfrm>
            <a:off x="6464868" y="1417772"/>
            <a:ext cx="5083200" cy="466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874463" y="1885170"/>
            <a:ext cx="3373200" cy="43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l="22585" t="7031" r="15821" b="18060"/>
          <a:stretch/>
        </p:blipFill>
        <p:spPr>
          <a:xfrm>
            <a:off x="6645183" y="1598577"/>
            <a:ext cx="4722571" cy="4307591"/>
          </a:xfrm>
          <a:prstGeom prst="rect">
            <a:avLst/>
          </a:prstGeom>
        </p:spPr>
      </p:pic>
      <p:sp>
        <p:nvSpPr>
          <p:cNvPr id="4" name="Rettangolo 3"/>
          <p:cNvSpPr/>
          <p:nvPr/>
        </p:nvSpPr>
        <p:spPr>
          <a:xfrm>
            <a:off x="634483" y="246919"/>
            <a:ext cx="6197530" cy="830997"/>
          </a:xfrm>
          <a:prstGeom prst="rect">
            <a:avLst/>
          </a:prstGeom>
        </p:spPr>
        <p:txBody>
          <a:bodyPr wrap="none">
            <a:spAutoFit/>
          </a:bodyPr>
          <a:lstStyle/>
          <a:p>
            <a:r>
              <a:rPr lang="it-IT" sz="4800" b="1" dirty="0">
                <a:solidFill>
                  <a:srgbClr val="FF9900"/>
                </a:solidFill>
                <a:effectLst>
                  <a:outerShdw blurRad="38100" dist="38100" dir="2700000" algn="tl">
                    <a:srgbClr val="000000">
                      <a:alpha val="43137"/>
                    </a:srgbClr>
                  </a:outerShdw>
                </a:effectLst>
                <a:latin typeface="Gabriola" panose="04040605051002020D02" pitchFamily="82" charset="0"/>
              </a:rPr>
              <a:t>L’Acanthus – mar Mediterraneo</a:t>
            </a: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603" y="2064568"/>
            <a:ext cx="3012920" cy="402240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3451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906" t="1041" r="339" b="49083"/>
          <a:stretch/>
        </p:blipFill>
        <p:spPr>
          <a:xfrm>
            <a:off x="0" y="0"/>
            <a:ext cx="12192000" cy="6861025"/>
          </a:xfrm>
          <a:prstGeom prst="rect">
            <a:avLst/>
          </a:prstGeom>
        </p:spPr>
      </p:pic>
    </p:spTree>
    <p:extLst>
      <p:ext uri="{BB962C8B-B14F-4D97-AF65-F5344CB8AC3E}">
        <p14:creationId xmlns:p14="http://schemas.microsoft.com/office/powerpoint/2010/main" val="2411040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CasellaDiTesto 5">
            <a:hlinkClick r:id="rId3" action="ppaction://hlinksldjump"/>
          </p:cNvPr>
          <p:cNvSpPr txBox="1"/>
          <p:nvPr/>
        </p:nvSpPr>
        <p:spPr>
          <a:xfrm>
            <a:off x="88209" y="281829"/>
            <a:ext cx="10004697" cy="892552"/>
          </a:xfrm>
          <a:prstGeom prst="rect">
            <a:avLst/>
          </a:prstGeom>
          <a:noFill/>
        </p:spPr>
        <p:txBody>
          <a:bodyPr wrap="square" rtlCol="0">
            <a:spAutoFit/>
          </a:bodyPr>
          <a:lstStyle/>
          <a:p>
            <a:r>
              <a:rPr lang="it-IT" sz="5200" b="1" dirty="0">
                <a:solidFill>
                  <a:srgbClr val="FF9900"/>
                </a:solidFill>
                <a:effectLst>
                  <a:outerShdw blurRad="38100" dist="38100" dir="2700000" algn="tl">
                    <a:srgbClr val="000000">
                      <a:alpha val="43137"/>
                    </a:srgbClr>
                  </a:outerShdw>
                </a:effectLst>
                <a:latin typeface="SuperFrench" panose="00000400000000000000" pitchFamily="2" charset="2"/>
              </a:rPr>
              <a:t>LA SECONDA </a:t>
            </a:r>
            <a:r>
              <a:rPr lang="it-IT" sz="5200" b="1" dirty="0" smtClean="0">
                <a:solidFill>
                  <a:srgbClr val="FF9900"/>
                </a:solidFill>
                <a:effectLst>
                  <a:outerShdw blurRad="38100" dist="38100" dir="2700000" algn="tl">
                    <a:srgbClr val="000000">
                      <a:alpha val="43137"/>
                    </a:srgbClr>
                  </a:outerShdw>
                </a:effectLst>
                <a:latin typeface="SuperFrench" panose="00000400000000000000" pitchFamily="2" charset="2"/>
              </a:rPr>
              <a:t>COLONIZZAZIONE</a:t>
            </a:r>
            <a:endParaRPr lang="it-IT" sz="5200" b="1" dirty="0">
              <a:solidFill>
                <a:srgbClr val="FF9900"/>
              </a:solidFill>
              <a:effectLst>
                <a:outerShdw blurRad="38100" dist="38100" dir="2700000" algn="tl">
                  <a:srgbClr val="000000">
                    <a:alpha val="43137"/>
                  </a:srgbClr>
                </a:outerShdw>
              </a:effectLst>
              <a:latin typeface="SuperFrench" panose="00000400000000000000" pitchFamily="2" charset="2"/>
            </a:endParaRPr>
          </a:p>
        </p:txBody>
      </p:sp>
      <p:pic>
        <p:nvPicPr>
          <p:cNvPr id="25" name="Immagine 24"/>
          <p:cNvPicPr>
            <a:picLocks noChangeAspect="1"/>
          </p:cNvPicPr>
          <p:nvPr/>
        </p:nvPicPr>
        <p:blipFill rotWithShape="1">
          <a:blip r:embed="rId4">
            <a:extLst>
              <a:ext uri="{28A0092B-C50C-407E-A947-70E740481C1C}">
                <a14:useLocalDpi xmlns:a14="http://schemas.microsoft.com/office/drawing/2010/main" val="0"/>
              </a:ext>
            </a:extLst>
          </a:blip>
          <a:srcRect l="3108" t="314" r="20228" b="-314"/>
          <a:stretch/>
        </p:blipFill>
        <p:spPr>
          <a:xfrm>
            <a:off x="7404684" y="2301996"/>
            <a:ext cx="3983420" cy="3342753"/>
          </a:xfrm>
          <a:prstGeom prst="rect">
            <a:avLst/>
          </a:prstGeom>
          <a:ln>
            <a:noFill/>
          </a:ln>
          <a:effectLst>
            <a:outerShdw blurRad="190500" algn="tl" rotWithShape="0">
              <a:srgbClr val="000000">
                <a:alpha val="70000"/>
              </a:srgbClr>
            </a:outerShdw>
          </a:effectLst>
        </p:spPr>
      </p:pic>
      <p:sp>
        <p:nvSpPr>
          <p:cNvPr id="26" name="Rettangolo 25"/>
          <p:cNvSpPr/>
          <p:nvPr/>
        </p:nvSpPr>
        <p:spPr>
          <a:xfrm>
            <a:off x="88209" y="1939742"/>
            <a:ext cx="7115503" cy="4339650"/>
          </a:xfrm>
          <a:prstGeom prst="rect">
            <a:avLst/>
          </a:prstGeom>
        </p:spPr>
        <p:txBody>
          <a:bodyPr wrap="square">
            <a:spAutoFit/>
          </a:bodyPr>
          <a:lstStyle/>
          <a:p>
            <a:pPr>
              <a:lnSpc>
                <a:spcPct val="115000"/>
              </a:lnSpc>
              <a:spcAft>
                <a:spcPts val="1000"/>
              </a:spcAft>
            </a:pP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Tra l'VIII e il VI secolo a.C. la maggior parte delle </a:t>
            </a:r>
            <a:r>
              <a:rPr lang="it-IT" sz="1600" dirty="0" err="1">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poleis</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della Grecia (con l'eccezione di Sparta e Atene) fu interessata da un fenomeno di </a:t>
            </a:r>
            <a:r>
              <a:rPr lang="it-IT" sz="1600" b="1"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emigrazione</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di massa noto come </a:t>
            </a:r>
            <a:r>
              <a:rPr lang="it-IT" sz="1600" b="1"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seconda colonizzazione</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Le ragioni che determinarono questo fenomeno erano molteplici: per esempio, poteva darsi il caso che il territorio di un polis non fosse in grado di soddisfare le necessità di una popolazione in continua crescita; oppure, soprattutto durante la fase più acuta di tensione sociale, si poteva ritenere conveniente </a:t>
            </a:r>
            <a:r>
              <a:rPr lang="it-IT" sz="1600" b="1"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allontanare dei cittadini</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che minacciassero la stabilità interna di una polis; inoltre, poteva accadere che i cittadini stessi desiderassero andarsene dalla patria nella speranza di trovare altrove </a:t>
            </a:r>
            <a:r>
              <a:rPr lang="it-IT" sz="1600" b="1"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facili guadagni</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Le principali mete di quest'ondata migratoria furono, a nord, la Tracia e il Ponto Eusino: avamposti privilegiati per accedere alle zone più settentrionali dell'Europa, ma soprattutto, a ovest: l'Italia meridionale e </a:t>
            </a:r>
            <a:r>
              <a:rPr lang="it-IT" sz="1600" b="1"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Sicilia</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In particolare, l'Italia meridionale fu così affollata da insediamenti coloniali greci che assorbì a tal punto la cultura greca da meritare il nome di </a:t>
            </a:r>
            <a:r>
              <a:rPr lang="it-IT" sz="1600" b="1"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Magna Grecia</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Calibri" panose="020F0502020204030204" pitchFamily="34" charset="0"/>
              </a:rPr>
              <a:t>, cioè "grande Grecia" . Un numero minore di colonie fu fondato in Francia, in Spagna e sulle coste dell'Africa settentrionale, zone già ben controllate da Fenici e Cartaginesi.</a:t>
            </a:r>
            <a:endParaRPr 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Times New Roman" panose="02020603050405020304" pitchFamily="18" charset="0"/>
            </a:endParaRPr>
          </a:p>
        </p:txBody>
      </p:sp>
      <p:grpSp>
        <p:nvGrpSpPr>
          <p:cNvPr id="31" name="Gruppo 30"/>
          <p:cNvGrpSpPr/>
          <p:nvPr/>
        </p:nvGrpSpPr>
        <p:grpSpPr>
          <a:xfrm>
            <a:off x="11661502" y="2301996"/>
            <a:ext cx="4958008" cy="3489435"/>
            <a:chOff x="11693164" y="2301996"/>
            <a:chExt cx="4958008" cy="3489435"/>
          </a:xfrm>
        </p:grpSpPr>
        <p:sp>
          <p:nvSpPr>
            <p:cNvPr id="22" name="Rettangolo 21"/>
            <p:cNvSpPr/>
            <p:nvPr/>
          </p:nvSpPr>
          <p:spPr>
            <a:xfrm>
              <a:off x="12118386" y="2301996"/>
              <a:ext cx="4532786" cy="348943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rgbClr val="FF9900"/>
                  </a:solidFill>
                  <a:effectLst>
                    <a:outerShdw blurRad="38100" dist="38100" dir="2700000" algn="tl">
                      <a:srgbClr val="000000">
                        <a:alpha val="43137"/>
                      </a:srgbClr>
                    </a:outerShdw>
                  </a:effectLst>
                  <a:latin typeface="Arial Narrow" panose="020B0606020202030204" pitchFamily="34" charset="0"/>
                </a:rPr>
                <a:t>CURIOSITA’</a:t>
              </a:r>
            </a:p>
            <a:p>
              <a:pPr algn="r"/>
              <a:r>
                <a:rPr lang="it-IT" dirty="0" smtClean="0">
                  <a:effectLst>
                    <a:outerShdw blurRad="38100" dist="38100" dir="2700000" algn="tl">
                      <a:srgbClr val="000000">
                        <a:alpha val="43137"/>
                      </a:srgbClr>
                    </a:outerShdw>
                  </a:effectLst>
                  <a:latin typeface="Arial Narrow" panose="020B0606020202030204" pitchFamily="34" charset="0"/>
                </a:rPr>
                <a:t>E’ notevole il fatto che i primi filosofi dei quali ci è giunta memoria (Talete, Pitagora, Eraclito, Empedocle) vissuti fra il VII e il VI secolo, non abbiano operato nelle polis in Grecia, ma in quelle  dell’Asia Minore e della Sicilia. Questo strano fatto è spiegato dalla possibilità che nelle colonie la libertà fosse maggiore; in madrepatria esistevano rapporti di potere, privilegi e pregiudizi che si protraevano da diversi secoli.</a:t>
              </a:r>
              <a:r>
                <a:rPr lang="it-IT" dirty="0" smtClean="0">
                  <a:latin typeface="Arial Narrow" panose="020B0606020202030204" pitchFamily="34" charset="0"/>
                </a:rPr>
                <a:t> </a:t>
              </a:r>
              <a:endParaRPr lang="it-IT" dirty="0">
                <a:latin typeface="Arial Narrow" panose="020B0606020202030204" pitchFamily="34" charset="0"/>
              </a:endParaRPr>
            </a:p>
          </p:txBody>
        </p:sp>
        <p:sp>
          <p:nvSpPr>
            <p:cNvPr id="4" name="Operazione manuale 3"/>
            <p:cNvSpPr/>
            <p:nvPr/>
          </p:nvSpPr>
          <p:spPr>
            <a:xfrm rot="5400000">
              <a:off x="11103951" y="3849597"/>
              <a:ext cx="1415209" cy="211716"/>
            </a:xfrm>
            <a:prstGeom prst="flowChartManualOperation">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igura a mano libera 7"/>
            <p:cNvSpPr/>
            <p:nvPr/>
          </p:nvSpPr>
          <p:spPr>
            <a:xfrm>
              <a:off x="11906670" y="2375338"/>
              <a:ext cx="306279" cy="918151"/>
            </a:xfrm>
            <a:custGeom>
              <a:avLst/>
              <a:gdLst>
                <a:gd name="connsiteX0" fmla="*/ 0 w 370935"/>
                <a:gd name="connsiteY0" fmla="*/ 1276710 h 1276710"/>
                <a:gd name="connsiteX1" fmla="*/ 17252 w 370935"/>
                <a:gd name="connsiteY1" fmla="*/ 396815 h 1276710"/>
                <a:gd name="connsiteX2" fmla="*/ 370935 w 370935"/>
                <a:gd name="connsiteY2" fmla="*/ 0 h 1276710"/>
              </a:gdLst>
              <a:ahLst/>
              <a:cxnLst>
                <a:cxn ang="0">
                  <a:pos x="connsiteX0" y="connsiteY0"/>
                </a:cxn>
                <a:cxn ang="0">
                  <a:pos x="connsiteX1" y="connsiteY1"/>
                </a:cxn>
                <a:cxn ang="0">
                  <a:pos x="connsiteX2" y="connsiteY2"/>
                </a:cxn>
              </a:cxnLst>
              <a:rect l="l" t="t" r="r" b="b"/>
              <a:pathLst>
                <a:path w="370935" h="1276710">
                  <a:moveTo>
                    <a:pt x="0" y="1276710"/>
                  </a:moveTo>
                  <a:lnTo>
                    <a:pt x="17252" y="396815"/>
                  </a:lnTo>
                  <a:lnTo>
                    <a:pt x="370935" y="0"/>
                  </a:lnTo>
                </a:path>
              </a:pathLst>
            </a:cu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igura a mano libera 12"/>
            <p:cNvSpPr/>
            <p:nvPr/>
          </p:nvSpPr>
          <p:spPr>
            <a:xfrm>
              <a:off x="11906670" y="4605247"/>
              <a:ext cx="305976" cy="997229"/>
            </a:xfrm>
            <a:custGeom>
              <a:avLst/>
              <a:gdLst>
                <a:gd name="connsiteX0" fmla="*/ 0 w 512466"/>
                <a:gd name="connsiteY0" fmla="*/ 0 h 1135463"/>
                <a:gd name="connsiteX1" fmla="*/ 20097 w 512466"/>
                <a:gd name="connsiteY1" fmla="*/ 823964 h 1135463"/>
                <a:gd name="connsiteX2" fmla="*/ 512466 w 512466"/>
                <a:gd name="connsiteY2" fmla="*/ 1135463 h 1135463"/>
              </a:gdLst>
              <a:ahLst/>
              <a:cxnLst>
                <a:cxn ang="0">
                  <a:pos x="connsiteX0" y="connsiteY0"/>
                </a:cxn>
                <a:cxn ang="0">
                  <a:pos x="connsiteX1" y="connsiteY1"/>
                </a:cxn>
                <a:cxn ang="0">
                  <a:pos x="connsiteX2" y="connsiteY2"/>
                </a:cxn>
              </a:cxnLst>
              <a:rect l="l" t="t" r="r" b="b"/>
              <a:pathLst>
                <a:path w="512466" h="1135463">
                  <a:moveTo>
                    <a:pt x="0" y="0"/>
                  </a:moveTo>
                  <a:lnTo>
                    <a:pt x="20097" y="823964"/>
                  </a:lnTo>
                  <a:lnTo>
                    <a:pt x="512466" y="1135463"/>
                  </a:lnTo>
                </a:path>
              </a:pathLst>
            </a:cu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diritto 14"/>
            <p:cNvCxnSpPr/>
            <p:nvPr/>
          </p:nvCxnSpPr>
          <p:spPr>
            <a:xfrm flipV="1">
              <a:off x="12204533" y="2370052"/>
              <a:ext cx="4446639" cy="907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6" name="Connettore diritto 15"/>
            <p:cNvCxnSpPr/>
            <p:nvPr/>
          </p:nvCxnSpPr>
          <p:spPr>
            <a:xfrm>
              <a:off x="12204533" y="5597190"/>
              <a:ext cx="4446639" cy="528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29" name="Operazione manuale 28"/>
            <p:cNvSpPr/>
            <p:nvPr/>
          </p:nvSpPr>
          <p:spPr>
            <a:xfrm rot="5400000">
              <a:off x="11091417" y="3849596"/>
              <a:ext cx="1415209" cy="211716"/>
            </a:xfrm>
            <a:prstGeom prst="flowChartManualOperati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7" name="Operazione manuale 16"/>
          <p:cNvSpPr/>
          <p:nvPr/>
        </p:nvSpPr>
        <p:spPr>
          <a:xfrm rot="5400000">
            <a:off x="11072289" y="3856046"/>
            <a:ext cx="1415209" cy="186648"/>
          </a:xfrm>
          <a:prstGeom prst="flowChartManualOperati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Operazione manuale 32"/>
          <p:cNvSpPr/>
          <p:nvPr/>
        </p:nvSpPr>
        <p:spPr>
          <a:xfrm rot="5400000">
            <a:off x="6660950" y="3898664"/>
            <a:ext cx="1248320" cy="149416"/>
          </a:xfrm>
          <a:prstGeom prst="flowChartManualOperati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p:cNvSpPr/>
          <p:nvPr/>
        </p:nvSpPr>
        <p:spPr>
          <a:xfrm>
            <a:off x="7156255" y="3036560"/>
            <a:ext cx="211717" cy="1873623"/>
          </a:xfrm>
          <a:prstGeom prst="rect">
            <a:avLst/>
          </a:pr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8" name="Gruppo 17"/>
          <p:cNvGrpSpPr/>
          <p:nvPr/>
        </p:nvGrpSpPr>
        <p:grpSpPr>
          <a:xfrm rot="10800000">
            <a:off x="9799469" y="79695"/>
            <a:ext cx="2202303" cy="1063186"/>
            <a:chOff x="9799469" y="79695"/>
            <a:chExt cx="2202303" cy="1063186"/>
          </a:xfrm>
        </p:grpSpPr>
        <p:sp>
          <p:nvSpPr>
            <p:cNvPr id="19" name="Rettangolo 18"/>
            <p:cNvSpPr/>
            <p:nvPr/>
          </p:nvSpPr>
          <p:spPr>
            <a:xfrm rot="2700000">
              <a:off x="10942428" y="617357"/>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0" name="Rettangolo 19"/>
            <p:cNvSpPr/>
            <p:nvPr/>
          </p:nvSpPr>
          <p:spPr>
            <a:xfrm rot="2700000">
              <a:off x="11234266" y="400077"/>
              <a:ext cx="540000" cy="54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1" name="Rettangolo 20"/>
            <p:cNvSpPr/>
            <p:nvPr/>
          </p:nvSpPr>
          <p:spPr>
            <a:xfrm rot="2700000">
              <a:off x="11821772" y="272025"/>
              <a:ext cx="180000" cy="18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3" name="Rettangolo 22"/>
            <p:cNvSpPr/>
            <p:nvPr/>
          </p:nvSpPr>
          <p:spPr>
            <a:xfrm rot="2700000">
              <a:off x="11668826" y="962881"/>
              <a:ext cx="180000" cy="180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4" name="Rettangolo 23"/>
            <p:cNvSpPr/>
            <p:nvPr/>
          </p:nvSpPr>
          <p:spPr>
            <a:xfrm rot="2700000">
              <a:off x="11105920" y="79695"/>
              <a:ext cx="288000" cy="288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7" name="Rettangolo 26"/>
            <p:cNvSpPr/>
            <p:nvPr/>
          </p:nvSpPr>
          <p:spPr>
            <a:xfrm rot="2700000">
              <a:off x="10026125" y="354735"/>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8" name="Rettangolo 27"/>
            <p:cNvSpPr/>
            <p:nvPr/>
          </p:nvSpPr>
          <p:spPr>
            <a:xfrm rot="2700000">
              <a:off x="10530871" y="332973"/>
              <a:ext cx="216000" cy="21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0" name="Rettangolo 29"/>
            <p:cNvSpPr/>
            <p:nvPr/>
          </p:nvSpPr>
          <p:spPr>
            <a:xfrm rot="2700000">
              <a:off x="10676045" y="427542"/>
              <a:ext cx="180000" cy="18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2" name="Rettangolo 31"/>
            <p:cNvSpPr/>
            <p:nvPr/>
          </p:nvSpPr>
          <p:spPr>
            <a:xfrm rot="2700000">
              <a:off x="9799469" y="225237"/>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4" name="Rettangolo 33"/>
            <p:cNvSpPr/>
            <p:nvPr/>
          </p:nvSpPr>
          <p:spPr>
            <a:xfrm rot="2700000">
              <a:off x="10894178" y="1015276"/>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grpSp>
      <p:grpSp>
        <p:nvGrpSpPr>
          <p:cNvPr id="35" name="Gruppo 34"/>
          <p:cNvGrpSpPr/>
          <p:nvPr/>
        </p:nvGrpSpPr>
        <p:grpSpPr>
          <a:xfrm>
            <a:off x="325667" y="5937277"/>
            <a:ext cx="2492531" cy="920723"/>
            <a:chOff x="3304257" y="1200583"/>
            <a:chExt cx="2492531" cy="920723"/>
          </a:xfrm>
        </p:grpSpPr>
        <p:sp>
          <p:nvSpPr>
            <p:cNvPr id="36" name="Rettangolo 35"/>
            <p:cNvSpPr/>
            <p:nvPr/>
          </p:nvSpPr>
          <p:spPr>
            <a:xfrm rot="2700000">
              <a:off x="3304257" y="1535552"/>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7" name="Rettangolo 36"/>
            <p:cNvSpPr/>
            <p:nvPr/>
          </p:nvSpPr>
          <p:spPr>
            <a:xfrm rot="2700000">
              <a:off x="5012934" y="1553418"/>
              <a:ext cx="288000" cy="288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8" name="Cornice 37"/>
            <p:cNvSpPr/>
            <p:nvPr/>
          </p:nvSpPr>
          <p:spPr>
            <a:xfrm rot="2700000">
              <a:off x="4351638" y="1304947"/>
              <a:ext cx="432000" cy="432000"/>
            </a:xfrm>
            <a:prstGeom prst="frame">
              <a:avLst>
                <a:gd name="adj1" fmla="val 17560"/>
              </a:avLst>
            </a:prstGeom>
            <a:solidFill>
              <a:srgbClr val="4E5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9" name="Rettangolo 38"/>
            <p:cNvSpPr/>
            <p:nvPr/>
          </p:nvSpPr>
          <p:spPr>
            <a:xfrm rot="2700000">
              <a:off x="4728774" y="1365780"/>
              <a:ext cx="216000" cy="21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0" name="Rettangolo 39"/>
            <p:cNvSpPr/>
            <p:nvPr/>
          </p:nvSpPr>
          <p:spPr>
            <a:xfrm rot="2700000">
              <a:off x="4113308" y="1200583"/>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1" name="Rettangolo 40"/>
            <p:cNvSpPr/>
            <p:nvPr/>
          </p:nvSpPr>
          <p:spPr>
            <a:xfrm rot="2700000">
              <a:off x="4728631" y="1887306"/>
              <a:ext cx="234000" cy="234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2" name="Rettangolo 41"/>
            <p:cNvSpPr/>
            <p:nvPr/>
          </p:nvSpPr>
          <p:spPr>
            <a:xfrm rot="2700000">
              <a:off x="5616788" y="1536322"/>
              <a:ext cx="180000" cy="180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grpSp>
    </p:spTree>
    <p:extLst>
      <p:ext uri="{BB962C8B-B14F-4D97-AF65-F5344CB8AC3E}">
        <p14:creationId xmlns:p14="http://schemas.microsoft.com/office/powerpoint/2010/main" val="3055597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xit" presetSubtype="0" fill="hold" grpId="2" nodeType="withEffect">
                                  <p:stCondLst>
                                    <p:cond delay="0"/>
                                  </p:stCondLst>
                                  <p:childTnLst>
                                    <p:set>
                                      <p:cBhvr>
                                        <p:cTn id="8" dur="1" fill="hold">
                                          <p:stCondLst>
                                            <p:cond delay="0"/>
                                          </p:stCondLst>
                                        </p:cTn>
                                        <p:tgtEl>
                                          <p:spTgt spid="33"/>
                                        </p:tgtEl>
                                        <p:attrNameLst>
                                          <p:attrName>style.visibility</p:attrName>
                                        </p:attrNameLst>
                                      </p:cBhvr>
                                      <p:to>
                                        <p:strVal val="hidden"/>
                                      </p:to>
                                    </p:set>
                                  </p:childTnLst>
                                </p:cTn>
                              </p:par>
                              <p:par>
                                <p:cTn id="9" presetID="1" presetClass="exit" presetSubtype="0" fill="hold" grpId="0" nodeType="withEffect">
                                  <p:stCondLst>
                                    <p:cond delay="100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3"/>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0.36719 0.00185 L 4.375E-6 3.7037E-6 " pathEditMode="relative" rAng="0" ptsTypes="AA">
                                      <p:cBhvr>
                                        <p:cTn id="15" dur="2000" fill="hold"/>
                                        <p:tgtEl>
                                          <p:spTgt spid="31"/>
                                        </p:tgtEl>
                                        <p:attrNameLst>
                                          <p:attrName>ppt_x</p:attrName>
                                          <p:attrName>ppt_y</p:attrName>
                                        </p:attrNameLst>
                                      </p:cBhvr>
                                      <p:rCtr x="18359" y="-93"/>
                                    </p:animMotion>
                                  </p:childTnLst>
                                </p:cTn>
                              </p:par>
                              <p:par>
                                <p:cTn id="16" presetID="1" presetClass="exit"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hidden"/>
                                      </p:to>
                                    </p:set>
                                  </p:childTnLst>
                                </p:cTn>
                              </p:par>
                              <p:par>
                                <p:cTn id="18" presetID="42" presetClass="path" presetSubtype="0" accel="50000" decel="50000" fill="hold" nodeType="withEffect">
                                  <p:stCondLst>
                                    <p:cond delay="2000"/>
                                  </p:stCondLst>
                                  <p:childTnLst>
                                    <p:animMotion origin="layout" path="M -0.00234 0.60648 L -3.125E-6 1.85185E-6 " pathEditMode="relative" rAng="0" ptsTypes="AA">
                                      <p:cBhvr>
                                        <p:cTn id="19" dur="2000" fill="hold"/>
                                        <p:tgtEl>
                                          <p:spTgt spid="25"/>
                                        </p:tgtEl>
                                        <p:attrNameLst>
                                          <p:attrName>ppt_x</p:attrName>
                                          <p:attrName>ppt_y</p:attrName>
                                        </p:attrNameLst>
                                      </p:cBhvr>
                                      <p:rCtr x="117" y="-30324"/>
                                    </p:animMotion>
                                  </p:childTnLst>
                                </p:cTn>
                              </p:par>
                              <p:par>
                                <p:cTn id="20" presetID="1" presetClass="entr" presetSubtype="0" fill="hold" grpId="1" nodeType="withEffect">
                                  <p:stCondLst>
                                    <p:cond delay="400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1" nodeType="withEffect">
                                  <p:stCondLst>
                                    <p:cond delay="4000"/>
                                  </p:stCondLst>
                                  <p:childTnLst>
                                    <p:set>
                                      <p:cBhvr>
                                        <p:cTn id="26" dur="1" fill="hold">
                                          <p:stCondLst>
                                            <p:cond delay="0"/>
                                          </p:stCondLst>
                                        </p:cTn>
                                        <p:tgtEl>
                                          <p:spTgt spid="33"/>
                                        </p:tgtEl>
                                        <p:attrNameLst>
                                          <p:attrName>style.visibility</p:attrName>
                                        </p:attrNameLst>
                                      </p:cBhvr>
                                      <p:to>
                                        <p:strVal val="visible"/>
                                      </p:to>
                                    </p:set>
                                  </p:childTnLst>
                                </p:cTn>
                              </p:par>
                              <p:par>
                                <p:cTn id="27" presetID="42" presetClass="path" presetSubtype="0" accel="50000" decel="50000" fill="hold" nodeType="withEffect">
                                  <p:stCondLst>
                                    <p:cond delay="2000"/>
                                  </p:stCondLst>
                                  <p:childTnLst>
                                    <p:animMotion origin="layout" path="M 4.375E-6 3.7037E-6 L -0.36719 0.00185 " pathEditMode="relative" rAng="0" ptsTypes="AA">
                                      <p:cBhvr>
                                        <p:cTn id="28" dur="2000" fill="hold"/>
                                        <p:tgtEl>
                                          <p:spTgt spid="31"/>
                                        </p:tgtEl>
                                        <p:attrNameLst>
                                          <p:attrName>ppt_x</p:attrName>
                                          <p:attrName>ppt_y</p:attrName>
                                        </p:attrNameLst>
                                      </p:cBhvr>
                                      <p:rCtr x="-18359" y="93"/>
                                    </p:animMotion>
                                  </p:childTnLst>
                                </p:cTn>
                              </p:par>
                              <p:par>
                                <p:cTn id="29" presetID="42" presetClass="path" presetSubtype="0" accel="50000" decel="50000" fill="hold" nodeType="withEffect">
                                  <p:stCondLst>
                                    <p:cond delay="0"/>
                                  </p:stCondLst>
                                  <p:childTnLst>
                                    <p:animMotion origin="layout" path="M -3.125E-6 1.85185E-6 L -0.00234 0.60648 " pathEditMode="relative" rAng="0" ptsTypes="AA">
                                      <p:cBhvr>
                                        <p:cTn id="30" dur="2000" fill="hold"/>
                                        <p:tgtEl>
                                          <p:spTgt spid="25"/>
                                        </p:tgtEl>
                                        <p:attrNameLst>
                                          <p:attrName>ppt_x</p:attrName>
                                          <p:attrName>ppt_y</p:attrName>
                                        </p:attrNameLst>
                                      </p:cBhvr>
                                      <p:rCtr x="-117" y="30324"/>
                                    </p:animMotion>
                                  </p:childTnLst>
                                </p:cTn>
                              </p:par>
                              <p:par>
                                <p:cTn id="31" presetID="1" presetClass="exit"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P spid="17" grpId="1" animBg="1"/>
      <p:bldP spid="17" grpId="2" animBg="1"/>
      <p:bldP spid="33" grpId="0" animBg="1"/>
      <p:bldP spid="33" grpId="1" animBg="1"/>
      <p:bldP spid="33" grpId="2"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Triangolo rettangolo 2"/>
          <p:cNvSpPr/>
          <p:nvPr/>
        </p:nvSpPr>
        <p:spPr>
          <a:xfrm rot="16200000">
            <a:off x="7303996" y="1969993"/>
            <a:ext cx="4770119" cy="5005893"/>
          </a:xfrm>
          <a:prstGeom prst="r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4" name="Connettore diritto 13"/>
          <p:cNvCxnSpPr/>
          <p:nvPr/>
        </p:nvCxnSpPr>
        <p:spPr>
          <a:xfrm flipH="1">
            <a:off x="8982635" y="5487657"/>
            <a:ext cx="1113454" cy="1149811"/>
          </a:xfrm>
          <a:prstGeom prst="line">
            <a:avLst/>
          </a:prstGeom>
          <a:blipFill>
            <a:blip r:embed="rId3"/>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17" name="Connettore diritto 16"/>
          <p:cNvCxnSpPr/>
          <p:nvPr/>
        </p:nvCxnSpPr>
        <p:spPr>
          <a:xfrm flipH="1">
            <a:off x="9402184" y="5290629"/>
            <a:ext cx="1249628" cy="1303809"/>
          </a:xfrm>
          <a:prstGeom prst="line">
            <a:avLst/>
          </a:prstGeom>
          <a:blipFill>
            <a:blip r:embed="rId3"/>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24" name="Connettore diritto 23"/>
          <p:cNvCxnSpPr/>
          <p:nvPr/>
        </p:nvCxnSpPr>
        <p:spPr>
          <a:xfrm flipH="1">
            <a:off x="10925479" y="2524375"/>
            <a:ext cx="1113454" cy="1149811"/>
          </a:xfrm>
          <a:prstGeom prst="line">
            <a:avLst/>
          </a:prstGeom>
          <a:blipFill>
            <a:blip r:embed="rId3"/>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grpSp>
        <p:nvGrpSpPr>
          <p:cNvPr id="30" name="Gruppo 29"/>
          <p:cNvGrpSpPr/>
          <p:nvPr/>
        </p:nvGrpSpPr>
        <p:grpSpPr>
          <a:xfrm>
            <a:off x="6057417" y="2551988"/>
            <a:ext cx="6006578" cy="3947959"/>
            <a:chOff x="6057417" y="2551988"/>
            <a:chExt cx="6006578" cy="3947959"/>
          </a:xfrm>
          <a:blipFill>
            <a:blip r:embed="rId3"/>
            <a:stretch>
              <a:fillRect/>
            </a:stretch>
          </a:blipFill>
        </p:grpSpPr>
        <p:grpSp>
          <p:nvGrpSpPr>
            <p:cNvPr id="25" name="Gruppo 24"/>
            <p:cNvGrpSpPr/>
            <p:nvPr/>
          </p:nvGrpSpPr>
          <p:grpSpPr>
            <a:xfrm>
              <a:off x="7178784" y="2551988"/>
              <a:ext cx="4885211" cy="3947959"/>
              <a:chOff x="7178784" y="2551988"/>
              <a:chExt cx="4885211" cy="3947959"/>
            </a:xfrm>
            <a:grpFill/>
          </p:grpSpPr>
          <p:sp>
            <p:nvSpPr>
              <p:cNvPr id="4" name="Rettangolo 3"/>
              <p:cNvSpPr/>
              <p:nvPr/>
            </p:nvSpPr>
            <p:spPr>
              <a:xfrm rot="2700000">
                <a:off x="7301461" y="2985647"/>
                <a:ext cx="2880000" cy="28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rot="2700000">
                <a:off x="9731941" y="5552476"/>
                <a:ext cx="360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rot="2700000">
                <a:off x="9561715" y="2633929"/>
                <a:ext cx="360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9" name="Rettangolo 8"/>
              <p:cNvSpPr/>
              <p:nvPr/>
            </p:nvSpPr>
            <p:spPr>
              <a:xfrm rot="2700000">
                <a:off x="11883995" y="2978488"/>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1" name="Cornice 10"/>
              <p:cNvSpPr/>
              <p:nvPr/>
            </p:nvSpPr>
            <p:spPr>
              <a:xfrm rot="2700000">
                <a:off x="7379459" y="5779947"/>
                <a:ext cx="720000" cy="720000"/>
              </a:xfrm>
              <a:prstGeom prst="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2" name="Cornice 11"/>
              <p:cNvSpPr/>
              <p:nvPr/>
            </p:nvSpPr>
            <p:spPr>
              <a:xfrm rot="2700000">
                <a:off x="11215307" y="4065645"/>
                <a:ext cx="720000" cy="720000"/>
              </a:xfrm>
              <a:prstGeom prst="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Rettangolo 5"/>
              <p:cNvSpPr/>
              <p:nvPr/>
            </p:nvSpPr>
            <p:spPr>
              <a:xfrm rot="2700000">
                <a:off x="10283944" y="4808794"/>
                <a:ext cx="1260000" cy="12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rot="2700000">
                <a:off x="10195954" y="2551988"/>
                <a:ext cx="1440000" cy="14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27"/>
              <p:cNvSpPr/>
              <p:nvPr/>
            </p:nvSpPr>
            <p:spPr>
              <a:xfrm rot="2700000">
                <a:off x="7178784" y="5402495"/>
                <a:ext cx="360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grpSp>
        <p:sp>
          <p:nvSpPr>
            <p:cNvPr id="26" name="Cornice 25"/>
            <p:cNvSpPr/>
            <p:nvPr/>
          </p:nvSpPr>
          <p:spPr>
            <a:xfrm rot="2700000">
              <a:off x="6057417" y="3037604"/>
              <a:ext cx="1080000" cy="1080000"/>
            </a:xfrm>
            <a:prstGeom prst="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sp>
        <p:nvSpPr>
          <p:cNvPr id="19" name="CasellaDiTesto 18"/>
          <p:cNvSpPr txBox="1"/>
          <p:nvPr/>
        </p:nvSpPr>
        <p:spPr>
          <a:xfrm>
            <a:off x="88209" y="281829"/>
            <a:ext cx="11223258" cy="769441"/>
          </a:xfrm>
          <a:prstGeom prst="rect">
            <a:avLst/>
          </a:prstGeom>
          <a:noFill/>
        </p:spPr>
        <p:txBody>
          <a:bodyPr wrap="square" rtlCol="0">
            <a:spAutoFit/>
          </a:bodyPr>
          <a:lstStyle/>
          <a:p>
            <a:r>
              <a:rPr lang="it-IT" sz="4400" b="1" dirty="0" smtClean="0">
                <a:solidFill>
                  <a:srgbClr val="FF9900"/>
                </a:solidFill>
                <a:effectLst>
                  <a:outerShdw blurRad="38100" dist="38100" dir="2700000" algn="tl">
                    <a:srgbClr val="000000">
                      <a:alpha val="43137"/>
                    </a:srgbClr>
                  </a:outerShdw>
                </a:effectLst>
                <a:latin typeface="SuperFrench" panose="00000400000000000000" pitchFamily="2" charset="2"/>
              </a:rPr>
              <a:t>GLI EFFETTI DELLA COLONIZZAZIONE</a:t>
            </a:r>
            <a:endParaRPr lang="it-IT" sz="4400" b="1" dirty="0">
              <a:solidFill>
                <a:srgbClr val="FF9900"/>
              </a:solidFill>
              <a:effectLst>
                <a:outerShdw blurRad="38100" dist="38100" dir="2700000" algn="tl">
                  <a:srgbClr val="000000">
                    <a:alpha val="43137"/>
                  </a:srgbClr>
                </a:outerShdw>
              </a:effectLst>
              <a:latin typeface="SuperFrench" panose="00000400000000000000" pitchFamily="2" charset="2"/>
            </a:endParaRPr>
          </a:p>
        </p:txBody>
      </p:sp>
      <p:sp>
        <p:nvSpPr>
          <p:cNvPr id="10" name="CasellaDiTesto 9"/>
          <p:cNvSpPr txBox="1"/>
          <p:nvPr/>
        </p:nvSpPr>
        <p:spPr>
          <a:xfrm>
            <a:off x="1099237" y="1948848"/>
            <a:ext cx="2452254" cy="400110"/>
          </a:xfrm>
          <a:prstGeom prst="rect">
            <a:avLst/>
          </a:prstGeom>
          <a:noFill/>
        </p:spPr>
        <p:txBody>
          <a:bodyPr wrap="square" rtlCol="0">
            <a:spAutoFit/>
          </a:bodyPr>
          <a:lstStyle/>
          <a:p>
            <a:r>
              <a:rPr lang="it-IT" sz="2000" b="1" dirty="0" smtClean="0">
                <a:solidFill>
                  <a:schemeClr val="bg1"/>
                </a:solidFill>
                <a:effectLst>
                  <a:outerShdw blurRad="38100" dist="38100" dir="2700000" algn="tl">
                    <a:srgbClr val="000000">
                      <a:alpha val="43137"/>
                    </a:srgbClr>
                  </a:outerShdw>
                </a:effectLst>
                <a:latin typeface="Arial Narrow" panose="020B0606020202030204" pitchFamily="34" charset="0"/>
              </a:rPr>
              <a:t>La diffusione culturale</a:t>
            </a:r>
            <a:endParaRPr lang="it-IT" sz="20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pic>
        <p:nvPicPr>
          <p:cNvPr id="13" name="Immagin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313" y="1594866"/>
            <a:ext cx="680103" cy="680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CasellaDiTesto 14"/>
          <p:cNvSpPr txBox="1"/>
          <p:nvPr/>
        </p:nvSpPr>
        <p:spPr>
          <a:xfrm>
            <a:off x="253142" y="2529879"/>
            <a:ext cx="5518257" cy="1077218"/>
          </a:xfrm>
          <a:prstGeom prst="rect">
            <a:avLst/>
          </a:prstGeom>
          <a:noFill/>
        </p:spPr>
        <p:txBody>
          <a:bodyPr wrap="square" rtlCol="0">
            <a:spAutoFit/>
          </a:bodyPr>
          <a:lstStyle/>
          <a:p>
            <a:r>
              <a:rPr lang="it-IT" sz="1600" dirty="0" smtClean="0">
                <a:solidFill>
                  <a:schemeClr val="bg1"/>
                </a:solidFill>
                <a:latin typeface="Arial Narrow" panose="020B0606020202030204" pitchFamily="34" charset="0"/>
              </a:rPr>
              <a:t>Le nuove colonie create dai greci, occupavano un </a:t>
            </a:r>
            <a:r>
              <a:rPr lang="it-IT" sz="1600" b="1" dirty="0" smtClean="0">
                <a:solidFill>
                  <a:schemeClr val="bg1"/>
                </a:solidFill>
                <a:latin typeface="Arial Narrow" panose="020B0606020202030204" pitchFamily="34" charset="0"/>
              </a:rPr>
              <a:t>territorio ristretto </a:t>
            </a:r>
            <a:r>
              <a:rPr lang="it-IT" sz="1600" dirty="0" smtClean="0">
                <a:solidFill>
                  <a:schemeClr val="bg1"/>
                </a:solidFill>
                <a:latin typeface="Arial Narrow" panose="020B0606020202030204" pitchFamily="34" charset="0"/>
              </a:rPr>
              <a:t>(di regola </a:t>
            </a:r>
            <a:r>
              <a:rPr lang="it-IT" sz="1600" b="1" dirty="0" smtClean="0">
                <a:solidFill>
                  <a:schemeClr val="bg1"/>
                </a:solidFill>
                <a:latin typeface="Arial Narrow" panose="020B0606020202030204" pitchFamily="34" charset="0"/>
              </a:rPr>
              <a:t>costiero</a:t>
            </a:r>
            <a:r>
              <a:rPr lang="it-IT" sz="1600" dirty="0" smtClean="0">
                <a:solidFill>
                  <a:schemeClr val="bg1"/>
                </a:solidFill>
                <a:latin typeface="Arial Narrow" panose="020B0606020202030204" pitchFamily="34" charset="0"/>
              </a:rPr>
              <a:t>) ma, nonostante la loro scarsa espansione, favorirono un enorme sviluppo della cultura greca, che arrivò a trasformare radicalmente la vita dei popoli con cui venne a contatto.</a:t>
            </a:r>
          </a:p>
        </p:txBody>
      </p:sp>
      <p:pic>
        <p:nvPicPr>
          <p:cNvPr id="16" name="Immagin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016" y="3788018"/>
            <a:ext cx="680400" cy="68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CasellaDiTesto 28"/>
          <p:cNvSpPr txBox="1"/>
          <p:nvPr/>
        </p:nvSpPr>
        <p:spPr>
          <a:xfrm>
            <a:off x="1099237" y="4147729"/>
            <a:ext cx="3131941" cy="400110"/>
          </a:xfrm>
          <a:prstGeom prst="rect">
            <a:avLst/>
          </a:prstGeom>
          <a:noFill/>
        </p:spPr>
        <p:txBody>
          <a:bodyPr wrap="square" rtlCol="0">
            <a:spAutoFit/>
          </a:bodyPr>
          <a:lstStyle/>
          <a:p>
            <a:r>
              <a:rPr lang="it-IT" sz="2000" b="1" dirty="0">
                <a:solidFill>
                  <a:schemeClr val="bg1"/>
                </a:solidFill>
                <a:effectLst>
                  <a:outerShdw blurRad="38100" dist="38100" dir="2700000" algn="tl">
                    <a:srgbClr val="000000">
                      <a:alpha val="43137"/>
                    </a:srgbClr>
                  </a:outerShdw>
                </a:effectLst>
                <a:latin typeface="Arial Narrow" panose="020B0606020202030204" pitchFamily="34" charset="0"/>
              </a:rPr>
              <a:t>L</a:t>
            </a:r>
            <a:r>
              <a:rPr lang="it-IT" sz="2000" b="1" dirty="0" smtClean="0">
                <a:solidFill>
                  <a:schemeClr val="bg1"/>
                </a:solidFill>
                <a:effectLst>
                  <a:outerShdw blurRad="38100" dist="38100" dir="2700000" algn="tl">
                    <a:srgbClr val="000000">
                      <a:alpha val="43137"/>
                    </a:srgbClr>
                  </a:outerShdw>
                </a:effectLst>
                <a:latin typeface="Arial Narrow" panose="020B0606020202030204" pitchFamily="34" charset="0"/>
              </a:rPr>
              <a:t>a rivoluzione commerciale</a:t>
            </a:r>
            <a:endParaRPr lang="it-IT" sz="20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1" name="CasellaDiTesto 30"/>
          <p:cNvSpPr txBox="1"/>
          <p:nvPr/>
        </p:nvSpPr>
        <p:spPr>
          <a:xfrm>
            <a:off x="215946" y="4752020"/>
            <a:ext cx="6280337" cy="1077218"/>
          </a:xfrm>
          <a:prstGeom prst="rect">
            <a:avLst/>
          </a:prstGeom>
          <a:noFill/>
        </p:spPr>
        <p:txBody>
          <a:bodyPr wrap="square" rtlCol="0">
            <a:spAutoFit/>
          </a:bodyPr>
          <a:lstStyle/>
          <a:p>
            <a:r>
              <a:rPr lang="it-IT" sz="1600" dirty="0" smtClean="0">
                <a:solidFill>
                  <a:schemeClr val="bg1"/>
                </a:solidFill>
                <a:latin typeface="Arial Narrow" panose="020B0606020202030204" pitchFamily="34" charset="0"/>
              </a:rPr>
              <a:t>Un’ulteriore conseguenza della fondazione delle colonie fu lo straordinario incremento dei </a:t>
            </a:r>
            <a:r>
              <a:rPr lang="it-IT" sz="1600" b="1" dirty="0" smtClean="0">
                <a:solidFill>
                  <a:schemeClr val="bg1"/>
                </a:solidFill>
                <a:latin typeface="Arial Narrow" panose="020B0606020202030204" pitchFamily="34" charset="0"/>
              </a:rPr>
              <a:t>traffici commerciali</a:t>
            </a:r>
            <a:r>
              <a:rPr lang="it-IT" sz="1600" dirty="0" smtClean="0">
                <a:solidFill>
                  <a:schemeClr val="bg1"/>
                </a:solidFill>
                <a:latin typeface="Arial Narrow" panose="020B0606020202030204" pitchFamily="34" charset="0"/>
              </a:rPr>
              <a:t>, che a loro volta diedero un notevole impulso all’economia greca. La necessità di tenere vivo il rapporto con le colonie fece incrementare la </a:t>
            </a:r>
            <a:r>
              <a:rPr lang="it-IT" sz="1600" b="1" dirty="0" smtClean="0">
                <a:solidFill>
                  <a:schemeClr val="bg1"/>
                </a:solidFill>
                <a:latin typeface="Arial Narrow" panose="020B0606020202030204" pitchFamily="34" charset="0"/>
              </a:rPr>
              <a:t>produzione dei prodotti tipici </a:t>
            </a:r>
            <a:r>
              <a:rPr lang="it-IT" sz="1600" dirty="0" smtClean="0">
                <a:solidFill>
                  <a:schemeClr val="bg1"/>
                </a:solidFill>
                <a:latin typeface="Arial Narrow" panose="020B0606020202030204" pitchFamily="34" charset="0"/>
              </a:rPr>
              <a:t>come ad esempio l’olio.</a:t>
            </a:r>
          </a:p>
        </p:txBody>
      </p:sp>
    </p:spTree>
    <p:extLst>
      <p:ext uri="{BB962C8B-B14F-4D97-AF65-F5344CB8AC3E}">
        <p14:creationId xmlns:p14="http://schemas.microsoft.com/office/powerpoint/2010/main" val="2123230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
            <a:ext cx="121920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Triangolo rettangolo 2"/>
          <p:cNvSpPr/>
          <p:nvPr/>
        </p:nvSpPr>
        <p:spPr>
          <a:xfrm>
            <a:off x="0" y="1852108"/>
            <a:ext cx="4770119" cy="5005893"/>
          </a:xfrm>
          <a:prstGeom prst="r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4" name="Connettore diritto 13"/>
          <p:cNvCxnSpPr/>
          <p:nvPr/>
        </p:nvCxnSpPr>
        <p:spPr>
          <a:xfrm flipH="1" flipV="1">
            <a:off x="114911" y="3530389"/>
            <a:ext cx="1255433" cy="1231700"/>
          </a:xfrm>
          <a:prstGeom prst="line">
            <a:avLst/>
          </a:prstGeom>
          <a:blipFill>
            <a:blip r:embed="rId2"/>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17" name="Connettore diritto 16"/>
          <p:cNvCxnSpPr/>
          <p:nvPr/>
        </p:nvCxnSpPr>
        <p:spPr>
          <a:xfrm flipH="1" flipV="1">
            <a:off x="114911" y="3888576"/>
            <a:ext cx="1452460" cy="1429236"/>
          </a:xfrm>
          <a:prstGeom prst="line">
            <a:avLst/>
          </a:prstGeom>
          <a:blipFill>
            <a:blip r:embed="rId2"/>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24" name="Connettore diritto 23"/>
          <p:cNvCxnSpPr/>
          <p:nvPr/>
        </p:nvCxnSpPr>
        <p:spPr>
          <a:xfrm rot="5400000" flipH="1">
            <a:off x="3129750" y="5360089"/>
            <a:ext cx="1113454" cy="1149811"/>
          </a:xfrm>
          <a:prstGeom prst="line">
            <a:avLst/>
          </a:prstGeom>
          <a:blipFill>
            <a:blip r:embed="rId2"/>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grpSp>
        <p:nvGrpSpPr>
          <p:cNvPr id="30" name="Gruppo 29"/>
          <p:cNvGrpSpPr/>
          <p:nvPr/>
        </p:nvGrpSpPr>
        <p:grpSpPr>
          <a:xfrm>
            <a:off x="302645" y="1382996"/>
            <a:ext cx="4361387" cy="4957321"/>
            <a:chOff x="6892729" y="1645414"/>
            <a:chExt cx="4361387" cy="4957321"/>
          </a:xfrm>
          <a:blipFill>
            <a:blip r:embed="rId3"/>
            <a:stretch>
              <a:fillRect/>
            </a:stretch>
          </a:blipFill>
        </p:grpSpPr>
        <p:grpSp>
          <p:nvGrpSpPr>
            <p:cNvPr id="25" name="Gruppo 24"/>
            <p:cNvGrpSpPr/>
            <p:nvPr/>
          </p:nvGrpSpPr>
          <p:grpSpPr>
            <a:xfrm>
              <a:off x="6892729" y="1645414"/>
              <a:ext cx="4361387" cy="4957321"/>
              <a:chOff x="6892729" y="1645414"/>
              <a:chExt cx="4361387" cy="4957321"/>
            </a:xfrm>
            <a:grpFill/>
          </p:grpSpPr>
          <p:sp>
            <p:nvSpPr>
              <p:cNvPr id="4" name="Rettangolo 3"/>
              <p:cNvSpPr/>
              <p:nvPr/>
            </p:nvSpPr>
            <p:spPr>
              <a:xfrm rot="2700000">
                <a:off x="7301463" y="2985645"/>
                <a:ext cx="2880000" cy="2880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rot="2700000">
                <a:off x="9514361" y="2633929"/>
                <a:ext cx="360000" cy="360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rot="2700000">
                <a:off x="6922426" y="3492295"/>
                <a:ext cx="360000" cy="360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9" name="Rettangolo 8"/>
              <p:cNvSpPr/>
              <p:nvPr/>
            </p:nvSpPr>
            <p:spPr>
              <a:xfrm rot="2700000">
                <a:off x="9222523" y="6049946"/>
                <a:ext cx="180000" cy="180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1" name="Cornice 10"/>
              <p:cNvSpPr/>
              <p:nvPr/>
            </p:nvSpPr>
            <p:spPr>
              <a:xfrm rot="2700000">
                <a:off x="7379459" y="5779947"/>
                <a:ext cx="720000" cy="720000"/>
              </a:xfrm>
              <a:prstGeom prst="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2" name="Cornice 11"/>
              <p:cNvSpPr/>
              <p:nvPr/>
            </p:nvSpPr>
            <p:spPr>
              <a:xfrm rot="2700000">
                <a:off x="10534116" y="4664353"/>
                <a:ext cx="720000" cy="720000"/>
              </a:xfrm>
              <a:prstGeom prst="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Rettangolo 5"/>
              <p:cNvSpPr/>
              <p:nvPr/>
            </p:nvSpPr>
            <p:spPr>
              <a:xfrm rot="2700000">
                <a:off x="9629277" y="5342735"/>
                <a:ext cx="1260000" cy="1260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rot="2700000">
                <a:off x="6892729" y="1645414"/>
                <a:ext cx="1440000" cy="1440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27"/>
              <p:cNvSpPr/>
              <p:nvPr/>
            </p:nvSpPr>
            <p:spPr>
              <a:xfrm rot="2700000">
                <a:off x="7178784" y="5402495"/>
                <a:ext cx="360000" cy="360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grpSp>
        <p:sp>
          <p:nvSpPr>
            <p:cNvPr id="26" name="Cornice 25"/>
            <p:cNvSpPr/>
            <p:nvPr/>
          </p:nvSpPr>
          <p:spPr>
            <a:xfrm rot="2700000">
              <a:off x="10046627" y="2708734"/>
              <a:ext cx="1080000" cy="1080000"/>
            </a:xfrm>
            <a:prstGeom prst="fram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sp>
        <p:nvSpPr>
          <p:cNvPr id="10" name="CasellaDiTesto 9"/>
          <p:cNvSpPr txBox="1"/>
          <p:nvPr/>
        </p:nvSpPr>
        <p:spPr>
          <a:xfrm>
            <a:off x="4076835" y="566891"/>
            <a:ext cx="2652939" cy="400110"/>
          </a:xfrm>
          <a:prstGeom prst="rect">
            <a:avLst/>
          </a:prstGeom>
          <a:noFill/>
        </p:spPr>
        <p:txBody>
          <a:bodyPr wrap="square" rtlCol="0">
            <a:spAutoFit/>
          </a:bodyPr>
          <a:lstStyle/>
          <a:p>
            <a:r>
              <a:rPr lang="it-IT" sz="2000" b="1" dirty="0" smtClean="0">
                <a:solidFill>
                  <a:schemeClr val="bg1"/>
                </a:solidFill>
                <a:effectLst>
                  <a:outerShdw blurRad="38100" dist="38100" dir="2700000" algn="tl">
                    <a:srgbClr val="000000">
                      <a:alpha val="43137"/>
                    </a:srgbClr>
                  </a:outerShdw>
                </a:effectLst>
                <a:latin typeface="Arial Narrow" panose="020B0606020202030204" pitchFamily="34" charset="0"/>
              </a:rPr>
              <a:t>La nascita della moneta</a:t>
            </a:r>
            <a:endParaRPr lang="it-IT" sz="20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15" name="CasellaDiTesto 14"/>
          <p:cNvSpPr txBox="1"/>
          <p:nvPr/>
        </p:nvSpPr>
        <p:spPr>
          <a:xfrm>
            <a:off x="3160624" y="1084762"/>
            <a:ext cx="8679923" cy="830997"/>
          </a:xfrm>
          <a:prstGeom prst="rect">
            <a:avLst/>
          </a:prstGeom>
          <a:noFill/>
        </p:spPr>
        <p:txBody>
          <a:bodyPr wrap="square" rtlCol="0">
            <a:spAutoFit/>
          </a:bodyPr>
          <a:lstStyle/>
          <a:p>
            <a:r>
              <a:rPr lang="it-IT" sz="1600" dirty="0" smtClean="0">
                <a:solidFill>
                  <a:schemeClr val="bg1"/>
                </a:solidFill>
                <a:latin typeface="Arial Narrow" panose="020B0606020202030204" pitchFamily="34" charset="0"/>
              </a:rPr>
              <a:t>L’incremento del volume degli scambi commerciali favorì l’avvento di un’altra importantissima innovazione</a:t>
            </a:r>
            <a:r>
              <a:rPr lang="it-IT" sz="1600" b="1" dirty="0" smtClean="0">
                <a:solidFill>
                  <a:schemeClr val="bg1"/>
                </a:solidFill>
                <a:latin typeface="Arial Narrow" panose="020B0606020202030204" pitchFamily="34" charset="0"/>
              </a:rPr>
              <a:t>: la moneta</a:t>
            </a:r>
            <a:r>
              <a:rPr lang="it-IT" sz="1600" dirty="0" smtClean="0">
                <a:solidFill>
                  <a:schemeClr val="bg1"/>
                </a:solidFill>
                <a:latin typeface="Arial Narrow" panose="020B0606020202030204" pitchFamily="34" charset="0"/>
              </a:rPr>
              <a:t>, che alla fine arrivò a soppiantare definitivamente il baratto. Inizialmente le  monete non avevano un valore convenzionale, ma al contrario un </a:t>
            </a:r>
            <a:r>
              <a:rPr lang="it-IT" sz="1600" b="1" dirty="0" smtClean="0">
                <a:solidFill>
                  <a:schemeClr val="bg1"/>
                </a:solidFill>
                <a:latin typeface="Arial Narrow" panose="020B0606020202030204" pitchFamily="34" charset="0"/>
              </a:rPr>
              <a:t>valore intrinseco</a:t>
            </a:r>
            <a:r>
              <a:rPr lang="it-IT" sz="1600" dirty="0" smtClean="0">
                <a:solidFill>
                  <a:schemeClr val="bg1"/>
                </a:solidFill>
                <a:latin typeface="Arial Narrow" panose="020B0606020202030204" pitchFamily="34" charset="0"/>
              </a:rPr>
              <a:t>: si trattava infatti di pezzi di metallo molto costosi.</a:t>
            </a:r>
          </a:p>
        </p:txBody>
      </p:sp>
      <p:sp>
        <p:nvSpPr>
          <p:cNvPr id="29" name="CasellaDiTesto 28"/>
          <p:cNvSpPr txBox="1"/>
          <p:nvPr/>
        </p:nvSpPr>
        <p:spPr>
          <a:xfrm>
            <a:off x="5753537" y="2405960"/>
            <a:ext cx="2653345" cy="400110"/>
          </a:xfrm>
          <a:prstGeom prst="rect">
            <a:avLst/>
          </a:prstGeom>
          <a:noFill/>
        </p:spPr>
        <p:txBody>
          <a:bodyPr wrap="square" rtlCol="0">
            <a:spAutoFit/>
          </a:bodyPr>
          <a:lstStyle/>
          <a:p>
            <a:r>
              <a:rPr lang="it-IT" sz="2000" b="1" dirty="0" smtClean="0">
                <a:solidFill>
                  <a:schemeClr val="bg1"/>
                </a:solidFill>
                <a:effectLst>
                  <a:outerShdw blurRad="38100" dist="38100" dir="2700000" algn="tl">
                    <a:srgbClr val="000000">
                      <a:alpha val="43137"/>
                    </a:srgbClr>
                  </a:outerShdw>
                </a:effectLst>
                <a:latin typeface="Arial Narrow" panose="020B0606020202030204" pitchFamily="34" charset="0"/>
              </a:rPr>
              <a:t>Nuovi generi letterali</a:t>
            </a:r>
            <a:endParaRPr lang="it-IT" sz="20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1" name="CasellaDiTesto 30"/>
          <p:cNvSpPr txBox="1"/>
          <p:nvPr/>
        </p:nvSpPr>
        <p:spPr>
          <a:xfrm>
            <a:off x="4888479" y="2879606"/>
            <a:ext cx="6952068" cy="1569660"/>
          </a:xfrm>
          <a:prstGeom prst="rect">
            <a:avLst/>
          </a:prstGeom>
          <a:noFill/>
        </p:spPr>
        <p:txBody>
          <a:bodyPr wrap="square" rtlCol="0">
            <a:spAutoFit/>
          </a:bodyPr>
          <a:lstStyle/>
          <a:p>
            <a:r>
              <a:rPr lang="it-IT" sz="1600" dirty="0" smtClean="0">
                <a:solidFill>
                  <a:schemeClr val="bg1"/>
                </a:solidFill>
                <a:latin typeface="Arial Narrow" panose="020B0606020202030204" pitchFamily="34" charset="0"/>
              </a:rPr>
              <a:t>Benché Atene fosse la patria della letteratura, la maggior parte dei generi letterali che resero grande la Grecia ebbero origine </a:t>
            </a:r>
            <a:r>
              <a:rPr lang="it-IT" sz="1600" b="1" dirty="0" smtClean="0">
                <a:solidFill>
                  <a:schemeClr val="bg1"/>
                </a:solidFill>
                <a:latin typeface="Arial Narrow" panose="020B0606020202030204" pitchFamily="34" charset="0"/>
              </a:rPr>
              <a:t>al di fuori </a:t>
            </a:r>
            <a:r>
              <a:rPr lang="it-IT" sz="1600" dirty="0" smtClean="0">
                <a:solidFill>
                  <a:schemeClr val="bg1"/>
                </a:solidFill>
                <a:latin typeface="Arial Narrow" panose="020B0606020202030204" pitchFamily="34" charset="0"/>
              </a:rPr>
              <a:t>della madrepatria: uomini come Talete di Mileto o Pitagora, vissero ad di fuori della penisola ellenica, il primo abitava in Asia Minore, mentre il celebre matematico compì i suoi studi in Basilicata. Importante fu il contributo delle colonie d’occidente alla </a:t>
            </a:r>
            <a:r>
              <a:rPr lang="it-IT" sz="1600" b="1" dirty="0" smtClean="0">
                <a:solidFill>
                  <a:schemeClr val="bg1"/>
                </a:solidFill>
                <a:latin typeface="Arial Narrow" panose="020B0606020202030204" pitchFamily="34" charset="0"/>
              </a:rPr>
              <a:t>lirica corale</a:t>
            </a:r>
            <a:r>
              <a:rPr lang="it-IT" sz="1600" dirty="0" smtClean="0">
                <a:solidFill>
                  <a:schemeClr val="bg1"/>
                </a:solidFill>
                <a:latin typeface="Arial Narrow" panose="020B0606020202030204" pitchFamily="34" charset="0"/>
              </a:rPr>
              <a:t>, genere letterario in cui la poesia era accompagnata da danza e musica.</a:t>
            </a:r>
          </a:p>
        </p:txBody>
      </p:sp>
      <p:pic>
        <p:nvPicPr>
          <p:cNvPr id="32" name="Immagin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6751" y="191151"/>
            <a:ext cx="680400" cy="68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Immagin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8558" y="2005499"/>
            <a:ext cx="680400" cy="68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4" name="Immagin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0619" y="4539674"/>
            <a:ext cx="680400" cy="68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5" name="CasellaDiTesto 34"/>
          <p:cNvSpPr txBox="1"/>
          <p:nvPr/>
        </p:nvSpPr>
        <p:spPr>
          <a:xfrm>
            <a:off x="5678890" y="4968302"/>
            <a:ext cx="2653345" cy="400110"/>
          </a:xfrm>
          <a:prstGeom prst="rect">
            <a:avLst/>
          </a:prstGeom>
          <a:noFill/>
        </p:spPr>
        <p:txBody>
          <a:bodyPr wrap="square" rtlCol="0">
            <a:spAutoFit/>
          </a:bodyPr>
          <a:lstStyle/>
          <a:p>
            <a:r>
              <a:rPr lang="it-IT" sz="2000" b="1" dirty="0" smtClean="0">
                <a:solidFill>
                  <a:schemeClr val="bg1"/>
                </a:solidFill>
                <a:effectLst>
                  <a:outerShdw blurRad="38100" dist="38100" dir="2700000" algn="tl">
                    <a:srgbClr val="000000">
                      <a:alpha val="43137"/>
                    </a:srgbClr>
                  </a:outerShdw>
                </a:effectLst>
                <a:latin typeface="Arial Narrow" panose="020B0606020202030204" pitchFamily="34" charset="0"/>
              </a:rPr>
              <a:t>I luoghi interessati</a:t>
            </a:r>
            <a:endParaRPr lang="it-IT" sz="20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6" name="CasellaDiTesto 35"/>
          <p:cNvSpPr txBox="1"/>
          <p:nvPr/>
        </p:nvSpPr>
        <p:spPr>
          <a:xfrm>
            <a:off x="4760219" y="5462886"/>
            <a:ext cx="7080328" cy="1077218"/>
          </a:xfrm>
          <a:prstGeom prst="rect">
            <a:avLst/>
          </a:prstGeom>
          <a:noFill/>
        </p:spPr>
        <p:txBody>
          <a:bodyPr wrap="square" rtlCol="0">
            <a:spAutoFit/>
          </a:bodyPr>
          <a:lstStyle/>
          <a:p>
            <a:r>
              <a:rPr lang="it-IT" sz="1600" dirty="0" smtClean="0">
                <a:solidFill>
                  <a:schemeClr val="bg1"/>
                </a:solidFill>
                <a:latin typeface="Arial Narrow" panose="020B0606020202030204" pitchFamily="34" charset="0"/>
              </a:rPr>
              <a:t>Oltre alle coste della Tracia e dell’Africa, le principali colonie greche erano situate nel sud Italia: nella zona denominata </a:t>
            </a:r>
            <a:r>
              <a:rPr lang="it-IT" sz="1600" b="1" dirty="0" smtClean="0">
                <a:solidFill>
                  <a:schemeClr val="bg1"/>
                </a:solidFill>
                <a:latin typeface="Arial Narrow" panose="020B0606020202030204" pitchFamily="34" charset="0"/>
              </a:rPr>
              <a:t>Magna Grecia</a:t>
            </a:r>
            <a:r>
              <a:rPr lang="it-IT" sz="1600" dirty="0" smtClean="0">
                <a:solidFill>
                  <a:schemeClr val="bg1"/>
                </a:solidFill>
                <a:latin typeface="Arial Narrow" panose="020B0606020202030204" pitchFamily="34" charset="0"/>
              </a:rPr>
              <a:t>; in particolare la Sicilia era particolarmente </a:t>
            </a:r>
            <a:r>
              <a:rPr lang="it-IT" sz="1600" b="1" dirty="0" smtClean="0">
                <a:solidFill>
                  <a:schemeClr val="bg1"/>
                </a:solidFill>
                <a:latin typeface="Arial Narrow" panose="020B0606020202030204" pitchFamily="34" charset="0"/>
              </a:rPr>
              <a:t>ricca</a:t>
            </a:r>
            <a:r>
              <a:rPr lang="it-IT" sz="1600" dirty="0" smtClean="0">
                <a:solidFill>
                  <a:schemeClr val="bg1"/>
                </a:solidFill>
                <a:latin typeface="Arial Narrow" panose="020B0606020202030204" pitchFamily="34" charset="0"/>
              </a:rPr>
              <a:t> di insediamenti. Anche Spagna e Francia furono interessate da tale fenomeno, infatti proprio in quest’ultima regione fu fondata una città che attualmente ha come nome Marsiglia.</a:t>
            </a:r>
          </a:p>
        </p:txBody>
      </p:sp>
      <p:grpSp>
        <p:nvGrpSpPr>
          <p:cNvPr id="37" name="Gruppo 36"/>
          <p:cNvGrpSpPr/>
          <p:nvPr/>
        </p:nvGrpSpPr>
        <p:grpSpPr>
          <a:xfrm>
            <a:off x="305642" y="240728"/>
            <a:ext cx="2492531" cy="920723"/>
            <a:chOff x="3304257" y="1200583"/>
            <a:chExt cx="2492531" cy="920723"/>
          </a:xfrm>
        </p:grpSpPr>
        <p:sp>
          <p:nvSpPr>
            <p:cNvPr id="38" name="Rettangolo 37"/>
            <p:cNvSpPr/>
            <p:nvPr/>
          </p:nvSpPr>
          <p:spPr>
            <a:xfrm rot="2700000">
              <a:off x="3304257" y="1535552"/>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9" name="Rettangolo 38"/>
            <p:cNvSpPr/>
            <p:nvPr/>
          </p:nvSpPr>
          <p:spPr>
            <a:xfrm rot="2700000">
              <a:off x="5012934" y="1553418"/>
              <a:ext cx="288000" cy="288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0" name="Cornice 39"/>
            <p:cNvSpPr/>
            <p:nvPr/>
          </p:nvSpPr>
          <p:spPr>
            <a:xfrm rot="2700000">
              <a:off x="4351638" y="1304947"/>
              <a:ext cx="432000" cy="432000"/>
            </a:xfrm>
            <a:prstGeom prst="frame">
              <a:avLst>
                <a:gd name="adj1" fmla="val 17560"/>
              </a:avLst>
            </a:prstGeom>
            <a:solidFill>
              <a:srgbClr val="4E5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1" name="Rettangolo 40"/>
            <p:cNvSpPr/>
            <p:nvPr/>
          </p:nvSpPr>
          <p:spPr>
            <a:xfrm rot="2700000">
              <a:off x="4728774" y="1365780"/>
              <a:ext cx="216000" cy="21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2" name="Rettangolo 41"/>
            <p:cNvSpPr/>
            <p:nvPr/>
          </p:nvSpPr>
          <p:spPr>
            <a:xfrm rot="2700000">
              <a:off x="4113308" y="1200583"/>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3" name="Rettangolo 42"/>
            <p:cNvSpPr/>
            <p:nvPr/>
          </p:nvSpPr>
          <p:spPr>
            <a:xfrm rot="2700000">
              <a:off x="4728631" y="1887306"/>
              <a:ext cx="234000" cy="234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4" name="Rettangolo 43"/>
            <p:cNvSpPr/>
            <p:nvPr/>
          </p:nvSpPr>
          <p:spPr>
            <a:xfrm rot="2700000">
              <a:off x="5616788" y="1536322"/>
              <a:ext cx="180000" cy="180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grpSp>
    </p:spTree>
    <p:extLst>
      <p:ext uri="{BB962C8B-B14F-4D97-AF65-F5344CB8AC3E}">
        <p14:creationId xmlns:p14="http://schemas.microsoft.com/office/powerpoint/2010/main" val="3390804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1"/>
            <a:ext cx="121920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CasellaDiTesto 1">
            <a:hlinkClick r:id="rId2" action="ppaction://hlinksldjump"/>
          </p:cNvPr>
          <p:cNvSpPr txBox="1"/>
          <p:nvPr/>
        </p:nvSpPr>
        <p:spPr>
          <a:xfrm>
            <a:off x="212900" y="256077"/>
            <a:ext cx="7102300" cy="1692771"/>
          </a:xfrm>
          <a:prstGeom prst="rect">
            <a:avLst/>
          </a:prstGeom>
          <a:noFill/>
        </p:spPr>
        <p:txBody>
          <a:bodyPr wrap="square" rtlCol="0">
            <a:spAutoFit/>
          </a:bodyPr>
          <a:lstStyle/>
          <a:p>
            <a:r>
              <a:rPr lang="it-IT" sz="5200" b="1" dirty="0">
                <a:solidFill>
                  <a:srgbClr val="FF9900"/>
                </a:solidFill>
                <a:effectLst>
                  <a:outerShdw blurRad="38100" dist="38100" dir="2700000" algn="tl">
                    <a:srgbClr val="000000">
                      <a:alpha val="43137"/>
                    </a:srgbClr>
                  </a:outerShdw>
                </a:effectLst>
                <a:latin typeface="SuperFrench" panose="00000400000000000000" pitchFamily="2" charset="2"/>
              </a:rPr>
              <a:t>LA </a:t>
            </a:r>
            <a:r>
              <a:rPr lang="it-IT" sz="5200" b="1" dirty="0" smtClean="0">
                <a:solidFill>
                  <a:srgbClr val="FF9900"/>
                </a:solidFill>
                <a:effectLst>
                  <a:outerShdw blurRad="38100" dist="38100" dir="2700000" algn="tl">
                    <a:srgbClr val="000000">
                      <a:alpha val="43137"/>
                    </a:srgbClr>
                  </a:outerShdw>
                </a:effectLst>
                <a:latin typeface="SuperFrench" panose="00000400000000000000" pitchFamily="2" charset="2"/>
              </a:rPr>
              <a:t>GEOGRAFIA DELLA GRECIA CLASSICA</a:t>
            </a:r>
            <a:endParaRPr lang="it-IT" sz="5200" b="1" dirty="0">
              <a:solidFill>
                <a:srgbClr val="FF9900"/>
              </a:solidFill>
              <a:effectLst>
                <a:outerShdw blurRad="38100" dist="38100" dir="2700000" algn="tl">
                  <a:srgbClr val="000000">
                    <a:alpha val="43137"/>
                  </a:srgbClr>
                </a:outerShdw>
              </a:effectLst>
              <a:latin typeface="SuperFrench" panose="00000400000000000000" pitchFamily="2" charset="2"/>
            </a:endParaRPr>
          </a:p>
        </p:txBody>
      </p:sp>
      <p:sp>
        <p:nvSpPr>
          <p:cNvPr id="4" name="CasellaDiTesto 3"/>
          <p:cNvSpPr txBox="1"/>
          <p:nvPr/>
        </p:nvSpPr>
        <p:spPr>
          <a:xfrm>
            <a:off x="212900" y="2106790"/>
            <a:ext cx="5855392" cy="400110"/>
          </a:xfrm>
          <a:prstGeom prst="rect">
            <a:avLst/>
          </a:prstGeom>
          <a:noFill/>
        </p:spPr>
        <p:txBody>
          <a:bodyPr wrap="square" rtlCol="0">
            <a:spAutoFit/>
          </a:bodyPr>
          <a:lstStyle/>
          <a:p>
            <a:r>
              <a:rPr lang="it-IT" sz="2000" b="1" dirty="0" smtClean="0">
                <a:solidFill>
                  <a:schemeClr val="bg1"/>
                </a:solidFill>
                <a:effectLst>
                  <a:outerShdw blurRad="38100" dist="38100" dir="2700000" algn="tl">
                    <a:srgbClr val="000000">
                      <a:alpha val="43137"/>
                    </a:srgbClr>
                  </a:outerShdw>
                </a:effectLst>
                <a:latin typeface="Arial Narrow" panose="020B0606020202030204" pitchFamily="34" charset="0"/>
              </a:rPr>
              <a:t>Cosa ha spinto i greci ad emigrare dalla madrepatria?</a:t>
            </a:r>
            <a:endParaRPr lang="it-IT" sz="20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5" name="CasellaDiTesto 4"/>
          <p:cNvSpPr txBox="1"/>
          <p:nvPr/>
        </p:nvSpPr>
        <p:spPr>
          <a:xfrm>
            <a:off x="212900" y="2664842"/>
            <a:ext cx="11715864" cy="3785652"/>
          </a:xfrm>
          <a:prstGeom prst="rect">
            <a:avLst/>
          </a:prstGeom>
          <a:noFill/>
        </p:spPr>
        <p:txBody>
          <a:bodyPr wrap="square" rtlCol="0">
            <a:spAutoFit/>
          </a:bodyPr>
          <a:lstStyle/>
          <a:p>
            <a:r>
              <a:rPr lang="it-IT" sz="1600" dirty="0" smtClean="0">
                <a:solidFill>
                  <a:schemeClr val="bg1"/>
                </a:solidFill>
                <a:latin typeface="Arial Narrow" panose="020B0606020202030204" pitchFamily="34" charset="0"/>
              </a:rPr>
              <a:t>Oltre alle numerose ragioni politiche, furono molti i fattori che spinsero i cittadini greci ad emigrare in zone esterne alla penisola ellenica: infatti, la </a:t>
            </a:r>
            <a:r>
              <a:rPr lang="it-IT" sz="1600" b="1" dirty="0" smtClean="0">
                <a:solidFill>
                  <a:schemeClr val="bg1"/>
                </a:solidFill>
                <a:latin typeface="Arial Narrow" panose="020B0606020202030204" pitchFamily="34" charset="0"/>
              </a:rPr>
              <a:t>mancanza </a:t>
            </a:r>
            <a:r>
              <a:rPr lang="it-IT" sz="1600" dirty="0" smtClean="0">
                <a:solidFill>
                  <a:schemeClr val="bg1"/>
                </a:solidFill>
                <a:latin typeface="Arial Narrow" panose="020B0606020202030204" pitchFamily="34" charset="0"/>
              </a:rPr>
              <a:t>di campi coltivabili e la </a:t>
            </a:r>
            <a:r>
              <a:rPr lang="it-IT" sz="1600" b="1" dirty="0" smtClean="0">
                <a:solidFill>
                  <a:schemeClr val="bg1"/>
                </a:solidFill>
                <a:latin typeface="Arial Narrow" panose="020B0606020202030204" pitchFamily="34" charset="0"/>
              </a:rPr>
              <a:t>carenza</a:t>
            </a:r>
            <a:r>
              <a:rPr lang="it-IT" sz="1600" dirty="0" smtClean="0">
                <a:solidFill>
                  <a:schemeClr val="bg1"/>
                </a:solidFill>
                <a:latin typeface="Arial Narrow" panose="020B0606020202030204" pitchFamily="34" charset="0"/>
              </a:rPr>
              <a:t> di minerali furono uno dei motivi principali che spiegarono questo fenomeno, fenomeno che si aggravò alla fine del IX secolo, quando a seguito di un significativo </a:t>
            </a:r>
            <a:r>
              <a:rPr lang="it-IT" sz="1600" b="1" dirty="0" smtClean="0">
                <a:solidFill>
                  <a:schemeClr val="bg1"/>
                </a:solidFill>
                <a:latin typeface="Arial Narrow" panose="020B0606020202030204" pitchFamily="34" charset="0"/>
              </a:rPr>
              <a:t>aumento demografico </a:t>
            </a:r>
            <a:r>
              <a:rPr lang="it-IT" sz="1600" dirty="0" smtClean="0">
                <a:solidFill>
                  <a:schemeClr val="bg1"/>
                </a:solidFill>
                <a:latin typeface="Arial Narrow" panose="020B0606020202030204" pitchFamily="34" charset="0"/>
              </a:rPr>
              <a:t>la popolazione raggiunse i 2 milioni di abitanti. La Grecia era e lo è tutt’ora, una delle regioni più </a:t>
            </a:r>
            <a:r>
              <a:rPr lang="it-IT" sz="1600" dirty="0" err="1" smtClean="0">
                <a:solidFill>
                  <a:schemeClr val="bg1"/>
                </a:solidFill>
                <a:latin typeface="Arial Narrow" panose="020B0606020202030204" pitchFamily="34" charset="0"/>
              </a:rPr>
              <a:t>ostiche</a:t>
            </a:r>
            <a:r>
              <a:rPr lang="it-IT" sz="1600" dirty="0" smtClean="0">
                <a:solidFill>
                  <a:schemeClr val="bg1"/>
                </a:solidFill>
                <a:latin typeface="Arial Narrow" panose="020B0606020202030204" pitchFamily="34" charset="0"/>
              </a:rPr>
              <a:t> all’agricoltura dell’Europa, il suo territorio è formato per l’80% da montagne e colline: la vetta dominante ne è il Monte Olimpo, altura che era addirittura considerata la dimora degli dei data la sua altezza di 2917 metri. L’espansione greca, fu diretta verso il mare, soprattutto per via delle </a:t>
            </a:r>
            <a:r>
              <a:rPr lang="it-IT" sz="1600" b="1" dirty="0" smtClean="0">
                <a:solidFill>
                  <a:schemeClr val="bg1"/>
                </a:solidFill>
                <a:latin typeface="Arial Narrow" panose="020B0606020202030204" pitchFamily="34" charset="0"/>
              </a:rPr>
              <a:t>popolazioni ostili</a:t>
            </a:r>
            <a:r>
              <a:rPr lang="it-IT" sz="1600" dirty="0" smtClean="0">
                <a:solidFill>
                  <a:schemeClr val="bg1"/>
                </a:solidFill>
                <a:latin typeface="Arial Narrow" panose="020B0606020202030204" pitchFamily="34" charset="0"/>
              </a:rPr>
              <a:t> confinanti: a nord della penisola, erano stanziati i traci e il Regno Macedone, mentre nell’entroterra turco, il territorio era governato dall’enorme Impero Persiano: uno dei più grandi imperi dell’antichità. La regione, date l’estati calde e gli inverni miti, rientra a far parte della macchia mediterranea; ciò nonostante, il territorio </a:t>
            </a:r>
            <a:r>
              <a:rPr lang="it-IT" sz="1600" b="1" dirty="0" smtClean="0">
                <a:solidFill>
                  <a:schemeClr val="bg1"/>
                </a:solidFill>
                <a:latin typeface="Arial Narrow" panose="020B0606020202030204" pitchFamily="34" charset="0"/>
              </a:rPr>
              <a:t>prevalentemente montuoso</a:t>
            </a:r>
            <a:r>
              <a:rPr lang="it-IT" sz="1600" dirty="0" smtClean="0">
                <a:solidFill>
                  <a:schemeClr val="bg1"/>
                </a:solidFill>
                <a:latin typeface="Arial Narrow" panose="020B0606020202030204" pitchFamily="34" charset="0"/>
              </a:rPr>
              <a:t>, ha favorito la crescita di numerosi boschi di conifere formate da alberi quali gli abeti e i pini. Nel periodo classico, le città greche rimasero a lungo chiuse nel loro particolarismo: ogni polis era autonoma, gelosa della propria indipendenza e spesso diversa dalle altre per origini, cultura, asseto sociale e politico. L’esempio più evidente è costituito da Sparta e Atene, simboli di due diversi modelli costituzionali: Sparta, retta dal suo «buon ordinamento», era l’emblema della </a:t>
            </a:r>
            <a:r>
              <a:rPr lang="it-IT" sz="1600" b="1" dirty="0" smtClean="0">
                <a:solidFill>
                  <a:schemeClr val="bg1"/>
                </a:solidFill>
                <a:latin typeface="Arial Narrow" panose="020B0606020202030204" pitchFamily="34" charset="0"/>
              </a:rPr>
              <a:t>città oligarchica</a:t>
            </a:r>
            <a:r>
              <a:rPr lang="it-IT" sz="1600" dirty="0" smtClean="0">
                <a:solidFill>
                  <a:schemeClr val="bg1"/>
                </a:solidFill>
                <a:latin typeface="Arial Narrow" panose="020B0606020202030204" pitchFamily="34" charset="0"/>
              </a:rPr>
              <a:t>, mentre Atene, con il suo «ordinamento paritario» fu la prima città ad ospitare la </a:t>
            </a:r>
            <a:r>
              <a:rPr lang="it-IT" sz="1600" b="1" dirty="0" smtClean="0">
                <a:solidFill>
                  <a:schemeClr val="bg1"/>
                </a:solidFill>
                <a:latin typeface="Arial Narrow" panose="020B0606020202030204" pitchFamily="34" charset="0"/>
              </a:rPr>
              <a:t>democrazia</a:t>
            </a:r>
            <a:r>
              <a:rPr lang="it-IT" sz="1600" dirty="0" smtClean="0">
                <a:solidFill>
                  <a:schemeClr val="bg1"/>
                </a:solidFill>
                <a:latin typeface="Arial Narrow" panose="020B0606020202030204" pitchFamily="34" charset="0"/>
              </a:rPr>
              <a:t>. Con la fioritura dei nuovi commerci verso l’oriente e il Mediterraneo occidentale la classe sociale dei mercanti si arricchì: le colonie, fungevano da </a:t>
            </a:r>
            <a:r>
              <a:rPr lang="it-IT" sz="1600" b="1" dirty="0" smtClean="0">
                <a:solidFill>
                  <a:schemeClr val="bg1"/>
                </a:solidFill>
                <a:latin typeface="Arial Narrow" panose="020B0606020202030204" pitchFamily="34" charset="0"/>
              </a:rPr>
              <a:t>avamposti commerciali </a:t>
            </a:r>
            <a:r>
              <a:rPr lang="it-IT" sz="1600" dirty="0" smtClean="0">
                <a:solidFill>
                  <a:schemeClr val="bg1"/>
                </a:solidFill>
                <a:latin typeface="Arial Narrow" panose="020B0606020202030204" pitchFamily="34" charset="0"/>
              </a:rPr>
              <a:t>e inoltre, permisero l’estrazione di numerose materie prime; la </a:t>
            </a:r>
            <a:r>
              <a:rPr lang="it-IT" sz="1600" b="1" dirty="0" smtClean="0">
                <a:solidFill>
                  <a:schemeClr val="bg1"/>
                </a:solidFill>
                <a:latin typeface="Arial Narrow" panose="020B0606020202030204" pitchFamily="34" charset="0"/>
              </a:rPr>
              <a:t>dracma</a:t>
            </a:r>
            <a:r>
              <a:rPr lang="it-IT" sz="1600" dirty="0" smtClean="0">
                <a:solidFill>
                  <a:schemeClr val="bg1"/>
                </a:solidFill>
                <a:latin typeface="Arial Narrow" panose="020B0606020202030204" pitchFamily="34" charset="0"/>
              </a:rPr>
              <a:t> (l’antica moneta greca) acquistò un grande valore: benessere generale e prosperità, favorirono uno </a:t>
            </a:r>
            <a:r>
              <a:rPr lang="it-IT" sz="1600" b="1" dirty="0" smtClean="0">
                <a:solidFill>
                  <a:schemeClr val="bg1"/>
                </a:solidFill>
                <a:latin typeface="Arial Narrow" panose="020B0606020202030204" pitchFamily="34" charset="0"/>
              </a:rPr>
              <a:t>sviluppo delle arti</a:t>
            </a:r>
            <a:r>
              <a:rPr lang="it-IT" sz="1600" dirty="0" smtClean="0">
                <a:solidFill>
                  <a:schemeClr val="bg1"/>
                </a:solidFill>
                <a:latin typeface="Arial Narrow" panose="020B0606020202030204" pitchFamily="34" charset="0"/>
              </a:rPr>
              <a:t>, infatti, proprio in questi secoli, si fecero numerose scoperte nel campo della matematica (Pitagora, Archimede) e della filosofia (Aristotele, Platone, Talete di Mileto), inoltre nacque Erodoto, il padre della storia.</a:t>
            </a:r>
          </a:p>
        </p:txBody>
      </p:sp>
      <p:sp>
        <p:nvSpPr>
          <p:cNvPr id="15" name="Operazione manuale 14"/>
          <p:cNvSpPr/>
          <p:nvPr/>
        </p:nvSpPr>
        <p:spPr>
          <a:xfrm>
            <a:off x="8887442" y="2504692"/>
            <a:ext cx="1248320" cy="142332"/>
          </a:xfrm>
          <a:prstGeom prst="flowChartManualOperati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rot="16200000">
            <a:off x="9440483" y="1615251"/>
            <a:ext cx="201679" cy="1873623"/>
          </a:xfrm>
          <a:prstGeom prst="rect">
            <a:avLst/>
          </a:pr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2" name="Gruppo 21"/>
          <p:cNvGrpSpPr/>
          <p:nvPr/>
        </p:nvGrpSpPr>
        <p:grpSpPr>
          <a:xfrm>
            <a:off x="7857166" y="-2250084"/>
            <a:ext cx="3489435" cy="2928669"/>
            <a:chOff x="7857166" y="-2250084"/>
            <a:chExt cx="3489435" cy="2928669"/>
          </a:xfrm>
        </p:grpSpPr>
        <p:sp>
          <p:nvSpPr>
            <p:cNvPr id="7" name="Rettangolo 6"/>
            <p:cNvSpPr/>
            <p:nvPr/>
          </p:nvSpPr>
          <p:spPr>
            <a:xfrm rot="16200000">
              <a:off x="8348554" y="-2707051"/>
              <a:ext cx="2506660" cy="348943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Arial Narrow" panose="020B0606020202030204" pitchFamily="34" charset="0"/>
              </a:endParaRPr>
            </a:p>
          </p:txBody>
        </p:sp>
        <p:sp>
          <p:nvSpPr>
            <p:cNvPr id="9" name="Figura a mano libera 8"/>
            <p:cNvSpPr/>
            <p:nvPr/>
          </p:nvSpPr>
          <p:spPr>
            <a:xfrm rot="16200000">
              <a:off x="8249605" y="-106378"/>
              <a:ext cx="283741" cy="914369"/>
            </a:xfrm>
            <a:custGeom>
              <a:avLst/>
              <a:gdLst>
                <a:gd name="connsiteX0" fmla="*/ 0 w 370935"/>
                <a:gd name="connsiteY0" fmla="*/ 1276710 h 1276710"/>
                <a:gd name="connsiteX1" fmla="*/ 17252 w 370935"/>
                <a:gd name="connsiteY1" fmla="*/ 396815 h 1276710"/>
                <a:gd name="connsiteX2" fmla="*/ 370935 w 370935"/>
                <a:gd name="connsiteY2" fmla="*/ 0 h 1276710"/>
              </a:gdLst>
              <a:ahLst/>
              <a:cxnLst>
                <a:cxn ang="0">
                  <a:pos x="connsiteX0" y="connsiteY0"/>
                </a:cxn>
                <a:cxn ang="0">
                  <a:pos x="connsiteX1" y="connsiteY1"/>
                </a:cxn>
                <a:cxn ang="0">
                  <a:pos x="connsiteX2" y="connsiteY2"/>
                </a:cxn>
              </a:cxnLst>
              <a:rect l="l" t="t" r="r" b="b"/>
              <a:pathLst>
                <a:path w="370935" h="1276710">
                  <a:moveTo>
                    <a:pt x="0" y="1276710"/>
                  </a:moveTo>
                  <a:lnTo>
                    <a:pt x="17252" y="396815"/>
                  </a:lnTo>
                  <a:lnTo>
                    <a:pt x="370935" y="0"/>
                  </a:lnTo>
                </a:path>
              </a:pathLst>
            </a:cu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igura a mano libera 9"/>
            <p:cNvSpPr/>
            <p:nvPr/>
          </p:nvSpPr>
          <p:spPr>
            <a:xfrm rot="16200000">
              <a:off x="10518482" y="-149131"/>
              <a:ext cx="283739" cy="999872"/>
            </a:xfrm>
            <a:custGeom>
              <a:avLst/>
              <a:gdLst>
                <a:gd name="connsiteX0" fmla="*/ 0 w 512466"/>
                <a:gd name="connsiteY0" fmla="*/ 0 h 1135463"/>
                <a:gd name="connsiteX1" fmla="*/ 20097 w 512466"/>
                <a:gd name="connsiteY1" fmla="*/ 823964 h 1135463"/>
                <a:gd name="connsiteX2" fmla="*/ 512466 w 512466"/>
                <a:gd name="connsiteY2" fmla="*/ 1135463 h 1135463"/>
              </a:gdLst>
              <a:ahLst/>
              <a:cxnLst>
                <a:cxn ang="0">
                  <a:pos x="connsiteX0" y="connsiteY0"/>
                </a:cxn>
                <a:cxn ang="0">
                  <a:pos x="connsiteX1" y="connsiteY1"/>
                </a:cxn>
                <a:cxn ang="0">
                  <a:pos x="connsiteX2" y="connsiteY2"/>
                </a:cxn>
              </a:cxnLst>
              <a:rect l="l" t="t" r="r" b="b"/>
              <a:pathLst>
                <a:path w="512466" h="1135463">
                  <a:moveTo>
                    <a:pt x="0" y="0"/>
                  </a:moveTo>
                  <a:lnTo>
                    <a:pt x="20097" y="823964"/>
                  </a:lnTo>
                  <a:lnTo>
                    <a:pt x="512466" y="1135463"/>
                  </a:lnTo>
                </a:path>
              </a:pathLst>
            </a:cu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Connettore diritto 10"/>
            <p:cNvCxnSpPr/>
            <p:nvPr/>
          </p:nvCxnSpPr>
          <p:spPr>
            <a:xfrm flipH="1" flipV="1">
              <a:off x="7920686" y="-2250084"/>
              <a:ext cx="13605" cy="245902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2" name="Connettore diritto 11"/>
            <p:cNvCxnSpPr/>
            <p:nvPr/>
          </p:nvCxnSpPr>
          <p:spPr>
            <a:xfrm flipV="1">
              <a:off x="11152359" y="-2250084"/>
              <a:ext cx="7929" cy="245902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14" name="Operazione manuale 13"/>
            <p:cNvSpPr/>
            <p:nvPr/>
          </p:nvSpPr>
          <p:spPr>
            <a:xfrm>
              <a:off x="8796935" y="475200"/>
              <a:ext cx="1415209" cy="203385"/>
            </a:xfrm>
            <a:prstGeom prst="flowChartManualOperati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p:cNvSpPr/>
            <p:nvPr/>
          </p:nvSpPr>
          <p:spPr>
            <a:xfrm>
              <a:off x="8042385" y="-2176850"/>
              <a:ext cx="3031754" cy="216491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8" name="Operazione manuale 7"/>
          <p:cNvSpPr/>
          <p:nvPr/>
        </p:nvSpPr>
        <p:spPr>
          <a:xfrm>
            <a:off x="8887442" y="484797"/>
            <a:ext cx="1307763" cy="184189"/>
          </a:xfrm>
          <a:prstGeom prst="flowChartManualOperation">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Operazione manuale 24"/>
          <p:cNvSpPr/>
          <p:nvPr/>
        </p:nvSpPr>
        <p:spPr>
          <a:xfrm>
            <a:off x="8857720" y="2451221"/>
            <a:ext cx="1307763" cy="184189"/>
          </a:xfrm>
          <a:prstGeom prst="flowChartManualOperation">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291" y="826928"/>
            <a:ext cx="2623929" cy="179638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92064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withEffect">
                                  <p:stCondLst>
                                    <p:cond delay="0"/>
                                  </p:stCondLst>
                                  <p:childTnLst>
                                    <p:animMotion origin="layout" path="M -3.33333E-6 1.11111E-6 L 0.30938 0.00116 " pathEditMode="relative" rAng="0" ptsTypes="AA">
                                      <p:cBhvr>
                                        <p:cTn id="11" dur="2000" fill="hold"/>
                                        <p:tgtEl>
                                          <p:spTgt spid="6"/>
                                        </p:tgtEl>
                                        <p:attrNameLst>
                                          <p:attrName>ppt_x</p:attrName>
                                          <p:attrName>ppt_y</p:attrName>
                                        </p:attrNameLst>
                                      </p:cBhvr>
                                      <p:rCtr x="15469" y="46"/>
                                    </p:animMotion>
                                  </p:childTnLst>
                                </p:cTn>
                              </p:par>
                              <p:par>
                                <p:cTn id="12" presetID="42" presetClass="path" presetSubtype="0" accel="50000" decel="50000" fill="hold" nodeType="withEffect">
                                  <p:stCondLst>
                                    <p:cond delay="2000"/>
                                  </p:stCondLst>
                                  <p:childTnLst>
                                    <p:animMotion origin="layout" path="M 0 3.33333E-6 L 0.00143 0.28703 " pathEditMode="relative" rAng="0" ptsTypes="AA">
                                      <p:cBhvr>
                                        <p:cTn id="13" dur="2000" fill="hold"/>
                                        <p:tgtEl>
                                          <p:spTgt spid="22"/>
                                        </p:tgtEl>
                                        <p:attrNameLst>
                                          <p:attrName>ppt_x</p:attrName>
                                          <p:attrName>ppt_y</p:attrName>
                                        </p:attrNameLst>
                                      </p:cBhvr>
                                      <p:rCtr x="65" y="14352"/>
                                    </p:animMotion>
                                  </p:childTnLst>
                                </p:cTn>
                              </p:par>
                              <p:par>
                                <p:cTn id="14" presetID="1" presetClass="exit"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hidden"/>
                                      </p:to>
                                    </p:set>
                                  </p:childTnLst>
                                </p:cTn>
                              </p:par>
                              <p:par>
                                <p:cTn id="16" presetID="1" presetClass="entr" presetSubtype="0" fill="hold" grpId="0" nodeType="withEffect">
                                  <p:stCondLst>
                                    <p:cond delay="4000"/>
                                  </p:stCondLst>
                                  <p:childTnLst>
                                    <p:set>
                                      <p:cBhvr>
                                        <p:cTn id="17"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25"/>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par>
                                <p:cTn id="23" presetID="42" presetClass="path" presetSubtype="0" accel="50000" decel="50000" fill="hold" nodeType="withEffect">
                                  <p:stCondLst>
                                    <p:cond delay="2000"/>
                                  </p:stCondLst>
                                  <p:childTnLst>
                                    <p:animMotion origin="layout" path="M 0.30938 0.00116 L -4.375E-6 -4.44444E-6 " pathEditMode="relative" rAng="0" ptsTypes="AA">
                                      <p:cBhvr>
                                        <p:cTn id="24" dur="2000" fill="hold"/>
                                        <p:tgtEl>
                                          <p:spTgt spid="6"/>
                                        </p:tgtEl>
                                        <p:attrNameLst>
                                          <p:attrName>ppt_x</p:attrName>
                                          <p:attrName>ppt_y</p:attrName>
                                        </p:attrNameLst>
                                      </p:cBhvr>
                                      <p:rCtr x="-15443" y="-93"/>
                                    </p:animMotion>
                                  </p:childTnLst>
                                </p:cTn>
                              </p:par>
                              <p:par>
                                <p:cTn id="25" presetID="42" presetClass="path" presetSubtype="0" accel="50000" decel="50000" fill="hold" nodeType="withEffect">
                                  <p:stCondLst>
                                    <p:cond delay="0"/>
                                  </p:stCondLst>
                                  <p:childTnLst>
                                    <p:animMotion origin="layout" path="M 0.00143 0.28703 L -2.29167E-6 -1.48148E-6 " pathEditMode="relative" rAng="0" ptsTypes="AA">
                                      <p:cBhvr>
                                        <p:cTn id="26" dur="2000" fill="hold"/>
                                        <p:tgtEl>
                                          <p:spTgt spid="22"/>
                                        </p:tgtEl>
                                        <p:attrNameLst>
                                          <p:attrName>ppt_x</p:attrName>
                                          <p:attrName>ppt_y</p:attrName>
                                        </p:attrNameLst>
                                      </p:cBhvr>
                                      <p:rCtr x="0" y="-14236"/>
                                    </p:animMotion>
                                  </p:childTnLst>
                                </p:cTn>
                              </p:par>
                              <p:par>
                                <p:cTn id="27" presetID="1" presetClass="entr" presetSubtype="0" fill="hold" grpId="1" nodeType="withEffect">
                                  <p:stCondLst>
                                    <p:cond delay="200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childTnLst>
        </p:cTn>
      </p:par>
    </p:tnLst>
    <p:bldLst>
      <p:bldP spid="8" grpId="0" animBg="1"/>
      <p:bldP spid="8" grpId="1" animBg="1"/>
      <p:bldP spid="8" grpId="2" animBg="1"/>
      <p:bldP spid="25" grpId="0" animBg="1"/>
      <p:bldP spid="2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18848" y="-12685"/>
            <a:ext cx="12510848"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45" name="Gruppo 44"/>
          <p:cNvGrpSpPr/>
          <p:nvPr/>
        </p:nvGrpSpPr>
        <p:grpSpPr>
          <a:xfrm>
            <a:off x="-318848" y="-12685"/>
            <a:ext cx="9654041" cy="6870685"/>
            <a:chOff x="-318848" y="-12685"/>
            <a:chExt cx="9654041" cy="6870685"/>
          </a:xfrm>
        </p:grpSpPr>
        <p:grpSp>
          <p:nvGrpSpPr>
            <p:cNvPr id="6" name="Gruppo 5"/>
            <p:cNvGrpSpPr/>
            <p:nvPr/>
          </p:nvGrpSpPr>
          <p:grpSpPr>
            <a:xfrm>
              <a:off x="0" y="0"/>
              <a:ext cx="9335193" cy="6858000"/>
              <a:chOff x="0" y="0"/>
              <a:chExt cx="9335193" cy="6858000"/>
            </a:xfrm>
          </p:grpSpPr>
          <p:sp>
            <p:nvSpPr>
              <p:cNvPr id="4" name="Rettangolo 3"/>
              <p:cNvSpPr/>
              <p:nvPr/>
            </p:nvSpPr>
            <p:spPr>
              <a:xfrm>
                <a:off x="0" y="0"/>
                <a:ext cx="1787236" cy="685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riangolo rettangolo 4"/>
              <p:cNvSpPr/>
              <p:nvPr/>
            </p:nvSpPr>
            <p:spPr>
              <a:xfrm>
                <a:off x="1787236" y="1"/>
                <a:ext cx="7547957" cy="6857999"/>
              </a:xfrm>
              <a:prstGeom prst="r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43" name="Rettangolo 42"/>
            <p:cNvSpPr/>
            <p:nvPr/>
          </p:nvSpPr>
          <p:spPr>
            <a:xfrm>
              <a:off x="-318848" y="-12685"/>
              <a:ext cx="445848" cy="6870685"/>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40" name="Connettore diritto 39"/>
          <p:cNvCxnSpPr/>
          <p:nvPr/>
        </p:nvCxnSpPr>
        <p:spPr>
          <a:xfrm>
            <a:off x="-384737" y="724852"/>
            <a:ext cx="2094067" cy="2182917"/>
          </a:xfrm>
          <a:prstGeom prst="line">
            <a:avLst/>
          </a:prstGeom>
          <a:blipFill>
            <a:blip r:embed="rId3"/>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sp>
        <p:nvSpPr>
          <p:cNvPr id="21" name="CasellaDiTesto 20">
            <a:hlinkClick r:id="rId4" action="ppaction://hlinksldjump"/>
          </p:cNvPr>
          <p:cNvSpPr txBox="1"/>
          <p:nvPr/>
        </p:nvSpPr>
        <p:spPr>
          <a:xfrm>
            <a:off x="3179868" y="203858"/>
            <a:ext cx="7102300" cy="892552"/>
          </a:xfrm>
          <a:prstGeom prst="rect">
            <a:avLst/>
          </a:prstGeom>
          <a:noFill/>
        </p:spPr>
        <p:txBody>
          <a:bodyPr wrap="square" rtlCol="0">
            <a:spAutoFit/>
          </a:bodyPr>
          <a:lstStyle/>
          <a:p>
            <a:r>
              <a:rPr lang="it-IT" sz="5200" b="1" dirty="0" smtClean="0">
                <a:solidFill>
                  <a:srgbClr val="FF9900"/>
                </a:solidFill>
                <a:effectLst>
                  <a:outerShdw blurRad="38100" dist="38100" dir="2700000" algn="tl">
                    <a:srgbClr val="000000">
                      <a:alpha val="43137"/>
                    </a:srgbClr>
                  </a:outerShdw>
                </a:effectLst>
                <a:latin typeface="SuperFrench" panose="00000400000000000000" pitchFamily="2" charset="2"/>
              </a:rPr>
              <a:t>THE MAGNA GRAECIA</a:t>
            </a:r>
            <a:endParaRPr lang="it-IT" sz="5200" b="1" dirty="0">
              <a:solidFill>
                <a:srgbClr val="FF9900"/>
              </a:solidFill>
              <a:effectLst>
                <a:outerShdw blurRad="38100" dist="38100" dir="2700000" algn="tl">
                  <a:srgbClr val="000000">
                    <a:alpha val="43137"/>
                  </a:srgbClr>
                </a:outerShdw>
              </a:effectLst>
              <a:latin typeface="SuperFrench" panose="00000400000000000000" pitchFamily="2" charset="2"/>
            </a:endParaRPr>
          </a:p>
        </p:txBody>
      </p:sp>
      <p:sp>
        <p:nvSpPr>
          <p:cNvPr id="23" name="Rettangolo 22"/>
          <p:cNvSpPr/>
          <p:nvPr/>
        </p:nvSpPr>
        <p:spPr>
          <a:xfrm>
            <a:off x="5783749" y="1261978"/>
            <a:ext cx="6096000" cy="646331"/>
          </a:xfrm>
          <a:prstGeom prst="rect">
            <a:avLst/>
          </a:prstGeom>
        </p:spPr>
        <p:txBody>
          <a:bodyPr>
            <a:spAutoFit/>
          </a:bodyPr>
          <a:lstStyle/>
          <a:p>
            <a:pPr algn="r"/>
            <a:r>
              <a:rPr lang="it-IT" b="1" dirty="0">
                <a:solidFill>
                  <a:schemeClr val="bg1"/>
                </a:solidFill>
                <a:effectLst>
                  <a:outerShdw blurRad="38100" dist="38100" dir="2700000" algn="tl">
                    <a:srgbClr val="000000">
                      <a:alpha val="43137"/>
                    </a:srgbClr>
                  </a:outerShdw>
                </a:effectLst>
                <a:latin typeface="Arial Narrow" panose="020B0606020202030204" pitchFamily="34" charset="0"/>
              </a:rPr>
              <a:t>In the VI </a:t>
            </a:r>
            <a:r>
              <a:rPr lang="it-IT" b="1" dirty="0" err="1">
                <a:solidFill>
                  <a:schemeClr val="bg1"/>
                </a:solidFill>
                <a:effectLst>
                  <a:outerShdw blurRad="38100" dist="38100" dir="2700000" algn="tl">
                    <a:srgbClr val="000000">
                      <a:alpha val="43137"/>
                    </a:srgbClr>
                  </a:outerShdw>
                </a:effectLst>
                <a:latin typeface="Arial Narrow" panose="020B0606020202030204" pitchFamily="34" charset="0"/>
              </a:rPr>
              <a:t>century</a:t>
            </a:r>
            <a:r>
              <a:rPr lang="it-IT" b="1" dirty="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b="1" dirty="0" err="1">
                <a:solidFill>
                  <a:schemeClr val="bg1"/>
                </a:solidFill>
                <a:effectLst>
                  <a:outerShdw blurRad="38100" dist="38100" dir="2700000" algn="tl">
                    <a:srgbClr val="000000">
                      <a:alpha val="43137"/>
                    </a:srgbClr>
                  </a:outerShdw>
                </a:effectLst>
                <a:latin typeface="Arial Narrow" panose="020B0606020202030204" pitchFamily="34" charset="0"/>
              </a:rPr>
              <a:t>many</a:t>
            </a:r>
            <a:r>
              <a:rPr lang="it-IT" b="1" dirty="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b="1" dirty="0" err="1">
                <a:solidFill>
                  <a:schemeClr val="bg1"/>
                </a:solidFill>
                <a:effectLst>
                  <a:outerShdw blurRad="38100" dist="38100" dir="2700000" algn="tl">
                    <a:srgbClr val="000000">
                      <a:alpha val="43137"/>
                    </a:srgbClr>
                  </a:outerShdw>
                </a:effectLst>
                <a:latin typeface="Arial Narrow" panose="020B0606020202030204" pitchFamily="34" charset="0"/>
              </a:rPr>
              <a:t>cities</a:t>
            </a:r>
            <a:r>
              <a:rPr lang="it-IT" b="1" dirty="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b="1" dirty="0" err="1">
                <a:solidFill>
                  <a:schemeClr val="bg1"/>
                </a:solidFill>
                <a:effectLst>
                  <a:outerShdw blurRad="38100" dist="38100" dir="2700000" algn="tl">
                    <a:srgbClr val="000000">
                      <a:alpha val="43137"/>
                    </a:srgbClr>
                  </a:outerShdw>
                </a:effectLst>
                <a:latin typeface="Arial Narrow" panose="020B0606020202030204" pitchFamily="34" charset="0"/>
              </a:rPr>
              <a:t>were</a:t>
            </a:r>
            <a:r>
              <a:rPr lang="it-IT" b="1" dirty="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b="1" dirty="0" err="1">
                <a:solidFill>
                  <a:schemeClr val="bg1"/>
                </a:solidFill>
                <a:effectLst>
                  <a:outerShdw blurRad="38100" dist="38100" dir="2700000" algn="tl">
                    <a:srgbClr val="000000">
                      <a:alpha val="43137"/>
                    </a:srgbClr>
                  </a:outerShdw>
                </a:effectLst>
                <a:latin typeface="Arial Narrow" panose="020B0606020202030204" pitchFamily="34" charset="0"/>
              </a:rPr>
              <a:t>founded</a:t>
            </a:r>
            <a:r>
              <a:rPr lang="it-IT" b="1" dirty="0">
                <a:solidFill>
                  <a:schemeClr val="bg1"/>
                </a:solidFill>
                <a:effectLst>
                  <a:outerShdw blurRad="38100" dist="38100" dir="2700000" algn="tl">
                    <a:srgbClr val="000000">
                      <a:alpha val="43137"/>
                    </a:srgbClr>
                  </a:outerShdw>
                </a:effectLst>
                <a:latin typeface="Arial Narrow" panose="020B0606020202030204" pitchFamily="34" charset="0"/>
              </a:rPr>
              <a:t> by the </a:t>
            </a:r>
            <a:r>
              <a:rPr lang="it-IT" b="1" dirty="0" err="1">
                <a:solidFill>
                  <a:schemeClr val="bg1"/>
                </a:solidFill>
                <a:effectLst>
                  <a:outerShdw blurRad="38100" dist="38100" dir="2700000" algn="tl">
                    <a:srgbClr val="000000">
                      <a:alpha val="43137"/>
                    </a:srgbClr>
                  </a:outerShdw>
                </a:effectLst>
                <a:latin typeface="Arial Narrow" panose="020B0606020202030204" pitchFamily="34" charset="0"/>
              </a:rPr>
              <a:t>Greeks</a:t>
            </a:r>
            <a:r>
              <a:rPr lang="it-IT" b="1" dirty="0">
                <a:solidFill>
                  <a:schemeClr val="bg1"/>
                </a:solidFill>
                <a:effectLst>
                  <a:outerShdw blurRad="38100" dist="38100" dir="2700000" algn="tl">
                    <a:srgbClr val="000000">
                      <a:alpha val="43137"/>
                    </a:srgbClr>
                  </a:outerShdw>
                </a:effectLst>
                <a:latin typeface="Arial Narrow" panose="020B0606020202030204" pitchFamily="34" charset="0"/>
              </a:rPr>
              <a:t> in the </a:t>
            </a:r>
            <a:r>
              <a:rPr lang="it-IT" b="1" dirty="0" err="1">
                <a:solidFill>
                  <a:schemeClr val="bg1"/>
                </a:solidFill>
                <a:effectLst>
                  <a:outerShdw blurRad="38100" dist="38100" dir="2700000" algn="tl">
                    <a:srgbClr val="000000">
                      <a:alpha val="43137"/>
                    </a:srgbClr>
                  </a:outerShdw>
                </a:effectLst>
                <a:latin typeface="Arial Narrow" panose="020B0606020202030204" pitchFamily="34" charset="0"/>
              </a:rPr>
              <a:t>southern</a:t>
            </a:r>
            <a:r>
              <a:rPr lang="it-IT" b="1" dirty="0">
                <a:solidFill>
                  <a:schemeClr val="bg1"/>
                </a:solidFill>
                <a:effectLst>
                  <a:outerShdw blurRad="38100" dist="38100" dir="2700000" algn="tl">
                    <a:srgbClr val="000000">
                      <a:alpha val="43137"/>
                    </a:srgbClr>
                  </a:outerShdw>
                </a:effectLst>
                <a:latin typeface="Arial Narrow" panose="020B0606020202030204" pitchFamily="34" charset="0"/>
              </a:rPr>
              <a:t> part of </a:t>
            </a:r>
            <a:r>
              <a:rPr lang="it-IT" b="1" dirty="0" err="1">
                <a:solidFill>
                  <a:schemeClr val="bg1"/>
                </a:solidFill>
                <a:effectLst>
                  <a:outerShdw blurRad="38100" dist="38100" dir="2700000" algn="tl">
                    <a:srgbClr val="000000">
                      <a:alpha val="43137"/>
                    </a:srgbClr>
                  </a:outerShdw>
                </a:effectLst>
                <a:latin typeface="Arial Narrow" panose="020B0606020202030204" pitchFamily="34" charset="0"/>
              </a:rPr>
              <a:t>Italy</a:t>
            </a:r>
            <a:r>
              <a:rPr lang="it-IT" b="1" dirty="0">
                <a:solidFill>
                  <a:schemeClr val="bg1"/>
                </a:solidFill>
                <a:effectLst>
                  <a:outerShdw blurRad="38100" dist="38100" dir="2700000" algn="tl">
                    <a:srgbClr val="000000">
                      <a:alpha val="43137"/>
                    </a:srgbClr>
                  </a:outerShdw>
                </a:effectLst>
                <a:latin typeface="Arial Narrow" panose="020B0606020202030204" pitchFamily="34" charset="0"/>
              </a:rPr>
              <a:t>. The position of </a:t>
            </a:r>
            <a:r>
              <a:rPr lang="it-IT" b="1" dirty="0" err="1">
                <a:solidFill>
                  <a:schemeClr val="bg1"/>
                </a:solidFill>
                <a:effectLst>
                  <a:outerShdw blurRad="38100" dist="38100" dir="2700000" algn="tl">
                    <a:srgbClr val="000000">
                      <a:alpha val="43137"/>
                    </a:srgbClr>
                  </a:outerShdw>
                </a:effectLst>
                <a:latin typeface="Arial Narrow" panose="020B0606020202030204" pitchFamily="34" charset="0"/>
              </a:rPr>
              <a:t>Sicily</a:t>
            </a:r>
            <a:r>
              <a:rPr lang="it-IT" b="1" dirty="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b="1" dirty="0" err="1">
                <a:solidFill>
                  <a:schemeClr val="bg1"/>
                </a:solidFill>
                <a:effectLst>
                  <a:outerShdw blurRad="38100" dist="38100" dir="2700000" algn="tl">
                    <a:srgbClr val="000000">
                      <a:alpha val="43137"/>
                    </a:srgbClr>
                  </a:outerShdw>
                </a:effectLst>
                <a:latin typeface="Arial Narrow" panose="020B0606020202030204" pitchFamily="34" charset="0"/>
              </a:rPr>
              <a:t>favored</a:t>
            </a:r>
            <a:r>
              <a:rPr lang="it-IT" b="1" dirty="0">
                <a:solidFill>
                  <a:schemeClr val="bg1"/>
                </a:solidFill>
                <a:effectLst>
                  <a:outerShdw blurRad="38100" dist="38100" dir="2700000" algn="tl">
                    <a:srgbClr val="000000">
                      <a:alpha val="43137"/>
                    </a:srgbClr>
                  </a:outerShdw>
                </a:effectLst>
                <a:latin typeface="Arial Narrow" panose="020B0606020202030204" pitchFamily="34" charset="0"/>
              </a:rPr>
              <a:t> </a:t>
            </a:r>
            <a:r>
              <a:rPr lang="it-IT"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trade</a:t>
            </a:r>
            <a:r>
              <a:rPr lang="it-IT" b="1" dirty="0" smtClean="0">
                <a:solidFill>
                  <a:schemeClr val="bg1"/>
                </a:solidFill>
                <a:effectLst>
                  <a:outerShdw blurRad="38100" dist="38100" dir="2700000" algn="tl">
                    <a:srgbClr val="000000">
                      <a:alpha val="43137"/>
                    </a:srgbClr>
                  </a:outerShdw>
                </a:effectLst>
                <a:latin typeface="Arial Narrow" panose="020B0606020202030204" pitchFamily="34" charset="0"/>
              </a:rPr>
              <a:t>…</a:t>
            </a:r>
            <a:endParaRPr lang="it-IT"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grpSp>
        <p:nvGrpSpPr>
          <p:cNvPr id="60" name="Gruppo 59"/>
          <p:cNvGrpSpPr/>
          <p:nvPr/>
        </p:nvGrpSpPr>
        <p:grpSpPr>
          <a:xfrm>
            <a:off x="9799469" y="79695"/>
            <a:ext cx="2202303" cy="1063186"/>
            <a:chOff x="9799469" y="79695"/>
            <a:chExt cx="2202303" cy="1063186"/>
          </a:xfrm>
        </p:grpSpPr>
        <p:sp>
          <p:nvSpPr>
            <p:cNvPr id="19" name="Rettangolo 18"/>
            <p:cNvSpPr/>
            <p:nvPr/>
          </p:nvSpPr>
          <p:spPr>
            <a:xfrm rot="2700000">
              <a:off x="10942428" y="617357"/>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4" name="Rettangolo 23"/>
            <p:cNvSpPr/>
            <p:nvPr/>
          </p:nvSpPr>
          <p:spPr>
            <a:xfrm rot="2700000">
              <a:off x="11234266" y="400077"/>
              <a:ext cx="540000" cy="54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5" name="Rettangolo 24"/>
            <p:cNvSpPr/>
            <p:nvPr/>
          </p:nvSpPr>
          <p:spPr>
            <a:xfrm rot="2700000">
              <a:off x="11821772" y="272025"/>
              <a:ext cx="180000" cy="18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6" name="Rettangolo 25"/>
            <p:cNvSpPr/>
            <p:nvPr/>
          </p:nvSpPr>
          <p:spPr>
            <a:xfrm rot="2700000">
              <a:off x="11668826" y="962881"/>
              <a:ext cx="180000" cy="180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7" name="Rettangolo 26"/>
            <p:cNvSpPr/>
            <p:nvPr/>
          </p:nvSpPr>
          <p:spPr>
            <a:xfrm rot="2700000">
              <a:off x="11105920" y="79695"/>
              <a:ext cx="288000" cy="288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8" name="Rettangolo 27"/>
            <p:cNvSpPr/>
            <p:nvPr/>
          </p:nvSpPr>
          <p:spPr>
            <a:xfrm rot="2700000">
              <a:off x="10026125" y="354735"/>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9" name="Rettangolo 28"/>
            <p:cNvSpPr/>
            <p:nvPr/>
          </p:nvSpPr>
          <p:spPr>
            <a:xfrm rot="2700000">
              <a:off x="10530871" y="332973"/>
              <a:ext cx="216000" cy="21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0" name="Rettangolo 29"/>
            <p:cNvSpPr/>
            <p:nvPr/>
          </p:nvSpPr>
          <p:spPr>
            <a:xfrm rot="2700000">
              <a:off x="10676045" y="427542"/>
              <a:ext cx="180000" cy="18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1" name="Rettangolo 30"/>
            <p:cNvSpPr/>
            <p:nvPr/>
          </p:nvSpPr>
          <p:spPr>
            <a:xfrm rot="2700000">
              <a:off x="9799469" y="225237"/>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2" name="Rettangolo 31"/>
            <p:cNvSpPr/>
            <p:nvPr/>
          </p:nvSpPr>
          <p:spPr>
            <a:xfrm rot="2700000">
              <a:off x="10894178" y="1015276"/>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grpSp>
      <p:grpSp>
        <p:nvGrpSpPr>
          <p:cNvPr id="61" name="Gruppo 60"/>
          <p:cNvGrpSpPr/>
          <p:nvPr/>
        </p:nvGrpSpPr>
        <p:grpSpPr>
          <a:xfrm>
            <a:off x="3304257" y="1200583"/>
            <a:ext cx="2492531" cy="920723"/>
            <a:chOff x="3304257" y="1200583"/>
            <a:chExt cx="2492531" cy="920723"/>
          </a:xfrm>
        </p:grpSpPr>
        <p:sp>
          <p:nvSpPr>
            <p:cNvPr id="18" name="Rettangolo 17"/>
            <p:cNvSpPr/>
            <p:nvPr/>
          </p:nvSpPr>
          <p:spPr>
            <a:xfrm rot="2700000">
              <a:off x="3304257" y="1535552"/>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3" name="Rettangolo 32"/>
            <p:cNvSpPr/>
            <p:nvPr/>
          </p:nvSpPr>
          <p:spPr>
            <a:xfrm rot="2700000">
              <a:off x="5012934" y="1553418"/>
              <a:ext cx="288000" cy="288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5" name="Cornice 34"/>
            <p:cNvSpPr/>
            <p:nvPr/>
          </p:nvSpPr>
          <p:spPr>
            <a:xfrm rot="2700000">
              <a:off x="4351638" y="1304947"/>
              <a:ext cx="432000" cy="432000"/>
            </a:xfrm>
            <a:prstGeom prst="frame">
              <a:avLst>
                <a:gd name="adj1" fmla="val 17560"/>
              </a:avLst>
            </a:prstGeom>
            <a:solidFill>
              <a:srgbClr val="4E5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6" name="Rettangolo 35"/>
            <p:cNvSpPr/>
            <p:nvPr/>
          </p:nvSpPr>
          <p:spPr>
            <a:xfrm rot="2700000">
              <a:off x="4728774" y="1365780"/>
              <a:ext cx="216000" cy="21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7" name="Rettangolo 36"/>
            <p:cNvSpPr/>
            <p:nvPr/>
          </p:nvSpPr>
          <p:spPr>
            <a:xfrm rot="2700000">
              <a:off x="4113308" y="1200583"/>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8" name="Rettangolo 37"/>
            <p:cNvSpPr/>
            <p:nvPr/>
          </p:nvSpPr>
          <p:spPr>
            <a:xfrm rot="2700000">
              <a:off x="4728631" y="1887306"/>
              <a:ext cx="234000" cy="234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9" name="Rettangolo 38"/>
            <p:cNvSpPr/>
            <p:nvPr/>
          </p:nvSpPr>
          <p:spPr>
            <a:xfrm rot="2700000">
              <a:off x="5616788" y="1536322"/>
              <a:ext cx="180000" cy="180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grpSp>
      <p:cxnSp>
        <p:nvCxnSpPr>
          <p:cNvPr id="47" name="Connettore diritto 46"/>
          <p:cNvCxnSpPr/>
          <p:nvPr/>
        </p:nvCxnSpPr>
        <p:spPr>
          <a:xfrm>
            <a:off x="-457343" y="1246952"/>
            <a:ext cx="1925230" cy="1982168"/>
          </a:xfrm>
          <a:prstGeom prst="line">
            <a:avLst/>
          </a:prstGeom>
          <a:blipFill>
            <a:blip r:embed="rId3"/>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49" name="Connettore diritto 48"/>
          <p:cNvCxnSpPr/>
          <p:nvPr/>
        </p:nvCxnSpPr>
        <p:spPr>
          <a:xfrm>
            <a:off x="5936576" y="4109980"/>
            <a:ext cx="3080424" cy="2871753"/>
          </a:xfrm>
          <a:prstGeom prst="line">
            <a:avLst/>
          </a:prstGeom>
          <a:blipFill>
            <a:blip r:embed="rId3"/>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51" name="Connettore diritto 50"/>
          <p:cNvCxnSpPr/>
          <p:nvPr/>
        </p:nvCxnSpPr>
        <p:spPr>
          <a:xfrm flipH="1">
            <a:off x="2586658" y="5434605"/>
            <a:ext cx="1718103" cy="1710115"/>
          </a:xfrm>
          <a:prstGeom prst="line">
            <a:avLst/>
          </a:prstGeom>
          <a:blipFill>
            <a:blip r:embed="rId3"/>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53" name="Connettore diritto 52"/>
          <p:cNvCxnSpPr/>
          <p:nvPr/>
        </p:nvCxnSpPr>
        <p:spPr>
          <a:xfrm>
            <a:off x="3302781" y="5561463"/>
            <a:ext cx="1499023" cy="1589895"/>
          </a:xfrm>
          <a:prstGeom prst="line">
            <a:avLst/>
          </a:prstGeom>
          <a:blipFill>
            <a:blip r:embed="rId3"/>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grpSp>
        <p:nvGrpSpPr>
          <p:cNvPr id="20" name="Gruppo 19"/>
          <p:cNvGrpSpPr/>
          <p:nvPr/>
        </p:nvGrpSpPr>
        <p:grpSpPr>
          <a:xfrm>
            <a:off x="737929" y="660418"/>
            <a:ext cx="6109912" cy="5872499"/>
            <a:chOff x="737929" y="660418"/>
            <a:chExt cx="6109912" cy="5872499"/>
          </a:xfrm>
          <a:blipFill>
            <a:blip r:embed="rId5"/>
            <a:stretch>
              <a:fillRect/>
            </a:stretch>
          </a:blipFill>
        </p:grpSpPr>
        <p:sp>
          <p:nvSpPr>
            <p:cNvPr id="7" name="Rettangolo 6"/>
            <p:cNvSpPr/>
            <p:nvPr/>
          </p:nvSpPr>
          <p:spPr>
            <a:xfrm rot="2700000">
              <a:off x="973881" y="2206962"/>
              <a:ext cx="3600000" cy="3600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rot="2700000">
              <a:off x="1333881" y="2566962"/>
              <a:ext cx="2880000" cy="2880000"/>
            </a:xfrm>
            <a:prstGeom prst="rect">
              <a:avLst/>
            </a:prstGeom>
            <a:grp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rot="2700000">
              <a:off x="4635940" y="4408214"/>
              <a:ext cx="1440000" cy="1440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rot="2700000">
              <a:off x="6313310" y="5281198"/>
              <a:ext cx="360000" cy="360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1" name="Rettangolo 10"/>
            <p:cNvSpPr/>
            <p:nvPr/>
          </p:nvSpPr>
          <p:spPr>
            <a:xfrm rot="2700000">
              <a:off x="4667305" y="2030734"/>
              <a:ext cx="1620000" cy="1620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rot="2700000">
              <a:off x="3891759" y="1915564"/>
              <a:ext cx="720000" cy="720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rot="2700000">
              <a:off x="950758" y="660418"/>
              <a:ext cx="1440000" cy="1440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ornice 13"/>
            <p:cNvSpPr/>
            <p:nvPr/>
          </p:nvSpPr>
          <p:spPr>
            <a:xfrm rot="2700000">
              <a:off x="737929" y="5452917"/>
              <a:ext cx="1080000" cy="1080000"/>
            </a:xfrm>
            <a:prstGeom prst="fram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5" name="Rettangolo 14"/>
            <p:cNvSpPr/>
            <p:nvPr/>
          </p:nvSpPr>
          <p:spPr>
            <a:xfrm rot="2700000">
              <a:off x="6487841" y="2350121"/>
              <a:ext cx="360000" cy="360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6" name="Rettangolo 15"/>
            <p:cNvSpPr/>
            <p:nvPr/>
          </p:nvSpPr>
          <p:spPr>
            <a:xfrm rot="2700000">
              <a:off x="5666820" y="3906115"/>
              <a:ext cx="360000" cy="360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17" name="Cornice 16"/>
            <p:cNvSpPr/>
            <p:nvPr/>
          </p:nvSpPr>
          <p:spPr>
            <a:xfrm rot="2700000">
              <a:off x="6053283" y="3369535"/>
              <a:ext cx="720000" cy="720000"/>
            </a:xfrm>
            <a:prstGeom prst="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cxnSp>
        <p:nvCxnSpPr>
          <p:cNvPr id="55" name="Connettore diritto 54"/>
          <p:cNvCxnSpPr/>
          <p:nvPr/>
        </p:nvCxnSpPr>
        <p:spPr>
          <a:xfrm>
            <a:off x="4279928" y="5434605"/>
            <a:ext cx="1499023" cy="1589895"/>
          </a:xfrm>
          <a:prstGeom prst="line">
            <a:avLst/>
          </a:prstGeom>
          <a:blipFill>
            <a:blip r:embed="rId3"/>
            <a:stretch>
              <a:fillRect/>
            </a:stretch>
          </a:blipFill>
          <a:ln w="57150">
            <a:solidFill>
              <a:srgbClr val="FFCC00"/>
            </a:solidFill>
          </a:ln>
        </p:spPr>
        <p:style>
          <a:lnRef idx="1">
            <a:schemeClr val="accent1"/>
          </a:lnRef>
          <a:fillRef idx="0">
            <a:schemeClr val="accent1"/>
          </a:fillRef>
          <a:effectRef idx="0">
            <a:schemeClr val="accent1"/>
          </a:effectRef>
          <a:fontRef idx="minor">
            <a:schemeClr val="tx1"/>
          </a:fontRef>
        </p:style>
      </p:cxnSp>
      <p:sp>
        <p:nvSpPr>
          <p:cNvPr id="56" name="Rettangolo 55"/>
          <p:cNvSpPr/>
          <p:nvPr/>
        </p:nvSpPr>
        <p:spPr>
          <a:xfrm>
            <a:off x="6895614" y="2078516"/>
            <a:ext cx="4959722" cy="2554545"/>
          </a:xfrm>
          <a:prstGeom prst="rect">
            <a:avLst/>
          </a:prstGeom>
        </p:spPr>
        <p:txBody>
          <a:bodyPr wrap="square">
            <a:spAutoFit/>
          </a:bodyPr>
          <a:lstStyle/>
          <a:p>
            <a:pPr lvl="0" algn="r" eaLnBrk="0" fontAlgn="base" hangingPunct="0">
              <a:spcBef>
                <a:spcPct val="0"/>
              </a:spcBef>
              <a:spcAft>
                <a:spcPct val="0"/>
              </a:spcAft>
            </a:pPr>
            <a:r>
              <a:rPr lang="it-IT" altLang="it-IT" sz="1600" dirty="0" err="1">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Together</a:t>
            </a:r>
            <a:r>
              <a:rPr lang="it-IT" alt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 with Calabria, Puglia and Campania, </a:t>
            </a:r>
            <a:r>
              <a:rPr lang="it-IT" altLang="it-IT" sz="1600" dirty="0" err="1">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Sicily</a:t>
            </a:r>
            <a:r>
              <a:rPr lang="it-IT" alt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 </a:t>
            </a:r>
            <a:r>
              <a:rPr lang="it-IT" altLang="it-IT" sz="1600" dirty="0" err="1">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was</a:t>
            </a:r>
            <a:r>
              <a:rPr lang="it-IT" alt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 a </a:t>
            </a:r>
            <a:r>
              <a:rPr lang="it-IT" altLang="it-IT" sz="1600" dirty="0" err="1">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very</a:t>
            </a:r>
            <a:r>
              <a:rPr lang="it-IT" alt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 </a:t>
            </a:r>
            <a:r>
              <a:rPr lang="it-IT" altLang="it-IT" sz="1600" dirty="0" err="1">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important</a:t>
            </a:r>
            <a:r>
              <a:rPr lang="it-IT" alt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 </a:t>
            </a:r>
            <a:r>
              <a:rPr lang="it-IT" altLang="it-IT" sz="1600" dirty="0" err="1">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possession</a:t>
            </a:r>
            <a:r>
              <a:rPr lang="it-IT" alt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 of the </a:t>
            </a:r>
            <a:r>
              <a:rPr lang="it-IT" altLang="it-IT" sz="1600" dirty="0" err="1">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Greek</a:t>
            </a:r>
            <a:r>
              <a:rPr lang="it-IT" alt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 </a:t>
            </a:r>
            <a:r>
              <a:rPr lang="it-IT" altLang="it-IT" sz="1600" dirty="0" err="1">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people</a:t>
            </a:r>
            <a:r>
              <a:rPr lang="it-IT" alt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 </a:t>
            </a:r>
            <a:r>
              <a:rPr lang="it-IT" altLang="it-IT" sz="1600" dirty="0" err="1">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who</a:t>
            </a:r>
            <a:r>
              <a:rPr lang="it-IT" alt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 </a:t>
            </a:r>
            <a:r>
              <a:rPr lang="it-IT" altLang="it-IT" sz="1600" dirty="0" err="1">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built</a:t>
            </a:r>
            <a:r>
              <a:rPr lang="it-IT" alt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 </a:t>
            </a:r>
            <a:r>
              <a:rPr lang="it-IT" altLang="it-IT" sz="1600" dirty="0" err="1">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numerous</a:t>
            </a:r>
            <a:r>
              <a:rPr lang="it-IT" alt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 </a:t>
            </a:r>
            <a:r>
              <a:rPr lang="it-IT" altLang="it-IT" sz="1600" dirty="0" err="1">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temples</a:t>
            </a:r>
            <a:r>
              <a:rPr lang="it-IT" alt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 </a:t>
            </a:r>
            <a:r>
              <a:rPr lang="it-IT" altLang="it-IT" sz="1600" dirty="0" err="1">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theatres</a:t>
            </a:r>
            <a:r>
              <a:rPr lang="it-IT" alt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 and commercial </a:t>
            </a:r>
            <a:r>
              <a:rPr lang="it-IT" altLang="it-IT" sz="1600" dirty="0" err="1">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ports</a:t>
            </a:r>
            <a:r>
              <a:rPr lang="it-IT" alt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 </a:t>
            </a:r>
            <a:r>
              <a:rPr lang="it-IT" altLang="it-IT" sz="1600" dirty="0" err="1">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also</a:t>
            </a:r>
            <a:r>
              <a:rPr lang="it-IT" alt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 </a:t>
            </a:r>
            <a:r>
              <a:rPr lang="it-IT" altLang="it-IT" sz="1600" dirty="0" err="1">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increasing</a:t>
            </a:r>
            <a:r>
              <a:rPr lang="it-IT" alt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 the </a:t>
            </a:r>
            <a:r>
              <a:rPr lang="it-IT" altLang="it-IT" sz="1600" dirty="0" err="1">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population</a:t>
            </a:r>
            <a:r>
              <a:rPr lang="it-IT" alt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 of the </a:t>
            </a:r>
            <a:r>
              <a:rPr lang="it-IT" altLang="it-IT" sz="1600" dirty="0" err="1">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island</a:t>
            </a:r>
            <a:r>
              <a:rPr lang="it-IT" alt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 </a:t>
            </a:r>
            <a:r>
              <a:rPr lang="en-US" alt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Cities like Catania or Messina, were founded by the Greek colonists, it is for this reason that in those territories the religion and the culture of the Greeks was very present. The expulsion of the foreign colony from the island took place around 276 </a:t>
            </a:r>
            <a:r>
              <a:rPr lang="en-US" altLang="it-IT" sz="1600" dirty="0" err="1">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b.C.</a:t>
            </a:r>
            <a:r>
              <a:rPr lang="en-US" alt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 when </a:t>
            </a:r>
            <a:r>
              <a:rPr lang="en-US" altLang="it-IT" sz="1600" dirty="0" err="1">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Pirro</a:t>
            </a:r>
            <a:r>
              <a:rPr lang="en-US" alt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 the king of Epirus was defeated; later it was the Carthaginians who ruled the island, </a:t>
            </a:r>
            <a:r>
              <a:rPr lang="en-US" alt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               which </a:t>
            </a:r>
            <a:r>
              <a:rPr lang="en-US" alt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then fell to </a:t>
            </a:r>
            <a:r>
              <a:rPr lang="en-US" alt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the Romans with the </a:t>
            </a:r>
            <a:r>
              <a:rPr lang="en-US" altLang="it-IT" sz="1600" dirty="0" err="1" smtClean="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Caltaginian</a:t>
            </a:r>
            <a:r>
              <a:rPr lang="en-US" alt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 defeat in the</a:t>
            </a:r>
            <a:endParaRPr lang="it-IT" sz="16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58" name="Rettangolo 57"/>
          <p:cNvSpPr/>
          <p:nvPr/>
        </p:nvSpPr>
        <p:spPr>
          <a:xfrm>
            <a:off x="8250958" y="4776633"/>
            <a:ext cx="3635146" cy="1569660"/>
          </a:xfrm>
          <a:prstGeom prst="rect">
            <a:avLst/>
          </a:prstGeom>
        </p:spPr>
        <p:txBody>
          <a:bodyPr wrap="square">
            <a:spAutoFit/>
          </a:bodyPr>
          <a:lstStyle/>
          <a:p>
            <a:pPr lvl="0" algn="r" eaLnBrk="0" fontAlgn="base" hangingPunct="0">
              <a:spcBef>
                <a:spcPct val="0"/>
              </a:spcBef>
              <a:spcAft>
                <a:spcPct val="0"/>
              </a:spcAft>
            </a:pPr>
            <a:r>
              <a:rPr lang="en-US" sz="1600" dirty="0" smtClean="0">
                <a:solidFill>
                  <a:schemeClr val="bg1"/>
                </a:solidFill>
                <a:effectLst>
                  <a:outerShdw blurRad="38100" dist="38100" dir="2700000" algn="tl">
                    <a:srgbClr val="000000">
                      <a:alpha val="43137"/>
                    </a:srgbClr>
                  </a:outerShdw>
                </a:effectLst>
                <a:latin typeface="Arial Narrow" panose="020B0606020202030204" pitchFamily="34" charset="0"/>
              </a:rPr>
              <a:t>was founded by the Corinthians during the VIII century </a:t>
            </a:r>
            <a:r>
              <a:rPr lang="en-US" sz="1600" dirty="0" err="1" smtClean="0">
                <a:solidFill>
                  <a:schemeClr val="bg1"/>
                </a:solidFill>
                <a:effectLst>
                  <a:outerShdw blurRad="38100" dist="38100" dir="2700000" algn="tl">
                    <a:srgbClr val="000000">
                      <a:alpha val="43137"/>
                    </a:srgbClr>
                  </a:outerShdw>
                </a:effectLst>
                <a:latin typeface="Arial Narrow" panose="020B0606020202030204" pitchFamily="34" charset="0"/>
              </a:rPr>
              <a:t>b.C.</a:t>
            </a:r>
            <a:r>
              <a:rPr lang="en-US" sz="1600" dirty="0" smtClean="0">
                <a:solidFill>
                  <a:schemeClr val="bg1"/>
                </a:solidFill>
                <a:effectLst>
                  <a:outerShdw blurRad="38100" dist="38100" dir="2700000" algn="tl">
                    <a:srgbClr val="000000">
                      <a:alpha val="43137"/>
                    </a:srgbClr>
                  </a:outerShdw>
                </a:effectLst>
                <a:latin typeface="Arial Narrow" panose="020B0606020202030204" pitchFamily="34" charset="0"/>
              </a:rPr>
              <a:t> During the Greek period the city was characterized by the succession of tyrants, whose most famous was </a:t>
            </a:r>
            <a:r>
              <a:rPr lang="en-US" sz="1600" dirty="0" err="1" smtClean="0">
                <a:solidFill>
                  <a:schemeClr val="bg1"/>
                </a:solidFill>
                <a:effectLst>
                  <a:outerShdw blurRad="38100" dist="38100" dir="2700000" algn="tl">
                    <a:srgbClr val="000000">
                      <a:alpha val="43137"/>
                    </a:srgbClr>
                  </a:outerShdw>
                </a:effectLst>
                <a:latin typeface="Arial Narrow" panose="020B0606020202030204" pitchFamily="34" charset="0"/>
              </a:rPr>
              <a:t>Ieron</a:t>
            </a:r>
            <a:r>
              <a:rPr lang="en-US" sz="1600" dirty="0" smtClean="0">
                <a:solidFill>
                  <a:schemeClr val="bg1"/>
                </a:solidFill>
                <a:effectLst>
                  <a:outerShdw blurRad="38100" dist="38100" dir="2700000" algn="tl">
                    <a:srgbClr val="000000">
                      <a:alpha val="43137"/>
                    </a:srgbClr>
                  </a:outerShdw>
                </a:effectLst>
                <a:latin typeface="Arial Narrow" panose="020B0606020202030204" pitchFamily="34" charset="0"/>
              </a:rPr>
              <a:t> II, who made it one of the most important metropolises of antiquity.</a:t>
            </a:r>
            <a:endParaRPr lang="it-IT" sz="16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59" name="Rettangolo 58"/>
          <p:cNvSpPr/>
          <p:nvPr/>
        </p:nvSpPr>
        <p:spPr>
          <a:xfrm>
            <a:off x="7407206" y="4525651"/>
            <a:ext cx="4504566" cy="338554"/>
          </a:xfrm>
          <a:prstGeom prst="rect">
            <a:avLst/>
          </a:prstGeom>
        </p:spPr>
        <p:txBody>
          <a:bodyPr wrap="none">
            <a:spAutoFit/>
          </a:bodyPr>
          <a:lstStyle/>
          <a:p>
            <a:r>
              <a:rPr lang="en-US" altLang="it-IT" sz="1600"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Arial" panose="020B0604020202020204" pitchFamily="34" charset="0"/>
              </a:rPr>
              <a:t>first Punic war.</a:t>
            </a:r>
            <a:r>
              <a:rPr lang="it-IT" altLang="it-IT" sz="1600" dirty="0">
                <a:solidFill>
                  <a:schemeClr val="bg1"/>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 </a:t>
            </a:r>
            <a:r>
              <a:rPr lang="en-US" sz="1600" dirty="0">
                <a:solidFill>
                  <a:schemeClr val="bg1"/>
                </a:solidFill>
                <a:effectLst>
                  <a:outerShdw blurRad="38100" dist="38100" dir="2700000" algn="tl">
                    <a:srgbClr val="000000">
                      <a:alpha val="43137"/>
                    </a:srgbClr>
                  </a:outerShdw>
                </a:effectLst>
                <a:latin typeface="Arial Narrow" panose="020B0606020202030204" pitchFamily="34" charset="0"/>
              </a:rPr>
              <a:t>According to </a:t>
            </a:r>
            <a:r>
              <a:rPr lang="en-US" sz="1600" dirty="0" err="1">
                <a:solidFill>
                  <a:schemeClr val="bg1"/>
                </a:solidFill>
                <a:effectLst>
                  <a:outerShdw blurRad="38100" dist="38100" dir="2700000" algn="tl">
                    <a:srgbClr val="000000">
                      <a:alpha val="43137"/>
                    </a:srgbClr>
                  </a:outerShdw>
                </a:effectLst>
                <a:latin typeface="Arial Narrow" panose="020B0606020202030204" pitchFamily="34" charset="0"/>
              </a:rPr>
              <a:t>Tucidile</a:t>
            </a:r>
            <a:r>
              <a:rPr lang="en-US" sz="1600" dirty="0">
                <a:solidFill>
                  <a:schemeClr val="bg1"/>
                </a:solidFill>
                <a:effectLst>
                  <a:outerShdw blurRad="38100" dist="38100" dir="2700000" algn="tl">
                    <a:srgbClr val="000000">
                      <a:alpha val="43137"/>
                    </a:srgbClr>
                  </a:outerShdw>
                </a:effectLst>
                <a:latin typeface="Arial Narrow" panose="020B0606020202030204" pitchFamily="34" charset="0"/>
              </a:rPr>
              <a:t> the city </a:t>
            </a:r>
            <a:r>
              <a:rPr lang="en-US" sz="1600" dirty="0" smtClean="0">
                <a:solidFill>
                  <a:schemeClr val="bg1"/>
                </a:solidFill>
                <a:effectLst>
                  <a:outerShdw blurRad="38100" dist="38100" dir="2700000" algn="tl">
                    <a:srgbClr val="000000">
                      <a:alpha val="43137"/>
                    </a:srgbClr>
                  </a:outerShdw>
                </a:effectLst>
                <a:latin typeface="Arial Narrow" panose="020B0606020202030204" pitchFamily="34" charset="0"/>
              </a:rPr>
              <a:t>of </a:t>
            </a:r>
            <a:r>
              <a:rPr lang="en-US" sz="1600" dirty="0" err="1">
                <a:solidFill>
                  <a:schemeClr val="bg1"/>
                </a:solidFill>
                <a:effectLst>
                  <a:outerShdw blurRad="38100" dist="38100" dir="2700000" algn="tl">
                    <a:srgbClr val="000000">
                      <a:alpha val="43137"/>
                    </a:srgbClr>
                  </a:outerShdw>
                </a:effectLst>
                <a:latin typeface="Arial Narrow" panose="020B0606020202030204" pitchFamily="34" charset="0"/>
              </a:rPr>
              <a:t>Syrakousai</a:t>
            </a:r>
            <a:endParaRPr lang="it-IT" sz="1600" dirty="0"/>
          </a:p>
        </p:txBody>
      </p:sp>
    </p:spTree>
    <p:extLst>
      <p:ext uri="{BB962C8B-B14F-4D97-AF65-F5344CB8AC3E}">
        <p14:creationId xmlns:p14="http://schemas.microsoft.com/office/powerpoint/2010/main" val="1348895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Rettangolo 2"/>
          <p:cNvSpPr/>
          <p:nvPr/>
        </p:nvSpPr>
        <p:spPr>
          <a:xfrm>
            <a:off x="202325" y="1574689"/>
            <a:ext cx="6989456" cy="3293209"/>
          </a:xfrm>
          <a:prstGeom prst="rect">
            <a:avLst/>
          </a:prstGeom>
        </p:spPr>
        <p:txBody>
          <a:bodyPr wrap="square">
            <a:spAutoFit/>
          </a:bodyPr>
          <a:lstStyle/>
          <a:p>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Nel 776 a. C. furono organizzate ad Olimpia le prime Olimpiadi antiche; esse si ripetevano ogni 4 anni dalla prima e, durante esse, le guerre tra le polis erano sospese; infatti le O</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limpiadi </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erano dedicate al dio pagano Zeus, signore del cielo e padre degli dei, e vi si partecipava per dimostrare la superiorità della propria città, ma erano anche molto legate alla religione ellenica; infatti i greci credevano che i giochi avessero le loro radici nella religione, che la competizione atletica fosse legata al culto degli dei, e che il rinnovarsi dei giochi fosse intento a portare pace e armonia. Gli sport praticati in quest’ evento erano: il pancrazio, lo </a:t>
            </a:r>
            <a:r>
              <a:rPr lang="it-IT" sz="1600" dirty="0" err="1">
                <a:solidFill>
                  <a:schemeClr val="bg1"/>
                </a:solidFill>
                <a:effectLst>
                  <a:outerShdw blurRad="38100" dist="38100" dir="2700000" algn="tl">
                    <a:srgbClr val="000000">
                      <a:alpha val="43137"/>
                    </a:srgbClr>
                  </a:outerShdw>
                </a:effectLst>
                <a:latin typeface="Arial Narrow" panose="020B0606020202030204" pitchFamily="34" charset="0"/>
              </a:rPr>
              <a:t>stadion</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 il pugilato, il pentathlon, le gare equestri, la lotta libera e </a:t>
            </a:r>
            <a:r>
              <a:rPr lang="it-IT" sz="1600" dirty="0" err="1">
                <a:solidFill>
                  <a:schemeClr val="bg1"/>
                </a:solidFill>
                <a:effectLst>
                  <a:outerShdw blurRad="38100" dist="38100" dir="2700000" algn="tl">
                    <a:srgbClr val="000000">
                      <a:alpha val="43137"/>
                    </a:srgbClr>
                  </a:outerShdw>
                </a:effectLst>
                <a:latin typeface="Arial Narrow" panose="020B0606020202030204" pitchFamily="34" charset="0"/>
              </a:rPr>
              <a:t>hoplitodromos</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 I vincitori delle gare venivano fatti oggetto di ammirazione e immortalati in poemi e statue, e fregiati di una corona di alloro. La partecipazione era riservata ai cittadini greci maschi liberi. Le Olimpiadi, con 292 edizioni quasi a cadenza quaternaria, furono interrotte nel 393 </a:t>
            </a:r>
            <a:r>
              <a:rPr lang="it-IT" sz="1600" dirty="0" smtClean="0">
                <a:solidFill>
                  <a:schemeClr val="bg1"/>
                </a:solidFill>
                <a:effectLst>
                  <a:outerShdw blurRad="38100" dist="38100" dir="2700000" algn="tl">
                    <a:srgbClr val="000000">
                      <a:alpha val="43137"/>
                    </a:srgbClr>
                  </a:outerShdw>
                </a:effectLst>
                <a:latin typeface="Arial Narrow" panose="020B0606020202030204" pitchFamily="34" charset="0"/>
              </a:rPr>
              <a:t>d.C</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 per volere dell'imperatore Teodosio, che le considerava pagane e non degne di essere praticate dai cristiani; nel 426 d.C., Teodosio II completerà l'opera </a:t>
            </a:r>
          </a:p>
        </p:txBody>
      </p:sp>
      <p:sp>
        <p:nvSpPr>
          <p:cNvPr id="4" name="CasellaDiTesto 3">
            <a:hlinkClick r:id="rId2" action="ppaction://hlinksldjump"/>
          </p:cNvPr>
          <p:cNvSpPr txBox="1"/>
          <p:nvPr/>
        </p:nvSpPr>
        <p:spPr>
          <a:xfrm>
            <a:off x="212900" y="256077"/>
            <a:ext cx="5020581" cy="892552"/>
          </a:xfrm>
          <a:prstGeom prst="rect">
            <a:avLst/>
          </a:prstGeom>
          <a:noFill/>
        </p:spPr>
        <p:txBody>
          <a:bodyPr wrap="square" rtlCol="0">
            <a:spAutoFit/>
          </a:bodyPr>
          <a:lstStyle/>
          <a:p>
            <a:r>
              <a:rPr lang="it-IT" sz="5200" b="1" dirty="0" smtClean="0">
                <a:solidFill>
                  <a:srgbClr val="FF9900"/>
                </a:solidFill>
                <a:effectLst>
                  <a:outerShdw blurRad="38100" dist="38100" dir="2700000" algn="tl">
                    <a:srgbClr val="000000">
                      <a:alpha val="43137"/>
                    </a:srgbClr>
                  </a:outerShdw>
                </a:effectLst>
                <a:latin typeface="SuperFrench" panose="00000400000000000000" pitchFamily="2" charset="2"/>
              </a:rPr>
              <a:t>LE OLIMPIADI</a:t>
            </a:r>
            <a:endParaRPr lang="it-IT" sz="5200" b="1" dirty="0">
              <a:solidFill>
                <a:srgbClr val="FF9900"/>
              </a:solidFill>
              <a:effectLst>
                <a:outerShdw blurRad="38100" dist="38100" dir="2700000" algn="tl">
                  <a:srgbClr val="000000">
                    <a:alpha val="43137"/>
                  </a:srgbClr>
                </a:outerShdw>
              </a:effectLst>
              <a:latin typeface="SuperFrench" panose="00000400000000000000" pitchFamily="2" charset="2"/>
            </a:endParaRPr>
          </a:p>
        </p:txBody>
      </p:sp>
      <p:grpSp>
        <p:nvGrpSpPr>
          <p:cNvPr id="8" name="Gruppo 7"/>
          <p:cNvGrpSpPr/>
          <p:nvPr/>
        </p:nvGrpSpPr>
        <p:grpSpPr>
          <a:xfrm>
            <a:off x="11780941" y="256077"/>
            <a:ext cx="5076844" cy="3489435"/>
            <a:chOff x="11693164" y="2301996"/>
            <a:chExt cx="4958008" cy="3489435"/>
          </a:xfrm>
        </p:grpSpPr>
        <p:sp>
          <p:nvSpPr>
            <p:cNvPr id="9" name="Rettangolo 8"/>
            <p:cNvSpPr/>
            <p:nvPr/>
          </p:nvSpPr>
          <p:spPr>
            <a:xfrm>
              <a:off x="12118386" y="2301996"/>
              <a:ext cx="4349606" cy="348943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smtClean="0">
                  <a:solidFill>
                    <a:srgbClr val="FF9900"/>
                  </a:solidFill>
                  <a:effectLst>
                    <a:outerShdw blurRad="38100" dist="38100" dir="2700000" algn="tl">
                      <a:srgbClr val="000000">
                        <a:alpha val="43137"/>
                      </a:srgbClr>
                    </a:outerShdw>
                  </a:effectLst>
                  <a:latin typeface="Arial Narrow" panose="020B0606020202030204" pitchFamily="34" charset="0"/>
                </a:rPr>
                <a:t>CURIOSITA’</a:t>
              </a:r>
            </a:p>
            <a:p>
              <a:pPr algn="r"/>
              <a:r>
                <a:rPr lang="it-IT" dirty="0" smtClean="0">
                  <a:effectLst>
                    <a:outerShdw blurRad="38100" dist="38100" dir="2700000" algn="tl">
                      <a:srgbClr val="000000">
                        <a:alpha val="43137"/>
                      </a:srgbClr>
                    </a:outerShdw>
                  </a:effectLst>
                  <a:latin typeface="Arial Narrow" panose="020B0606020202030204" pitchFamily="34" charset="0"/>
                </a:rPr>
                <a:t>L’origine degli antichi Giochi olimpici non presenta certezze, ma esistono molte leggende. La prima menzione dei giochi sportivi nella letteratura risale a Omero che descrive nel XXIII canto dell’Iliade, i giochi funebri organizzati da Achille per onorare la morte di Patroclo, ucciso durante la guerra di Troia. Come nelle moderne Olimpiadi, anche allora il vincitore riceveva un premio, che tuttavia aveva un valore puramente simbolico, e conferiva al vincitore un grande </a:t>
              </a:r>
              <a:r>
                <a:rPr lang="it-IT" smtClean="0">
                  <a:effectLst>
                    <a:outerShdw blurRad="38100" dist="38100" dir="2700000" algn="tl">
                      <a:srgbClr val="000000">
                        <a:alpha val="43137"/>
                      </a:srgbClr>
                    </a:outerShdw>
                  </a:effectLst>
                  <a:latin typeface="Arial Narrow" panose="020B0606020202030204" pitchFamily="34" charset="0"/>
                </a:rPr>
                <a:t>onore e un grande </a:t>
              </a:r>
              <a:r>
                <a:rPr lang="it-IT" dirty="0" smtClean="0">
                  <a:effectLst>
                    <a:outerShdw blurRad="38100" dist="38100" dir="2700000" algn="tl">
                      <a:srgbClr val="000000">
                        <a:alpha val="43137"/>
                      </a:srgbClr>
                    </a:outerShdw>
                  </a:effectLst>
                  <a:latin typeface="Arial Narrow" panose="020B0606020202030204" pitchFamily="34" charset="0"/>
                </a:rPr>
                <a:t>rispetto. </a:t>
              </a:r>
              <a:r>
                <a:rPr lang="it-IT" dirty="0" smtClean="0">
                  <a:latin typeface="Arial Narrow" panose="020B0606020202030204" pitchFamily="34" charset="0"/>
                </a:rPr>
                <a:t> </a:t>
              </a:r>
              <a:endParaRPr lang="it-IT" dirty="0">
                <a:latin typeface="Arial Narrow" panose="020B0606020202030204" pitchFamily="34" charset="0"/>
              </a:endParaRPr>
            </a:p>
          </p:txBody>
        </p:sp>
        <p:sp>
          <p:nvSpPr>
            <p:cNvPr id="10" name="Operazione manuale 9"/>
            <p:cNvSpPr/>
            <p:nvPr/>
          </p:nvSpPr>
          <p:spPr>
            <a:xfrm rot="5400000">
              <a:off x="11103951" y="3849597"/>
              <a:ext cx="1415209" cy="211716"/>
            </a:xfrm>
            <a:prstGeom prst="flowChartManualOperation">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igura a mano libera 10"/>
            <p:cNvSpPr/>
            <p:nvPr/>
          </p:nvSpPr>
          <p:spPr>
            <a:xfrm>
              <a:off x="11906670" y="2375338"/>
              <a:ext cx="306279" cy="918151"/>
            </a:xfrm>
            <a:custGeom>
              <a:avLst/>
              <a:gdLst>
                <a:gd name="connsiteX0" fmla="*/ 0 w 370935"/>
                <a:gd name="connsiteY0" fmla="*/ 1276710 h 1276710"/>
                <a:gd name="connsiteX1" fmla="*/ 17252 w 370935"/>
                <a:gd name="connsiteY1" fmla="*/ 396815 h 1276710"/>
                <a:gd name="connsiteX2" fmla="*/ 370935 w 370935"/>
                <a:gd name="connsiteY2" fmla="*/ 0 h 1276710"/>
              </a:gdLst>
              <a:ahLst/>
              <a:cxnLst>
                <a:cxn ang="0">
                  <a:pos x="connsiteX0" y="connsiteY0"/>
                </a:cxn>
                <a:cxn ang="0">
                  <a:pos x="connsiteX1" y="connsiteY1"/>
                </a:cxn>
                <a:cxn ang="0">
                  <a:pos x="connsiteX2" y="connsiteY2"/>
                </a:cxn>
              </a:cxnLst>
              <a:rect l="l" t="t" r="r" b="b"/>
              <a:pathLst>
                <a:path w="370935" h="1276710">
                  <a:moveTo>
                    <a:pt x="0" y="1276710"/>
                  </a:moveTo>
                  <a:lnTo>
                    <a:pt x="17252" y="396815"/>
                  </a:lnTo>
                  <a:lnTo>
                    <a:pt x="370935" y="0"/>
                  </a:lnTo>
                </a:path>
              </a:pathLst>
            </a:cu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igura a mano libera 11"/>
            <p:cNvSpPr/>
            <p:nvPr/>
          </p:nvSpPr>
          <p:spPr>
            <a:xfrm>
              <a:off x="11906670" y="4605247"/>
              <a:ext cx="305976" cy="997229"/>
            </a:xfrm>
            <a:custGeom>
              <a:avLst/>
              <a:gdLst>
                <a:gd name="connsiteX0" fmla="*/ 0 w 512466"/>
                <a:gd name="connsiteY0" fmla="*/ 0 h 1135463"/>
                <a:gd name="connsiteX1" fmla="*/ 20097 w 512466"/>
                <a:gd name="connsiteY1" fmla="*/ 823964 h 1135463"/>
                <a:gd name="connsiteX2" fmla="*/ 512466 w 512466"/>
                <a:gd name="connsiteY2" fmla="*/ 1135463 h 1135463"/>
              </a:gdLst>
              <a:ahLst/>
              <a:cxnLst>
                <a:cxn ang="0">
                  <a:pos x="connsiteX0" y="connsiteY0"/>
                </a:cxn>
                <a:cxn ang="0">
                  <a:pos x="connsiteX1" y="connsiteY1"/>
                </a:cxn>
                <a:cxn ang="0">
                  <a:pos x="connsiteX2" y="connsiteY2"/>
                </a:cxn>
              </a:cxnLst>
              <a:rect l="l" t="t" r="r" b="b"/>
              <a:pathLst>
                <a:path w="512466" h="1135463">
                  <a:moveTo>
                    <a:pt x="0" y="0"/>
                  </a:moveTo>
                  <a:lnTo>
                    <a:pt x="20097" y="823964"/>
                  </a:lnTo>
                  <a:lnTo>
                    <a:pt x="512466" y="1135463"/>
                  </a:lnTo>
                </a:path>
              </a:pathLst>
            </a:cu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diritto 12"/>
            <p:cNvCxnSpPr/>
            <p:nvPr/>
          </p:nvCxnSpPr>
          <p:spPr>
            <a:xfrm flipV="1">
              <a:off x="12204533" y="2370052"/>
              <a:ext cx="4446639" cy="907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4" name="Connettore diritto 13"/>
            <p:cNvCxnSpPr/>
            <p:nvPr/>
          </p:nvCxnSpPr>
          <p:spPr>
            <a:xfrm>
              <a:off x="12204533" y="5597190"/>
              <a:ext cx="4446639" cy="528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15" name="Operazione manuale 14"/>
            <p:cNvSpPr/>
            <p:nvPr/>
          </p:nvSpPr>
          <p:spPr>
            <a:xfrm rot="5400000">
              <a:off x="11091417" y="3849596"/>
              <a:ext cx="1415209" cy="211716"/>
            </a:xfrm>
            <a:prstGeom prst="flowChartManualOperati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6" name="Operazione manuale 15"/>
          <p:cNvSpPr/>
          <p:nvPr/>
        </p:nvSpPr>
        <p:spPr>
          <a:xfrm rot="5400000">
            <a:off x="11191728" y="1810127"/>
            <a:ext cx="1415209" cy="186648"/>
          </a:xfrm>
          <a:prstGeom prst="flowChartManualOperati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perazione manuale 16"/>
          <p:cNvSpPr/>
          <p:nvPr/>
        </p:nvSpPr>
        <p:spPr>
          <a:xfrm rot="5400000">
            <a:off x="6780389" y="1852745"/>
            <a:ext cx="1248320" cy="149416"/>
          </a:xfrm>
          <a:prstGeom prst="flowChartManualOperati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p:cNvSpPr/>
          <p:nvPr/>
        </p:nvSpPr>
        <p:spPr>
          <a:xfrm>
            <a:off x="7275694" y="990641"/>
            <a:ext cx="211717" cy="1873623"/>
          </a:xfrm>
          <a:prstGeom prst="rect">
            <a:avLst/>
          </a:pr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2" name="Gruppo 21"/>
          <p:cNvGrpSpPr/>
          <p:nvPr/>
        </p:nvGrpSpPr>
        <p:grpSpPr>
          <a:xfrm>
            <a:off x="7524123" y="256077"/>
            <a:ext cx="4004001" cy="3342753"/>
            <a:chOff x="7517705" y="256077"/>
            <a:chExt cx="4004001" cy="3342753"/>
          </a:xfrm>
        </p:grpSpPr>
        <p:pic>
          <p:nvPicPr>
            <p:cNvPr id="20" name="Immagin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7705" y="256077"/>
              <a:ext cx="3980697" cy="2641735"/>
            </a:xfrm>
            <a:prstGeom prst="rect">
              <a:avLst/>
            </a:prstGeom>
          </p:spPr>
        </p:pic>
        <p:sp>
          <p:nvSpPr>
            <p:cNvPr id="21" name="CasellaDiTesto 20"/>
            <p:cNvSpPr txBox="1"/>
            <p:nvPr/>
          </p:nvSpPr>
          <p:spPr>
            <a:xfrm>
              <a:off x="7541009" y="2952499"/>
              <a:ext cx="3980697" cy="646331"/>
            </a:xfrm>
            <a:prstGeom prst="rect">
              <a:avLst/>
            </a:prstGeom>
            <a:noFill/>
            <a:ln w="19050">
              <a:solidFill>
                <a:srgbClr val="FF9900"/>
              </a:solidFill>
              <a:prstDash val="dashDot"/>
            </a:ln>
          </p:spPr>
          <p:txBody>
            <a:bodyPr wrap="square" rtlCol="0">
              <a:spAutoFit/>
            </a:bodyPr>
            <a:lstStyle/>
            <a:p>
              <a:pPr algn="ctr"/>
              <a:r>
                <a:rPr lang="it-IT" dirty="0" smtClean="0">
                  <a:solidFill>
                    <a:schemeClr val="bg1"/>
                  </a:solidFill>
                  <a:effectLst>
                    <a:outerShdw blurRad="38100" dist="38100" dir="2700000" algn="tl">
                      <a:srgbClr val="000000">
                        <a:alpha val="43137"/>
                      </a:srgbClr>
                    </a:outerShdw>
                  </a:effectLst>
                  <a:latin typeface="Arial Narrow" panose="020B0606020202030204" pitchFamily="34" charset="0"/>
                </a:rPr>
                <a:t>La palestra di Olimpia: un luogo dedicato alla formazione di lottatori e altri atleti.</a:t>
              </a:r>
              <a:endParaRPr lang="it-IT"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grpSp>
      <p:sp>
        <p:nvSpPr>
          <p:cNvPr id="23" name="Triangolo rettangolo 22"/>
          <p:cNvSpPr/>
          <p:nvPr/>
        </p:nvSpPr>
        <p:spPr>
          <a:xfrm rot="16200000">
            <a:off x="9059011" y="3717930"/>
            <a:ext cx="2110154" cy="4169988"/>
          </a:xfrm>
          <a:prstGeom prst="r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4" name="Gruppo 23"/>
          <p:cNvGrpSpPr/>
          <p:nvPr/>
        </p:nvGrpSpPr>
        <p:grpSpPr>
          <a:xfrm rot="10800000">
            <a:off x="198736" y="5662112"/>
            <a:ext cx="2202303" cy="1063186"/>
            <a:chOff x="9799469" y="79695"/>
            <a:chExt cx="2202303" cy="1063186"/>
          </a:xfrm>
        </p:grpSpPr>
        <p:sp>
          <p:nvSpPr>
            <p:cNvPr id="25" name="Rettangolo 24"/>
            <p:cNvSpPr/>
            <p:nvPr/>
          </p:nvSpPr>
          <p:spPr>
            <a:xfrm rot="2700000">
              <a:off x="10942428" y="617357"/>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6" name="Rettangolo 25"/>
            <p:cNvSpPr/>
            <p:nvPr/>
          </p:nvSpPr>
          <p:spPr>
            <a:xfrm rot="2700000">
              <a:off x="11234266" y="400077"/>
              <a:ext cx="540000" cy="54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7" name="Rettangolo 26"/>
            <p:cNvSpPr/>
            <p:nvPr/>
          </p:nvSpPr>
          <p:spPr>
            <a:xfrm rot="2700000">
              <a:off x="11821772" y="272025"/>
              <a:ext cx="180000" cy="18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8" name="Rettangolo 27"/>
            <p:cNvSpPr/>
            <p:nvPr/>
          </p:nvSpPr>
          <p:spPr>
            <a:xfrm rot="2700000">
              <a:off x="11668826" y="962881"/>
              <a:ext cx="180000" cy="180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29" name="Rettangolo 28"/>
            <p:cNvSpPr/>
            <p:nvPr/>
          </p:nvSpPr>
          <p:spPr>
            <a:xfrm rot="2700000">
              <a:off x="11105920" y="79695"/>
              <a:ext cx="288000" cy="288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0" name="Rettangolo 29"/>
            <p:cNvSpPr/>
            <p:nvPr/>
          </p:nvSpPr>
          <p:spPr>
            <a:xfrm rot="2700000">
              <a:off x="10026125" y="354735"/>
              <a:ext cx="360000" cy="36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1" name="Rettangolo 30"/>
            <p:cNvSpPr/>
            <p:nvPr/>
          </p:nvSpPr>
          <p:spPr>
            <a:xfrm rot="2700000">
              <a:off x="10530871" y="332973"/>
              <a:ext cx="216000" cy="21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2" name="Rettangolo 31"/>
            <p:cNvSpPr/>
            <p:nvPr/>
          </p:nvSpPr>
          <p:spPr>
            <a:xfrm rot="2700000">
              <a:off x="10676045" y="427542"/>
              <a:ext cx="180000" cy="180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3" name="Rettangolo 32"/>
            <p:cNvSpPr/>
            <p:nvPr/>
          </p:nvSpPr>
          <p:spPr>
            <a:xfrm rot="2700000">
              <a:off x="9799469" y="225237"/>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4" name="Rettangolo 33"/>
            <p:cNvSpPr/>
            <p:nvPr/>
          </p:nvSpPr>
          <p:spPr>
            <a:xfrm rot="2700000">
              <a:off x="10894178" y="1015276"/>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grpSp>
      <p:grpSp>
        <p:nvGrpSpPr>
          <p:cNvPr id="41" name="Gruppo 40"/>
          <p:cNvGrpSpPr/>
          <p:nvPr/>
        </p:nvGrpSpPr>
        <p:grpSpPr>
          <a:xfrm rot="5400000">
            <a:off x="10690555" y="4417545"/>
            <a:ext cx="1683480" cy="920723"/>
            <a:chOff x="4113308" y="1200583"/>
            <a:chExt cx="1683480" cy="920723"/>
          </a:xfrm>
        </p:grpSpPr>
        <p:sp>
          <p:nvSpPr>
            <p:cNvPr id="35" name="Rettangolo 34"/>
            <p:cNvSpPr/>
            <p:nvPr/>
          </p:nvSpPr>
          <p:spPr>
            <a:xfrm rot="2700000">
              <a:off x="5012934" y="1553418"/>
              <a:ext cx="288000" cy="288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6" name="Cornice 35"/>
            <p:cNvSpPr/>
            <p:nvPr/>
          </p:nvSpPr>
          <p:spPr>
            <a:xfrm rot="2700000">
              <a:off x="4351638" y="1304947"/>
              <a:ext cx="432000" cy="432000"/>
            </a:xfrm>
            <a:prstGeom prst="frame">
              <a:avLst>
                <a:gd name="adj1" fmla="val 17560"/>
              </a:avLst>
            </a:prstGeom>
            <a:solidFill>
              <a:srgbClr val="4E5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7" name="Rettangolo 36"/>
            <p:cNvSpPr/>
            <p:nvPr/>
          </p:nvSpPr>
          <p:spPr>
            <a:xfrm rot="2700000">
              <a:off x="4728774" y="1365780"/>
              <a:ext cx="216000" cy="21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8" name="Rettangolo 37"/>
            <p:cNvSpPr/>
            <p:nvPr/>
          </p:nvSpPr>
          <p:spPr>
            <a:xfrm rot="2700000">
              <a:off x="4113308" y="1200583"/>
              <a:ext cx="126000" cy="126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39" name="Rettangolo 38"/>
            <p:cNvSpPr/>
            <p:nvPr/>
          </p:nvSpPr>
          <p:spPr>
            <a:xfrm rot="2700000">
              <a:off x="4728631" y="1887306"/>
              <a:ext cx="234000" cy="234000"/>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sp>
          <p:nvSpPr>
            <p:cNvPr id="40" name="Rettangolo 39"/>
            <p:cNvSpPr/>
            <p:nvPr/>
          </p:nvSpPr>
          <p:spPr>
            <a:xfrm rot="2700000">
              <a:off x="5616788" y="1536322"/>
              <a:ext cx="180000" cy="180000"/>
            </a:xfrm>
            <a:prstGeom prst="rect">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grpSp>
      <p:sp>
        <p:nvSpPr>
          <p:cNvPr id="5" name="Rettangolo 4"/>
          <p:cNvSpPr/>
          <p:nvPr/>
        </p:nvSpPr>
        <p:spPr>
          <a:xfrm>
            <a:off x="202325" y="4746133"/>
            <a:ext cx="10207546" cy="584775"/>
          </a:xfrm>
          <a:prstGeom prst="rect">
            <a:avLst/>
          </a:prstGeom>
        </p:spPr>
        <p:txBody>
          <a:bodyPr wrap="square">
            <a:spAutoFit/>
          </a:bodyPr>
          <a:lstStyle/>
          <a:p>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distruggendo il tempio di Zeus. Si pose così fine ad una storia durata oltre mille anni... fino a che nel 1896, Pierre de </a:t>
            </a:r>
            <a:r>
              <a:rPr lang="it-IT" sz="1600" dirty="0" err="1">
                <a:solidFill>
                  <a:schemeClr val="bg1"/>
                </a:solidFill>
                <a:effectLst>
                  <a:outerShdw blurRad="38100" dist="38100" dir="2700000" algn="tl">
                    <a:srgbClr val="000000">
                      <a:alpha val="43137"/>
                    </a:srgbClr>
                  </a:outerShdw>
                </a:effectLst>
                <a:latin typeface="Arial Narrow" panose="020B0606020202030204" pitchFamily="34" charset="0"/>
              </a:rPr>
              <a:t>Coubertin</a:t>
            </a:r>
            <a:r>
              <a:rPr lang="it-IT" sz="1600" dirty="0">
                <a:solidFill>
                  <a:schemeClr val="bg1"/>
                </a:solidFill>
                <a:effectLst>
                  <a:outerShdw blurRad="38100" dist="38100" dir="2700000" algn="tl">
                    <a:srgbClr val="000000">
                      <a:alpha val="43137"/>
                    </a:srgbClr>
                  </a:outerShdw>
                </a:effectLst>
                <a:latin typeface="Arial Narrow" panose="020B0606020202030204" pitchFamily="34" charset="0"/>
              </a:rPr>
              <a:t> creò un nuovo regolamento per le Olimpiadi, applicandolo al periodo, facendo iniziare le cosiddette «Olimpiadi moderne", praticate tutt'oggi.</a:t>
            </a:r>
          </a:p>
        </p:txBody>
      </p:sp>
    </p:spTree>
    <p:extLst>
      <p:ext uri="{BB962C8B-B14F-4D97-AF65-F5344CB8AC3E}">
        <p14:creationId xmlns:p14="http://schemas.microsoft.com/office/powerpoint/2010/main" val="3510638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xit" presetSubtype="0" fill="hold" grpId="2"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par>
                                <p:cTn id="9" presetID="1" presetClass="exit" presetSubtype="0" fill="hold" grpId="0" nodeType="withEffect">
                                  <p:stCondLst>
                                    <p:cond delay="100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0.36719 0.00185 L 8.33333E-7 3.33333E-6 " pathEditMode="relative" rAng="0" ptsTypes="AA">
                                      <p:cBhvr>
                                        <p:cTn id="15" dur="2000" fill="hold"/>
                                        <p:tgtEl>
                                          <p:spTgt spid="8"/>
                                        </p:tgtEl>
                                        <p:attrNameLst>
                                          <p:attrName>ppt_x</p:attrName>
                                          <p:attrName>ppt_y</p:attrName>
                                        </p:attrNameLst>
                                      </p:cBhvr>
                                      <p:rCtr x="18359" y="-93"/>
                                    </p:animMotion>
                                  </p:childTnLst>
                                </p:cTn>
                              </p:par>
                              <p:par>
                                <p:cTn id="16" presetID="1" presetClass="exit"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hidden"/>
                                      </p:to>
                                    </p:set>
                                  </p:childTnLst>
                                </p:cTn>
                              </p:par>
                              <p:par>
                                <p:cTn id="18" presetID="42" presetClass="path" presetSubtype="0" accel="50000" decel="50000" fill="hold" nodeType="withEffect">
                                  <p:stCondLst>
                                    <p:cond delay="2000"/>
                                  </p:stCondLst>
                                  <p:childTnLst>
                                    <p:animMotion origin="layout" path="M 0.00026 -0.53241 L -2.08333E-7 1.48148E-6 " pathEditMode="relative" rAng="0" ptsTypes="AA">
                                      <p:cBhvr>
                                        <p:cTn id="19" dur="2000" fill="hold"/>
                                        <p:tgtEl>
                                          <p:spTgt spid="22"/>
                                        </p:tgtEl>
                                        <p:attrNameLst>
                                          <p:attrName>ppt_x</p:attrName>
                                          <p:attrName>ppt_y</p:attrName>
                                        </p:attrNameLst>
                                      </p:cBhvr>
                                      <p:rCtr x="-13" y="26620"/>
                                    </p:animMotion>
                                  </p:childTnLst>
                                </p:cTn>
                              </p:par>
                              <p:par>
                                <p:cTn id="20" presetID="1" presetClass="entr" presetSubtype="0" fill="hold" grpId="1" nodeType="withEffect">
                                  <p:stCondLst>
                                    <p:cond delay="400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1" nodeType="withEffect">
                                  <p:stCondLst>
                                    <p:cond delay="4000"/>
                                  </p:stCondLst>
                                  <p:childTnLst>
                                    <p:set>
                                      <p:cBhvr>
                                        <p:cTn id="26" dur="1" fill="hold">
                                          <p:stCondLst>
                                            <p:cond delay="0"/>
                                          </p:stCondLst>
                                        </p:cTn>
                                        <p:tgtEl>
                                          <p:spTgt spid="17"/>
                                        </p:tgtEl>
                                        <p:attrNameLst>
                                          <p:attrName>style.visibility</p:attrName>
                                        </p:attrNameLst>
                                      </p:cBhvr>
                                      <p:to>
                                        <p:strVal val="visible"/>
                                      </p:to>
                                    </p:set>
                                  </p:childTnLst>
                                </p:cTn>
                              </p:par>
                              <p:par>
                                <p:cTn id="27" presetID="42" presetClass="path" presetSubtype="0" accel="50000" decel="50000" fill="hold" nodeType="withEffect">
                                  <p:stCondLst>
                                    <p:cond delay="2000"/>
                                  </p:stCondLst>
                                  <p:childTnLst>
                                    <p:animMotion origin="layout" path="M 8.33333E-7 3.33333E-6 L -0.36719 0.00185 " pathEditMode="relative" rAng="0" ptsTypes="AA">
                                      <p:cBhvr>
                                        <p:cTn id="28" dur="2000" fill="hold"/>
                                        <p:tgtEl>
                                          <p:spTgt spid="8"/>
                                        </p:tgtEl>
                                        <p:attrNameLst>
                                          <p:attrName>ppt_x</p:attrName>
                                          <p:attrName>ppt_y</p:attrName>
                                        </p:attrNameLst>
                                      </p:cBhvr>
                                      <p:rCtr x="-18359" y="93"/>
                                    </p:animMotion>
                                  </p:childTnLst>
                                </p:cTn>
                              </p:par>
                              <p:par>
                                <p:cTn id="29" presetID="42" presetClass="path" presetSubtype="0" accel="50000" decel="50000" fill="hold" nodeType="withEffect">
                                  <p:stCondLst>
                                    <p:cond delay="0"/>
                                  </p:stCondLst>
                                  <p:childTnLst>
                                    <p:animMotion origin="layout" path="M -2.08333E-7 1.48148E-6 L 0.00026 -0.53241 " pathEditMode="relative" rAng="0" ptsTypes="AA">
                                      <p:cBhvr>
                                        <p:cTn id="30" dur="2000" fill="hold"/>
                                        <p:tgtEl>
                                          <p:spTgt spid="22"/>
                                        </p:tgtEl>
                                        <p:attrNameLst>
                                          <p:attrName>ppt_x</p:attrName>
                                          <p:attrName>ppt_y</p:attrName>
                                        </p:attrNameLst>
                                      </p:cBhvr>
                                      <p:rCtr x="13" y="-26458"/>
                                    </p:animMotion>
                                  </p:childTnLst>
                                </p:cTn>
                              </p:par>
                              <p:par>
                                <p:cTn id="31" presetID="1" presetClass="exit"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6" grpId="0" animBg="1"/>
      <p:bldP spid="16" grpId="1" animBg="1"/>
      <p:bldP spid="16" grpId="2" animBg="1"/>
      <p:bldP spid="17" grpId="0" animBg="1"/>
      <p:bldP spid="17" grpId="1" animBg="1"/>
      <p:bldP spid="17" grpId="2" animBg="1"/>
      <p:bldP spid="18" grpId="0" animBg="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1747</TotalTime>
  <Words>5745</Words>
  <Application>Microsoft Office PowerPoint</Application>
  <PresentationFormat>Widescreen</PresentationFormat>
  <Paragraphs>367</Paragraphs>
  <Slides>31</Slides>
  <Notes>8</Notes>
  <HiddenSlides>0</HiddenSlides>
  <MMClips>2</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31</vt:i4>
      </vt:variant>
    </vt:vector>
  </HeadingPairs>
  <TitlesOfParts>
    <vt:vector size="41" baseType="lpstr">
      <vt:lpstr>Arial</vt:lpstr>
      <vt:lpstr>Arial Narrow</vt:lpstr>
      <vt:lpstr>Calibri</vt:lpstr>
      <vt:lpstr>Calibri Light</vt:lpstr>
      <vt:lpstr>Cambria Math</vt:lpstr>
      <vt:lpstr>Gabriola</vt:lpstr>
      <vt:lpstr>SuperFrench</vt:lpstr>
      <vt:lpstr>Times New Roman</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main</dc:creator>
  <cp:lastModifiedBy>alessandro micali</cp:lastModifiedBy>
  <cp:revision>212</cp:revision>
  <dcterms:created xsi:type="dcterms:W3CDTF">2019-05-21T11:28:12Z</dcterms:created>
  <dcterms:modified xsi:type="dcterms:W3CDTF">2019-06-09T11:08:33Z</dcterms:modified>
</cp:coreProperties>
</file>